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40" r:id="rId1"/>
  </p:sldMasterIdLst>
  <p:notesMasterIdLst>
    <p:notesMasterId r:id="rId32"/>
  </p:notesMasterIdLst>
  <p:handoutMasterIdLst>
    <p:handoutMasterId r:id="rId33"/>
  </p:handoutMasterIdLst>
  <p:sldIdLst>
    <p:sldId id="767" r:id="rId2"/>
    <p:sldId id="261" r:id="rId3"/>
    <p:sldId id="768" r:id="rId4"/>
    <p:sldId id="458" r:id="rId5"/>
    <p:sldId id="459" r:id="rId6"/>
    <p:sldId id="460" r:id="rId7"/>
    <p:sldId id="461" r:id="rId8"/>
    <p:sldId id="462" r:id="rId9"/>
    <p:sldId id="463" r:id="rId10"/>
    <p:sldId id="464" r:id="rId11"/>
    <p:sldId id="500" r:id="rId12"/>
    <p:sldId id="501" r:id="rId13"/>
    <p:sldId id="502" r:id="rId14"/>
    <p:sldId id="503" r:id="rId15"/>
    <p:sldId id="576" r:id="rId16"/>
    <p:sldId id="637" r:id="rId17"/>
    <p:sldId id="638" r:id="rId18"/>
    <p:sldId id="639" r:id="rId19"/>
    <p:sldId id="640" r:id="rId20"/>
    <p:sldId id="504" r:id="rId21"/>
    <p:sldId id="641" r:id="rId22"/>
    <p:sldId id="642" r:id="rId23"/>
    <p:sldId id="643" r:id="rId24"/>
    <p:sldId id="578" r:id="rId25"/>
    <p:sldId id="646" r:id="rId26"/>
    <p:sldId id="695" r:id="rId27"/>
    <p:sldId id="696" r:id="rId28"/>
    <p:sldId id="697" r:id="rId29"/>
    <p:sldId id="698" r:id="rId30"/>
    <p:sldId id="700" r:id="rId31"/>
  </p:sldIdLst>
  <p:sldSz cx="10080625" cy="7559675"/>
  <p:notesSz cx="6997700" cy="9283700"/>
  <p:defaultTextStyle>
    <a:defPPr>
      <a:defRPr lang="en-GB"/>
    </a:defPPr>
    <a:lvl1pPr algn="ctr" defTabSz="449263" rtl="0" eaLnBrk="0" fontAlgn="base" hangingPunct="0">
      <a:spcBef>
        <a:spcPct val="0"/>
      </a:spcBef>
      <a:spcAft>
        <a:spcPct val="0"/>
      </a:spcAft>
      <a:defRPr sz="2000" kern="1200">
        <a:solidFill>
          <a:schemeClr val="tx1"/>
        </a:solidFill>
        <a:latin typeface="Tahoma" pitchFamily="34" charset="0"/>
        <a:ea typeface="+mn-ea"/>
        <a:cs typeface="Arial" charset="0"/>
      </a:defRPr>
    </a:lvl1pPr>
    <a:lvl2pPr marL="431800" indent="-215900" algn="ctr" defTabSz="449263" rtl="0" eaLnBrk="0" fontAlgn="base" hangingPunct="0">
      <a:spcBef>
        <a:spcPct val="0"/>
      </a:spcBef>
      <a:spcAft>
        <a:spcPct val="0"/>
      </a:spcAft>
      <a:defRPr sz="2000" kern="1200">
        <a:solidFill>
          <a:schemeClr val="tx1"/>
        </a:solidFill>
        <a:latin typeface="Tahoma" pitchFamily="34" charset="0"/>
        <a:ea typeface="+mn-ea"/>
        <a:cs typeface="Arial" charset="0"/>
      </a:defRPr>
    </a:lvl2pPr>
    <a:lvl3pPr marL="647700" indent="-215900" algn="ctr" defTabSz="449263" rtl="0" eaLnBrk="0" fontAlgn="base" hangingPunct="0">
      <a:spcBef>
        <a:spcPct val="0"/>
      </a:spcBef>
      <a:spcAft>
        <a:spcPct val="0"/>
      </a:spcAft>
      <a:defRPr sz="2000" kern="1200">
        <a:solidFill>
          <a:schemeClr val="tx1"/>
        </a:solidFill>
        <a:latin typeface="Tahoma" pitchFamily="34" charset="0"/>
        <a:ea typeface="+mn-ea"/>
        <a:cs typeface="Arial" charset="0"/>
      </a:defRPr>
    </a:lvl3pPr>
    <a:lvl4pPr marL="863600" indent="-215900" algn="ctr" defTabSz="449263" rtl="0" eaLnBrk="0" fontAlgn="base" hangingPunct="0">
      <a:spcBef>
        <a:spcPct val="0"/>
      </a:spcBef>
      <a:spcAft>
        <a:spcPct val="0"/>
      </a:spcAft>
      <a:defRPr sz="2000" kern="1200">
        <a:solidFill>
          <a:schemeClr val="tx1"/>
        </a:solidFill>
        <a:latin typeface="Tahoma" pitchFamily="34" charset="0"/>
        <a:ea typeface="+mn-ea"/>
        <a:cs typeface="Arial" charset="0"/>
      </a:defRPr>
    </a:lvl4pPr>
    <a:lvl5pPr marL="1079500" indent="-215900" algn="ctr" defTabSz="449263" rtl="0" eaLnBrk="0" fontAlgn="base" hangingPunct="0">
      <a:spcBef>
        <a:spcPct val="0"/>
      </a:spcBef>
      <a:spcAft>
        <a:spcPct val="0"/>
      </a:spcAft>
      <a:defRPr sz="2000" kern="1200">
        <a:solidFill>
          <a:schemeClr val="tx1"/>
        </a:solidFill>
        <a:latin typeface="Tahoma" pitchFamily="34" charset="0"/>
        <a:ea typeface="+mn-ea"/>
        <a:cs typeface="Arial" charset="0"/>
      </a:defRPr>
    </a:lvl5pPr>
    <a:lvl6pPr marL="2286000" algn="l" defTabSz="914400" rtl="0" eaLnBrk="1" latinLnBrk="0" hangingPunct="1">
      <a:defRPr sz="2000" kern="1200">
        <a:solidFill>
          <a:schemeClr val="tx1"/>
        </a:solidFill>
        <a:latin typeface="Tahoma" pitchFamily="34" charset="0"/>
        <a:ea typeface="+mn-ea"/>
        <a:cs typeface="Arial" charset="0"/>
      </a:defRPr>
    </a:lvl6pPr>
    <a:lvl7pPr marL="2743200" algn="l" defTabSz="914400" rtl="0" eaLnBrk="1" latinLnBrk="0" hangingPunct="1">
      <a:defRPr sz="2000" kern="1200">
        <a:solidFill>
          <a:schemeClr val="tx1"/>
        </a:solidFill>
        <a:latin typeface="Tahoma" pitchFamily="34" charset="0"/>
        <a:ea typeface="+mn-ea"/>
        <a:cs typeface="Arial" charset="0"/>
      </a:defRPr>
    </a:lvl7pPr>
    <a:lvl8pPr marL="3200400" algn="l" defTabSz="914400" rtl="0" eaLnBrk="1" latinLnBrk="0" hangingPunct="1">
      <a:defRPr sz="2000" kern="1200">
        <a:solidFill>
          <a:schemeClr val="tx1"/>
        </a:solidFill>
        <a:latin typeface="Tahoma" pitchFamily="34" charset="0"/>
        <a:ea typeface="+mn-ea"/>
        <a:cs typeface="Arial" charset="0"/>
      </a:defRPr>
    </a:lvl8pPr>
    <a:lvl9pPr marL="3657600" algn="l" defTabSz="914400" rtl="0" eaLnBrk="1" latinLnBrk="0" hangingPunct="1">
      <a:defRPr sz="2000"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FF"/>
    <a:srgbClr val="00CCFF"/>
    <a:srgbClr val="00CC99"/>
    <a:srgbClr val="FF0000"/>
    <a:srgbClr val="339966"/>
    <a:srgbClr val="A50021"/>
    <a:srgbClr val="00FF00"/>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29" autoAdjust="0"/>
    <p:restoredTop sz="68859" autoAdjust="0"/>
  </p:normalViewPr>
  <p:slideViewPr>
    <p:cSldViewPr>
      <p:cViewPr>
        <p:scale>
          <a:sx n="100" d="100"/>
          <a:sy n="100" d="100"/>
        </p:scale>
        <p:origin x="-1680" y="84"/>
      </p:cViewPr>
      <p:guideLst>
        <p:guide orient="horz" pos="2161"/>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3" d="100"/>
          <a:sy n="103" d="100"/>
        </p:scale>
        <p:origin x="-3438" y="-108"/>
      </p:cViewPr>
      <p:guideLst>
        <p:guide orient="horz" pos="2501"/>
        <p:guide pos="200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6818" name="Rectangle 2"/>
          <p:cNvSpPr>
            <a:spLocks noGrp="1" noChangeArrowheads="1"/>
          </p:cNvSpPr>
          <p:nvPr>
            <p:ph type="hdr" sz="quarter"/>
          </p:nvPr>
        </p:nvSpPr>
        <p:spPr bwMode="auto">
          <a:xfrm>
            <a:off x="0" y="0"/>
            <a:ext cx="30321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1583" tIns="40791" rIns="81583" bIns="40791" numCol="1" anchor="t" anchorCtr="0" compatLnSpc="1">
            <a:prstTxWarp prst="textNoShape">
              <a:avLst/>
            </a:prstTxWarp>
          </a:bodyPr>
          <a:lstStyle>
            <a:lvl1pPr algn="l" defTabSz="400050" eaLnBrk="1">
              <a:lnSpc>
                <a:spcPct val="93000"/>
              </a:lnSpc>
              <a:buClr>
                <a:srgbClr val="000000"/>
              </a:buClr>
              <a:buSzPct val="45000"/>
              <a:buFont typeface="Wingdings" pitchFamily="2" charset="2"/>
              <a:buNone/>
              <a:defRPr sz="1100" smtClean="0">
                <a:solidFill>
                  <a:srgbClr val="000000"/>
                </a:solidFill>
                <a:latin typeface="Arial" charset="0"/>
              </a:defRPr>
            </a:lvl1pPr>
          </a:lstStyle>
          <a:p>
            <a:pPr>
              <a:defRPr/>
            </a:pPr>
            <a:endParaRPr lang="en-US"/>
          </a:p>
        </p:txBody>
      </p:sp>
      <p:sp>
        <p:nvSpPr>
          <p:cNvPr id="546819" name="Rectangle 3"/>
          <p:cNvSpPr>
            <a:spLocks noGrp="1" noChangeArrowheads="1"/>
          </p:cNvSpPr>
          <p:nvPr>
            <p:ph type="dt" sz="quarter" idx="1"/>
          </p:nvPr>
        </p:nvSpPr>
        <p:spPr bwMode="auto">
          <a:xfrm>
            <a:off x="3963988" y="0"/>
            <a:ext cx="30321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1583" tIns="40791" rIns="81583" bIns="40791" numCol="1" anchor="t" anchorCtr="0" compatLnSpc="1">
            <a:prstTxWarp prst="textNoShape">
              <a:avLst/>
            </a:prstTxWarp>
          </a:bodyPr>
          <a:lstStyle>
            <a:lvl1pPr algn="r" defTabSz="400050" eaLnBrk="1">
              <a:lnSpc>
                <a:spcPct val="93000"/>
              </a:lnSpc>
              <a:buClr>
                <a:srgbClr val="000000"/>
              </a:buClr>
              <a:buSzPct val="45000"/>
              <a:buFont typeface="Wingdings" pitchFamily="2" charset="2"/>
              <a:buNone/>
              <a:defRPr sz="1100" smtClean="0">
                <a:solidFill>
                  <a:srgbClr val="000000"/>
                </a:solidFill>
                <a:latin typeface="Arial" charset="0"/>
              </a:defRPr>
            </a:lvl1pPr>
          </a:lstStyle>
          <a:p>
            <a:pPr>
              <a:defRPr/>
            </a:pPr>
            <a:endParaRPr lang="en-US"/>
          </a:p>
        </p:txBody>
      </p:sp>
      <p:sp>
        <p:nvSpPr>
          <p:cNvPr id="546820" name="Rectangle 4"/>
          <p:cNvSpPr>
            <a:spLocks noGrp="1" noChangeArrowheads="1"/>
          </p:cNvSpPr>
          <p:nvPr>
            <p:ph type="ftr" sz="quarter" idx="2"/>
          </p:nvPr>
        </p:nvSpPr>
        <p:spPr bwMode="auto">
          <a:xfrm>
            <a:off x="0" y="88185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1583" tIns="40791" rIns="81583" bIns="40791" numCol="1" anchor="b" anchorCtr="0" compatLnSpc="1">
            <a:prstTxWarp prst="textNoShape">
              <a:avLst/>
            </a:prstTxWarp>
          </a:bodyPr>
          <a:lstStyle>
            <a:lvl1pPr algn="l" defTabSz="400050" eaLnBrk="1">
              <a:lnSpc>
                <a:spcPct val="93000"/>
              </a:lnSpc>
              <a:buClr>
                <a:srgbClr val="000000"/>
              </a:buClr>
              <a:buSzPct val="45000"/>
              <a:buFont typeface="Wingdings" pitchFamily="2" charset="2"/>
              <a:buNone/>
              <a:defRPr sz="1100" smtClean="0">
                <a:solidFill>
                  <a:srgbClr val="000000"/>
                </a:solidFill>
                <a:latin typeface="Arial" charset="0"/>
              </a:defRPr>
            </a:lvl1pPr>
          </a:lstStyle>
          <a:p>
            <a:pPr>
              <a:defRPr/>
            </a:pPr>
            <a:endParaRPr lang="en-US"/>
          </a:p>
        </p:txBody>
      </p:sp>
      <p:sp>
        <p:nvSpPr>
          <p:cNvPr id="546821" name="Rectangle 5"/>
          <p:cNvSpPr>
            <a:spLocks noGrp="1" noChangeArrowheads="1"/>
          </p:cNvSpPr>
          <p:nvPr>
            <p:ph type="sldNum" sz="quarter" idx="3"/>
          </p:nvPr>
        </p:nvSpPr>
        <p:spPr bwMode="auto">
          <a:xfrm>
            <a:off x="3963988" y="88185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1583" tIns="40791" rIns="81583" bIns="40791" numCol="1" anchor="b" anchorCtr="0" compatLnSpc="1">
            <a:prstTxWarp prst="textNoShape">
              <a:avLst/>
            </a:prstTxWarp>
          </a:bodyPr>
          <a:lstStyle>
            <a:lvl1pPr algn="r" defTabSz="400050" eaLnBrk="1">
              <a:lnSpc>
                <a:spcPct val="93000"/>
              </a:lnSpc>
              <a:buClr>
                <a:srgbClr val="000000"/>
              </a:buClr>
              <a:buSzPct val="45000"/>
              <a:buFont typeface="Wingdings" pitchFamily="2" charset="2"/>
              <a:buNone/>
              <a:defRPr sz="1100" smtClean="0">
                <a:solidFill>
                  <a:srgbClr val="000000"/>
                </a:solidFill>
                <a:latin typeface="Arial" charset="0"/>
              </a:defRPr>
            </a:lvl1pPr>
          </a:lstStyle>
          <a:p>
            <a:pPr>
              <a:defRPr/>
            </a:pPr>
            <a:fld id="{7F978C83-3003-4918-9A62-CCBF1E6ECAD3}" type="slidenum">
              <a:rPr lang="en-US"/>
              <a:pPr>
                <a:defRPr/>
              </a:pPr>
              <a:t>‹#›</a:t>
            </a:fld>
            <a:endParaRPr lang="en-US"/>
          </a:p>
        </p:txBody>
      </p:sp>
    </p:spTree>
    <p:extLst>
      <p:ext uri="{BB962C8B-B14F-4D97-AF65-F5344CB8AC3E}">
        <p14:creationId xmlns:p14="http://schemas.microsoft.com/office/powerpoint/2010/main" val="17375924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1"/>
          <p:cNvSpPr>
            <a:spLocks noGrp="1" noRot="1" noChangeAspect="1" noChangeArrowheads="1"/>
          </p:cNvSpPr>
          <p:nvPr>
            <p:ph type="sldImg"/>
          </p:nvPr>
        </p:nvSpPr>
        <p:spPr bwMode="auto">
          <a:xfrm>
            <a:off x="1177925" y="706438"/>
            <a:ext cx="4638675" cy="3478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00088" y="4410075"/>
            <a:ext cx="5595937" cy="417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s-ES" noProof="0" smtClean="0"/>
          </a:p>
        </p:txBody>
      </p:sp>
      <p:sp>
        <p:nvSpPr>
          <p:cNvPr id="2051" name="Rectangle 3"/>
          <p:cNvSpPr>
            <a:spLocks noGrp="1" noChangeArrowheads="1"/>
          </p:cNvSpPr>
          <p:nvPr>
            <p:ph type="hdr"/>
          </p:nvPr>
        </p:nvSpPr>
        <p:spPr bwMode="auto">
          <a:xfrm>
            <a:off x="0" y="0"/>
            <a:ext cx="3035300"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defTabSz="400050" eaLnBrk="1">
              <a:lnSpc>
                <a:spcPct val="93000"/>
              </a:lnSpc>
              <a:buClr>
                <a:srgbClr val="000000"/>
              </a:buClr>
              <a:buSzPct val="45000"/>
              <a:buFont typeface="Wingdings" pitchFamily="2" charset="2"/>
              <a:buNone/>
              <a:tabLst>
                <a:tab pos="646113" algn="l"/>
                <a:tab pos="1292225" algn="l"/>
                <a:tab pos="1938338" algn="l"/>
                <a:tab pos="2582863" algn="l"/>
              </a:tabLst>
              <a:defRPr sz="1200" smtClean="0">
                <a:solidFill>
                  <a:srgbClr val="000000"/>
                </a:solidFill>
                <a:latin typeface="Times New Roman" pitchFamily="18" charset="0"/>
              </a:defRPr>
            </a:lvl1pPr>
          </a:lstStyle>
          <a:p>
            <a:pPr>
              <a:defRPr/>
            </a:pPr>
            <a:endParaRPr lang="en-GB"/>
          </a:p>
        </p:txBody>
      </p:sp>
      <p:sp>
        <p:nvSpPr>
          <p:cNvPr id="2052" name="Rectangle 4"/>
          <p:cNvSpPr>
            <a:spLocks noGrp="1" noChangeArrowheads="1"/>
          </p:cNvSpPr>
          <p:nvPr>
            <p:ph type="dt"/>
          </p:nvPr>
        </p:nvSpPr>
        <p:spPr bwMode="auto">
          <a:xfrm>
            <a:off x="3960813" y="0"/>
            <a:ext cx="3035300"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0050" eaLnBrk="1">
              <a:lnSpc>
                <a:spcPct val="93000"/>
              </a:lnSpc>
              <a:buClr>
                <a:srgbClr val="000000"/>
              </a:buClr>
              <a:buSzPct val="45000"/>
              <a:buFont typeface="Wingdings" pitchFamily="2" charset="2"/>
              <a:buNone/>
              <a:tabLst>
                <a:tab pos="646113" algn="l"/>
                <a:tab pos="1292225" algn="l"/>
                <a:tab pos="1938338" algn="l"/>
                <a:tab pos="2582863" algn="l"/>
              </a:tabLst>
              <a:defRPr sz="1200" smtClean="0">
                <a:solidFill>
                  <a:srgbClr val="000000"/>
                </a:solidFill>
                <a:latin typeface="Times New Roman" pitchFamily="18" charset="0"/>
              </a:defRPr>
            </a:lvl1pPr>
          </a:lstStyle>
          <a:p>
            <a:pPr>
              <a:defRPr/>
            </a:pPr>
            <a:endParaRPr lang="en-GB"/>
          </a:p>
        </p:txBody>
      </p:sp>
      <p:sp>
        <p:nvSpPr>
          <p:cNvPr id="2053" name="Rectangle 5"/>
          <p:cNvSpPr>
            <a:spLocks noGrp="1" noChangeArrowheads="1"/>
          </p:cNvSpPr>
          <p:nvPr>
            <p:ph type="ftr"/>
          </p:nvPr>
        </p:nvSpPr>
        <p:spPr bwMode="auto">
          <a:xfrm>
            <a:off x="0" y="8820150"/>
            <a:ext cx="3035300"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defTabSz="400050" eaLnBrk="1">
              <a:lnSpc>
                <a:spcPct val="93000"/>
              </a:lnSpc>
              <a:buClr>
                <a:srgbClr val="000000"/>
              </a:buClr>
              <a:buSzPct val="45000"/>
              <a:buFont typeface="Wingdings" pitchFamily="2" charset="2"/>
              <a:buNone/>
              <a:tabLst>
                <a:tab pos="646113" algn="l"/>
                <a:tab pos="1292225" algn="l"/>
                <a:tab pos="1938338" algn="l"/>
                <a:tab pos="2582863" algn="l"/>
              </a:tabLst>
              <a:defRPr sz="1200" smtClean="0">
                <a:solidFill>
                  <a:srgbClr val="000000"/>
                </a:solidFill>
                <a:latin typeface="Times New Roman" pitchFamily="18" charset="0"/>
              </a:defRPr>
            </a:lvl1pPr>
          </a:lstStyle>
          <a:p>
            <a:pPr>
              <a:defRPr/>
            </a:pPr>
            <a:endParaRPr lang="en-GB"/>
          </a:p>
        </p:txBody>
      </p:sp>
      <p:sp>
        <p:nvSpPr>
          <p:cNvPr id="2054" name="Rectangle 6"/>
          <p:cNvSpPr>
            <a:spLocks noGrp="1" noChangeArrowheads="1"/>
          </p:cNvSpPr>
          <p:nvPr>
            <p:ph type="sldNum"/>
          </p:nvPr>
        </p:nvSpPr>
        <p:spPr bwMode="auto">
          <a:xfrm>
            <a:off x="3960813" y="8820150"/>
            <a:ext cx="3035300"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defTabSz="400050" eaLnBrk="1">
              <a:lnSpc>
                <a:spcPct val="93000"/>
              </a:lnSpc>
              <a:buClr>
                <a:srgbClr val="000000"/>
              </a:buClr>
              <a:buSzPct val="45000"/>
              <a:buFont typeface="Wingdings" pitchFamily="2" charset="2"/>
              <a:buNone/>
              <a:tabLst>
                <a:tab pos="646113" algn="l"/>
                <a:tab pos="1292225" algn="l"/>
                <a:tab pos="1938338" algn="l"/>
                <a:tab pos="2582863" algn="l"/>
              </a:tabLst>
              <a:defRPr sz="1200" smtClean="0">
                <a:solidFill>
                  <a:srgbClr val="000000"/>
                </a:solidFill>
                <a:latin typeface="Times New Roman" pitchFamily="18" charset="0"/>
              </a:defRPr>
            </a:lvl1pPr>
          </a:lstStyle>
          <a:p>
            <a:pPr>
              <a:defRPr/>
            </a:pPr>
            <a:fld id="{2739FA24-E23C-488A-B867-B781B5807E60}" type="slidenum">
              <a:rPr lang="en-GB"/>
              <a:pPr>
                <a:defRPr/>
              </a:pPr>
              <a:t>‹#›</a:t>
            </a:fld>
            <a:endParaRPr lang="en-GB"/>
          </a:p>
        </p:txBody>
      </p:sp>
    </p:spTree>
    <p:extLst>
      <p:ext uri="{BB962C8B-B14F-4D97-AF65-F5344CB8AC3E}">
        <p14:creationId xmlns:p14="http://schemas.microsoft.com/office/powerpoint/2010/main" val="176331703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p:sp>
      <p:sp>
        <p:nvSpPr>
          <p:cNvPr id="33795" name="Notes Placeholder 2"/>
          <p:cNvSpPr>
            <a:spLocks noGrp="1"/>
          </p:cNvSpPr>
          <p:nvPr>
            <p:ph type="body" idx="1"/>
          </p:nvPr>
        </p:nvSpPr>
        <p:spPr>
          <a:noFill/>
        </p:spPr>
        <p:txBody>
          <a:bodyPr/>
          <a:lstStyle/>
          <a:p>
            <a:pPr eaLnBrk="1" hangingPunct="1"/>
            <a:r>
              <a:rPr lang="en-CA" dirty="0" smtClean="0"/>
              <a:t>This presentation is an excerpt (slides 51-57,</a:t>
            </a:r>
            <a:r>
              <a:rPr lang="en-CA" baseline="0" dirty="0" smtClean="0"/>
              <a:t> 124-138) of the Appendix E of Computer Architecture: A Quantitative Approach.</a:t>
            </a:r>
          </a:p>
          <a:p>
            <a:pPr eaLnBrk="1" hangingPunct="1"/>
            <a:endParaRPr lang="en-CA" baseline="0" dirty="0" smtClean="0"/>
          </a:p>
          <a:p>
            <a:pPr eaLnBrk="1" hangingPunct="1"/>
            <a:r>
              <a:rPr lang="en-CA" baseline="0" dirty="0" smtClean="0"/>
              <a:t>The material covered here is an abstract model that can be applied to any type of network. Whether this be a LAN, WAN or a network of computer processors.</a:t>
            </a:r>
          </a:p>
          <a:p>
            <a:pPr eaLnBrk="1" hangingPunct="1"/>
            <a:endParaRPr lang="en-CA" baseline="0" dirty="0" smtClean="0"/>
          </a:p>
          <a:p>
            <a:pPr eaLnBrk="1" hangingPunct="1"/>
            <a:r>
              <a:rPr lang="en-CA" baseline="0" dirty="0" smtClean="0"/>
              <a:t>Some slides have been added to include specific inter-processor material.</a:t>
            </a:r>
          </a:p>
        </p:txBody>
      </p:sp>
      <p:sp>
        <p:nvSpPr>
          <p:cNvPr id="33796" name="Slide Number Placeholder 3"/>
          <p:cNvSpPr>
            <a:spLocks noGrp="1"/>
          </p:cNvSpPr>
          <p:nvPr>
            <p:ph type="sldNum" sz="quarter"/>
          </p:nvPr>
        </p:nvSpPr>
        <p:spPr>
          <a:noFill/>
        </p:spPr>
        <p:txBody>
          <a:bodyPr/>
          <a:lstStyle>
            <a:lvl1pPr defTabSz="400050">
              <a:tabLst>
                <a:tab pos="646113" algn="l"/>
                <a:tab pos="1292225" algn="l"/>
                <a:tab pos="1938338" algn="l"/>
                <a:tab pos="2582863" algn="l"/>
              </a:tabLst>
              <a:defRPr sz="2000">
                <a:solidFill>
                  <a:schemeClr val="tx1"/>
                </a:solidFill>
                <a:latin typeface="Tahoma" pitchFamily="34" charset="0"/>
                <a:cs typeface="Arial" charset="0"/>
              </a:defRPr>
            </a:lvl1pPr>
            <a:lvl2pPr marL="742950" indent="-285750" defTabSz="400050">
              <a:tabLst>
                <a:tab pos="646113" algn="l"/>
                <a:tab pos="1292225" algn="l"/>
                <a:tab pos="1938338" algn="l"/>
                <a:tab pos="2582863" algn="l"/>
              </a:tabLst>
              <a:defRPr sz="2000">
                <a:solidFill>
                  <a:schemeClr val="tx1"/>
                </a:solidFill>
                <a:latin typeface="Tahoma" pitchFamily="34" charset="0"/>
                <a:cs typeface="Arial" charset="0"/>
              </a:defRPr>
            </a:lvl2pPr>
            <a:lvl3pPr marL="1143000" indent="-228600" defTabSz="400050">
              <a:tabLst>
                <a:tab pos="646113" algn="l"/>
                <a:tab pos="1292225" algn="l"/>
                <a:tab pos="1938338" algn="l"/>
                <a:tab pos="2582863" algn="l"/>
              </a:tabLst>
              <a:defRPr sz="2000">
                <a:solidFill>
                  <a:schemeClr val="tx1"/>
                </a:solidFill>
                <a:latin typeface="Tahoma" pitchFamily="34" charset="0"/>
                <a:cs typeface="Arial" charset="0"/>
              </a:defRPr>
            </a:lvl3pPr>
            <a:lvl4pPr marL="1600200" indent="-228600" defTabSz="400050">
              <a:tabLst>
                <a:tab pos="646113" algn="l"/>
                <a:tab pos="1292225" algn="l"/>
                <a:tab pos="1938338" algn="l"/>
                <a:tab pos="2582863" algn="l"/>
              </a:tabLst>
              <a:defRPr sz="2000">
                <a:solidFill>
                  <a:schemeClr val="tx1"/>
                </a:solidFill>
                <a:latin typeface="Tahoma" pitchFamily="34" charset="0"/>
                <a:cs typeface="Arial" charset="0"/>
              </a:defRPr>
            </a:lvl4pPr>
            <a:lvl5pPr marL="2057400" indent="-228600" defTabSz="400050">
              <a:tabLst>
                <a:tab pos="646113" algn="l"/>
                <a:tab pos="1292225" algn="l"/>
                <a:tab pos="1938338" algn="l"/>
                <a:tab pos="2582863" algn="l"/>
              </a:tabLst>
              <a:defRPr sz="2000">
                <a:solidFill>
                  <a:schemeClr val="tx1"/>
                </a:solidFill>
                <a:latin typeface="Tahoma" pitchFamily="34" charset="0"/>
                <a:cs typeface="Arial" charset="0"/>
              </a:defRPr>
            </a:lvl5pPr>
            <a:lvl6pPr marL="25146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6pPr>
            <a:lvl7pPr marL="29718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7pPr>
            <a:lvl8pPr marL="34290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8pPr>
            <a:lvl9pPr marL="38862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9pPr>
          </a:lstStyle>
          <a:p>
            <a:fld id="{770791F2-D3DB-4D19-9A92-E95541FD404A}" type="slidenum">
              <a:rPr lang="en-GB" sz="1200">
                <a:solidFill>
                  <a:srgbClr val="000000"/>
                </a:solidFill>
                <a:latin typeface="Times New Roman" pitchFamily="18" charset="0"/>
              </a:rPr>
              <a:pPr/>
              <a:t>1</a:t>
            </a:fld>
            <a:endParaRPr lang="en-GB" sz="1200">
              <a:solidFill>
                <a:srgbClr val="000000"/>
              </a:solidFill>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6"/>
          <p:cNvSpPr>
            <a:spLocks noGrp="1" noChangeArrowheads="1"/>
          </p:cNvSpPr>
          <p:nvPr>
            <p:ph type="sldNum" sz="quarter"/>
          </p:nvPr>
        </p:nvSpPr>
        <p:spPr>
          <a:noFill/>
        </p:spPr>
        <p:txBody>
          <a:bodyPr/>
          <a:lstStyle>
            <a:lvl1pPr defTabSz="400050">
              <a:tabLst>
                <a:tab pos="646113" algn="l"/>
                <a:tab pos="1292225" algn="l"/>
                <a:tab pos="1938338" algn="l"/>
                <a:tab pos="2582863" algn="l"/>
              </a:tabLst>
              <a:defRPr sz="2000">
                <a:solidFill>
                  <a:schemeClr val="tx1"/>
                </a:solidFill>
                <a:latin typeface="Tahoma" pitchFamily="34" charset="0"/>
                <a:cs typeface="Arial" charset="0"/>
              </a:defRPr>
            </a:lvl1pPr>
            <a:lvl2pPr marL="742950" indent="-285750" defTabSz="400050">
              <a:tabLst>
                <a:tab pos="646113" algn="l"/>
                <a:tab pos="1292225" algn="l"/>
                <a:tab pos="1938338" algn="l"/>
                <a:tab pos="2582863" algn="l"/>
              </a:tabLst>
              <a:defRPr sz="2000">
                <a:solidFill>
                  <a:schemeClr val="tx1"/>
                </a:solidFill>
                <a:latin typeface="Tahoma" pitchFamily="34" charset="0"/>
                <a:cs typeface="Arial" charset="0"/>
              </a:defRPr>
            </a:lvl2pPr>
            <a:lvl3pPr marL="1143000" indent="-228600" defTabSz="400050">
              <a:tabLst>
                <a:tab pos="646113" algn="l"/>
                <a:tab pos="1292225" algn="l"/>
                <a:tab pos="1938338" algn="l"/>
                <a:tab pos="2582863" algn="l"/>
              </a:tabLst>
              <a:defRPr sz="2000">
                <a:solidFill>
                  <a:schemeClr val="tx1"/>
                </a:solidFill>
                <a:latin typeface="Tahoma" pitchFamily="34" charset="0"/>
                <a:cs typeface="Arial" charset="0"/>
              </a:defRPr>
            </a:lvl3pPr>
            <a:lvl4pPr marL="1600200" indent="-228600" defTabSz="400050">
              <a:tabLst>
                <a:tab pos="646113" algn="l"/>
                <a:tab pos="1292225" algn="l"/>
                <a:tab pos="1938338" algn="l"/>
                <a:tab pos="2582863" algn="l"/>
              </a:tabLst>
              <a:defRPr sz="2000">
                <a:solidFill>
                  <a:schemeClr val="tx1"/>
                </a:solidFill>
                <a:latin typeface="Tahoma" pitchFamily="34" charset="0"/>
                <a:cs typeface="Arial" charset="0"/>
              </a:defRPr>
            </a:lvl4pPr>
            <a:lvl5pPr marL="2057400" indent="-228600" defTabSz="400050">
              <a:tabLst>
                <a:tab pos="646113" algn="l"/>
                <a:tab pos="1292225" algn="l"/>
                <a:tab pos="1938338" algn="l"/>
                <a:tab pos="2582863" algn="l"/>
              </a:tabLst>
              <a:defRPr sz="2000">
                <a:solidFill>
                  <a:schemeClr val="tx1"/>
                </a:solidFill>
                <a:latin typeface="Tahoma" pitchFamily="34" charset="0"/>
                <a:cs typeface="Arial" charset="0"/>
              </a:defRPr>
            </a:lvl5pPr>
            <a:lvl6pPr marL="25146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6pPr>
            <a:lvl7pPr marL="29718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7pPr>
            <a:lvl8pPr marL="34290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8pPr>
            <a:lvl9pPr marL="38862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9pPr>
          </a:lstStyle>
          <a:p>
            <a:fld id="{ECB0326D-9509-4BED-8D47-9A2C94F55372}" type="slidenum">
              <a:rPr lang="en-GB" sz="1200">
                <a:solidFill>
                  <a:srgbClr val="000000"/>
                </a:solidFill>
                <a:latin typeface="Times New Roman" pitchFamily="18" charset="0"/>
              </a:rPr>
              <a:pPr/>
              <a:t>10</a:t>
            </a:fld>
            <a:endParaRPr lang="en-GB" sz="1200">
              <a:solidFill>
                <a:srgbClr val="000000"/>
              </a:solidFill>
              <a:latin typeface="Times New Roman" pitchFamily="18" charset="0"/>
            </a:endParaRPr>
          </a:p>
        </p:txBody>
      </p:sp>
      <p:sp>
        <p:nvSpPr>
          <p:cNvPr id="41987" name="Rectangle 2"/>
          <p:cNvSpPr>
            <a:spLocks noGrp="1" noRot="1" noChangeAspect="1" noChangeArrowheads="1" noTextEdit="1"/>
          </p:cNvSpPr>
          <p:nvPr>
            <p:ph type="sldImg"/>
          </p:nvPr>
        </p:nvSpPr>
        <p:spPr>
          <a:xfrm>
            <a:off x="1179513" y="706438"/>
            <a:ext cx="4640262" cy="3479800"/>
          </a:xfrm>
          <a:ln/>
        </p:spPr>
      </p:sp>
      <p:sp>
        <p:nvSpPr>
          <p:cNvPr id="41988" name="Rectangle 3"/>
          <p:cNvSpPr>
            <a:spLocks noGrp="1" noChangeArrowheads="1"/>
          </p:cNvSpPr>
          <p:nvPr>
            <p:ph type="body" idx="1"/>
          </p:nvPr>
        </p:nvSpPr>
        <p:spPr>
          <a:xfrm>
            <a:off x="700088" y="4410075"/>
            <a:ext cx="5597525" cy="4098925"/>
          </a:xfrm>
          <a:noFill/>
        </p:spPr>
        <p:txBody>
          <a:bodyPr wrap="square" anchor="t" anchorCtr="0">
            <a:noAutofit/>
          </a:bodyPr>
          <a:lstStyle/>
          <a:p>
            <a:pPr eaLnBrk="1" hangingPunct="1"/>
            <a:r>
              <a:rPr lang="en-US" dirty="0" smtClean="0"/>
              <a:t>Shared-media networks work best in a situation where there are few nodes to manage. While the bandwidth may be low, the process of switching and routing is very simple and do not add any overhead in performance. Arbitration however becomes more difficult and adds significant overhead as the number of nodes increases. </a:t>
            </a:r>
          </a:p>
          <a:p>
            <a:pPr eaLnBrk="1" hangingPunct="1"/>
            <a:endParaRPr lang="en-US" dirty="0"/>
          </a:p>
          <a:p>
            <a:pPr eaLnBrk="1" hangingPunct="1"/>
            <a:r>
              <a:rPr lang="en-US" dirty="0" smtClean="0"/>
              <a:t>Switched-media networks are designed for large networks with complex topologies. The process of routing is thus much more complicated than for shared-media and is usually distributed in order to keep the network dynamic. This also provides for the possibility of dynamic paths which are calculated or modified at each node and can thus adapt to high traffic and disabled portions of the network. This architecture thus has a much larger bandwidth if implemented correctly. However, the overhead of routing can significantly slow things down if not done properly. Furthermore, the resources needed to create such a network are much higher than shared-media.</a:t>
            </a:r>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6"/>
          <p:cNvSpPr>
            <a:spLocks noGrp="1" noChangeArrowheads="1"/>
          </p:cNvSpPr>
          <p:nvPr>
            <p:ph type="sldNum" sz="quarter"/>
          </p:nvPr>
        </p:nvSpPr>
        <p:spPr>
          <a:noFill/>
        </p:spPr>
        <p:txBody>
          <a:bodyPr/>
          <a:lstStyle>
            <a:lvl1pPr defTabSz="400050">
              <a:tabLst>
                <a:tab pos="646113" algn="l"/>
                <a:tab pos="1292225" algn="l"/>
                <a:tab pos="1938338" algn="l"/>
                <a:tab pos="2582863" algn="l"/>
              </a:tabLst>
              <a:defRPr sz="2000">
                <a:solidFill>
                  <a:schemeClr val="tx1"/>
                </a:solidFill>
                <a:latin typeface="Tahoma" pitchFamily="34" charset="0"/>
                <a:cs typeface="Arial" charset="0"/>
              </a:defRPr>
            </a:lvl1pPr>
            <a:lvl2pPr marL="742950" indent="-285750" defTabSz="400050">
              <a:tabLst>
                <a:tab pos="646113" algn="l"/>
                <a:tab pos="1292225" algn="l"/>
                <a:tab pos="1938338" algn="l"/>
                <a:tab pos="2582863" algn="l"/>
              </a:tabLst>
              <a:defRPr sz="2000">
                <a:solidFill>
                  <a:schemeClr val="tx1"/>
                </a:solidFill>
                <a:latin typeface="Tahoma" pitchFamily="34" charset="0"/>
                <a:cs typeface="Arial" charset="0"/>
              </a:defRPr>
            </a:lvl2pPr>
            <a:lvl3pPr marL="1143000" indent="-228600" defTabSz="400050">
              <a:tabLst>
                <a:tab pos="646113" algn="l"/>
                <a:tab pos="1292225" algn="l"/>
                <a:tab pos="1938338" algn="l"/>
                <a:tab pos="2582863" algn="l"/>
              </a:tabLst>
              <a:defRPr sz="2000">
                <a:solidFill>
                  <a:schemeClr val="tx1"/>
                </a:solidFill>
                <a:latin typeface="Tahoma" pitchFamily="34" charset="0"/>
                <a:cs typeface="Arial" charset="0"/>
              </a:defRPr>
            </a:lvl3pPr>
            <a:lvl4pPr marL="1600200" indent="-228600" defTabSz="400050">
              <a:tabLst>
                <a:tab pos="646113" algn="l"/>
                <a:tab pos="1292225" algn="l"/>
                <a:tab pos="1938338" algn="l"/>
                <a:tab pos="2582863" algn="l"/>
              </a:tabLst>
              <a:defRPr sz="2000">
                <a:solidFill>
                  <a:schemeClr val="tx1"/>
                </a:solidFill>
                <a:latin typeface="Tahoma" pitchFamily="34" charset="0"/>
                <a:cs typeface="Arial" charset="0"/>
              </a:defRPr>
            </a:lvl4pPr>
            <a:lvl5pPr marL="2057400" indent="-228600" defTabSz="400050">
              <a:tabLst>
                <a:tab pos="646113" algn="l"/>
                <a:tab pos="1292225" algn="l"/>
                <a:tab pos="1938338" algn="l"/>
                <a:tab pos="2582863" algn="l"/>
              </a:tabLst>
              <a:defRPr sz="2000">
                <a:solidFill>
                  <a:schemeClr val="tx1"/>
                </a:solidFill>
                <a:latin typeface="Tahoma" pitchFamily="34" charset="0"/>
                <a:cs typeface="Arial" charset="0"/>
              </a:defRPr>
            </a:lvl5pPr>
            <a:lvl6pPr marL="25146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6pPr>
            <a:lvl7pPr marL="29718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7pPr>
            <a:lvl8pPr marL="34290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8pPr>
            <a:lvl9pPr marL="38862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9pPr>
          </a:lstStyle>
          <a:p>
            <a:fld id="{0A4A866F-6F2E-463A-ABAE-1EF98A4A7AE0}" type="slidenum">
              <a:rPr lang="en-GB" sz="1200">
                <a:solidFill>
                  <a:srgbClr val="000000"/>
                </a:solidFill>
                <a:latin typeface="Times New Roman" pitchFamily="18" charset="0"/>
              </a:rPr>
              <a:pPr/>
              <a:t>11</a:t>
            </a:fld>
            <a:endParaRPr lang="en-GB" sz="1200">
              <a:solidFill>
                <a:srgbClr val="000000"/>
              </a:solidFill>
              <a:latin typeface="Times New Roman" pitchFamily="18" charset="0"/>
            </a:endParaRPr>
          </a:p>
        </p:txBody>
      </p:sp>
      <p:sp>
        <p:nvSpPr>
          <p:cNvPr id="43011" name="Rectangle 2"/>
          <p:cNvSpPr>
            <a:spLocks noGrp="1" noRot="1" noChangeAspect="1" noChangeArrowheads="1" noTextEdit="1"/>
          </p:cNvSpPr>
          <p:nvPr>
            <p:ph type="sldImg"/>
          </p:nvPr>
        </p:nvSpPr>
        <p:spPr>
          <a:xfrm>
            <a:off x="1179513" y="706438"/>
            <a:ext cx="4640262" cy="3479800"/>
          </a:xfrm>
          <a:ln/>
        </p:spPr>
      </p:sp>
      <p:sp>
        <p:nvSpPr>
          <p:cNvPr id="43012" name="Rectangle 3"/>
          <p:cNvSpPr>
            <a:spLocks noGrp="1" noChangeArrowheads="1"/>
          </p:cNvSpPr>
          <p:nvPr>
            <p:ph type="body" idx="1"/>
          </p:nvPr>
        </p:nvSpPr>
        <p:spPr>
          <a:xfrm>
            <a:off x="700088" y="4410075"/>
            <a:ext cx="5597525" cy="4098925"/>
          </a:xfrm>
          <a:noFill/>
        </p:spPr>
        <p:txBody>
          <a:bodyPr wrap="square" anchor="t" anchorCtr="0"/>
          <a:lstStyle/>
          <a:p>
            <a:pPr eaLnBrk="1" hangingPunct="1"/>
            <a:r>
              <a:rPr lang="en-US" dirty="0" smtClean="0"/>
              <a:t>The process of arbitration is very similar regardless of architecture. The concern is to maximize the usage of resources (switches) while retaining fairness to all parties (packets).  As always, collisions must be avoided.</a:t>
            </a:r>
          </a:p>
          <a:p>
            <a:pPr eaLnBrk="1" hangingPunct="1"/>
            <a:endParaRPr lang="en-US" dirty="0"/>
          </a:p>
          <a:p>
            <a:pPr eaLnBrk="1" hangingPunct="1"/>
            <a:r>
              <a:rPr lang="en-US" dirty="0" smtClean="0"/>
              <a:t>There are many schemes for arbitration and a balance must be struck between the tradeoff of maximizing usage and minimizing overhead (the number of phases).</a:t>
            </a:r>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6"/>
          <p:cNvSpPr>
            <a:spLocks noGrp="1" noChangeArrowheads="1"/>
          </p:cNvSpPr>
          <p:nvPr>
            <p:ph type="sldNum" sz="quarter"/>
          </p:nvPr>
        </p:nvSpPr>
        <p:spPr>
          <a:noFill/>
        </p:spPr>
        <p:txBody>
          <a:bodyPr/>
          <a:lstStyle>
            <a:lvl1pPr defTabSz="400050">
              <a:tabLst>
                <a:tab pos="646113" algn="l"/>
                <a:tab pos="1292225" algn="l"/>
                <a:tab pos="1938338" algn="l"/>
                <a:tab pos="2582863" algn="l"/>
              </a:tabLst>
              <a:defRPr sz="2000">
                <a:solidFill>
                  <a:schemeClr val="tx1"/>
                </a:solidFill>
                <a:latin typeface="Tahoma" pitchFamily="34" charset="0"/>
                <a:cs typeface="Arial" charset="0"/>
              </a:defRPr>
            </a:lvl1pPr>
            <a:lvl2pPr marL="742950" indent="-285750" defTabSz="400050">
              <a:tabLst>
                <a:tab pos="646113" algn="l"/>
                <a:tab pos="1292225" algn="l"/>
                <a:tab pos="1938338" algn="l"/>
                <a:tab pos="2582863" algn="l"/>
              </a:tabLst>
              <a:defRPr sz="2000">
                <a:solidFill>
                  <a:schemeClr val="tx1"/>
                </a:solidFill>
                <a:latin typeface="Tahoma" pitchFamily="34" charset="0"/>
                <a:cs typeface="Arial" charset="0"/>
              </a:defRPr>
            </a:lvl2pPr>
            <a:lvl3pPr marL="1143000" indent="-228600" defTabSz="400050">
              <a:tabLst>
                <a:tab pos="646113" algn="l"/>
                <a:tab pos="1292225" algn="l"/>
                <a:tab pos="1938338" algn="l"/>
                <a:tab pos="2582863" algn="l"/>
              </a:tabLst>
              <a:defRPr sz="2000">
                <a:solidFill>
                  <a:schemeClr val="tx1"/>
                </a:solidFill>
                <a:latin typeface="Tahoma" pitchFamily="34" charset="0"/>
                <a:cs typeface="Arial" charset="0"/>
              </a:defRPr>
            </a:lvl3pPr>
            <a:lvl4pPr marL="1600200" indent="-228600" defTabSz="400050">
              <a:tabLst>
                <a:tab pos="646113" algn="l"/>
                <a:tab pos="1292225" algn="l"/>
                <a:tab pos="1938338" algn="l"/>
                <a:tab pos="2582863" algn="l"/>
              </a:tabLst>
              <a:defRPr sz="2000">
                <a:solidFill>
                  <a:schemeClr val="tx1"/>
                </a:solidFill>
                <a:latin typeface="Tahoma" pitchFamily="34" charset="0"/>
                <a:cs typeface="Arial" charset="0"/>
              </a:defRPr>
            </a:lvl4pPr>
            <a:lvl5pPr marL="2057400" indent="-228600" defTabSz="400050">
              <a:tabLst>
                <a:tab pos="646113" algn="l"/>
                <a:tab pos="1292225" algn="l"/>
                <a:tab pos="1938338" algn="l"/>
                <a:tab pos="2582863" algn="l"/>
              </a:tabLst>
              <a:defRPr sz="2000">
                <a:solidFill>
                  <a:schemeClr val="tx1"/>
                </a:solidFill>
                <a:latin typeface="Tahoma" pitchFamily="34" charset="0"/>
                <a:cs typeface="Arial" charset="0"/>
              </a:defRPr>
            </a:lvl5pPr>
            <a:lvl6pPr marL="25146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6pPr>
            <a:lvl7pPr marL="29718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7pPr>
            <a:lvl8pPr marL="34290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8pPr>
            <a:lvl9pPr marL="38862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9pPr>
          </a:lstStyle>
          <a:p>
            <a:fld id="{4802581F-DAA3-4040-880F-B3FABD139CE1}" type="slidenum">
              <a:rPr lang="en-GB" sz="1200">
                <a:solidFill>
                  <a:srgbClr val="000000"/>
                </a:solidFill>
                <a:latin typeface="Times New Roman" pitchFamily="18" charset="0"/>
              </a:rPr>
              <a:pPr/>
              <a:t>12</a:t>
            </a:fld>
            <a:endParaRPr lang="en-GB" sz="1200">
              <a:solidFill>
                <a:srgbClr val="000000"/>
              </a:solidFill>
              <a:latin typeface="Times New Roman" pitchFamily="18" charset="0"/>
            </a:endParaRPr>
          </a:p>
        </p:txBody>
      </p:sp>
      <p:sp>
        <p:nvSpPr>
          <p:cNvPr id="44035" name="Rectangle 2"/>
          <p:cNvSpPr>
            <a:spLocks noGrp="1" noRot="1" noChangeAspect="1" noChangeArrowheads="1" noTextEdit="1"/>
          </p:cNvSpPr>
          <p:nvPr>
            <p:ph type="sldImg"/>
          </p:nvPr>
        </p:nvSpPr>
        <p:spPr>
          <a:xfrm>
            <a:off x="1179513" y="706438"/>
            <a:ext cx="4640262" cy="3479800"/>
          </a:xfrm>
          <a:ln/>
        </p:spPr>
      </p:sp>
      <p:sp>
        <p:nvSpPr>
          <p:cNvPr id="44036" name="Rectangle 3"/>
          <p:cNvSpPr>
            <a:spLocks noGrp="1" noChangeArrowheads="1"/>
          </p:cNvSpPr>
          <p:nvPr>
            <p:ph type="body" idx="1"/>
          </p:nvPr>
        </p:nvSpPr>
        <p:spPr>
          <a:xfrm>
            <a:off x="700088" y="4410075"/>
            <a:ext cx="5597525" cy="4098925"/>
          </a:xfrm>
          <a:noFill/>
        </p:spPr>
        <p:txBody>
          <a:bodyPr wrap="square" anchor="t" anchorCtr="0"/>
          <a:lstStyle/>
          <a:p>
            <a:pPr eaLnBrk="1" hangingPunct="1"/>
            <a:r>
              <a:rPr lang="en-US" dirty="0" smtClean="0"/>
              <a:t>Two examples of arbitration schemes (green blocks are communicating, grays ar</a:t>
            </a:r>
            <a:r>
              <a:rPr lang="en-US" dirty="0" smtClean="0"/>
              <a:t>e denied access)</a:t>
            </a:r>
            <a:r>
              <a:rPr lang="en-US" dirty="0" smtClean="0"/>
              <a:t>:</a:t>
            </a:r>
          </a:p>
          <a:p>
            <a:pPr eaLnBrk="1" hangingPunct="1"/>
            <a:endParaRPr lang="en-US" dirty="0"/>
          </a:p>
          <a:p>
            <a:pPr marL="171450" indent="-171450" eaLnBrk="1" hangingPunct="1">
              <a:buFont typeface="Arial" pitchFamily="34" charset="0"/>
              <a:buChar char="•"/>
            </a:pPr>
            <a:r>
              <a:rPr lang="en-US" dirty="0" smtClean="0"/>
              <a:t>In two-phased arbitration, the requester makes a single demand for a resource and waits for an answer. If it is denied it must try again later; this is a serial process.</a:t>
            </a:r>
          </a:p>
          <a:p>
            <a:pPr marL="171450" indent="-171450" eaLnBrk="1" hangingPunct="1">
              <a:buFont typeface="Arial" pitchFamily="34" charset="0"/>
              <a:buChar char="•"/>
            </a:pPr>
            <a:endParaRPr lang="en-US" dirty="0"/>
          </a:p>
          <a:p>
            <a:pPr marL="171450" indent="-171450" eaLnBrk="1" hangingPunct="1">
              <a:buFont typeface="Arial" pitchFamily="34" charset="0"/>
              <a:buChar char="•"/>
            </a:pPr>
            <a:r>
              <a:rPr lang="en-US" dirty="0" smtClean="0"/>
              <a:t>In three-phased arbiter, each requester may demand access from several arbiters and then choose which to use. This allows the process to be parallelized somewhat and will result in a higher rate of resource usage (lower rate of denials). The overhead is higher than two-phased arbitration however.</a:t>
            </a: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6"/>
          <p:cNvSpPr>
            <a:spLocks noGrp="1" noChangeArrowheads="1"/>
          </p:cNvSpPr>
          <p:nvPr>
            <p:ph type="sldNum" sz="quarter"/>
          </p:nvPr>
        </p:nvSpPr>
        <p:spPr>
          <a:noFill/>
        </p:spPr>
        <p:txBody>
          <a:bodyPr/>
          <a:lstStyle>
            <a:lvl1pPr defTabSz="400050">
              <a:tabLst>
                <a:tab pos="646113" algn="l"/>
                <a:tab pos="1292225" algn="l"/>
                <a:tab pos="1938338" algn="l"/>
                <a:tab pos="2582863" algn="l"/>
              </a:tabLst>
              <a:defRPr sz="2000">
                <a:solidFill>
                  <a:schemeClr val="tx1"/>
                </a:solidFill>
                <a:latin typeface="Tahoma" pitchFamily="34" charset="0"/>
                <a:cs typeface="Arial" charset="0"/>
              </a:defRPr>
            </a:lvl1pPr>
            <a:lvl2pPr marL="742950" indent="-285750" defTabSz="400050">
              <a:tabLst>
                <a:tab pos="646113" algn="l"/>
                <a:tab pos="1292225" algn="l"/>
                <a:tab pos="1938338" algn="l"/>
                <a:tab pos="2582863" algn="l"/>
              </a:tabLst>
              <a:defRPr sz="2000">
                <a:solidFill>
                  <a:schemeClr val="tx1"/>
                </a:solidFill>
                <a:latin typeface="Tahoma" pitchFamily="34" charset="0"/>
                <a:cs typeface="Arial" charset="0"/>
              </a:defRPr>
            </a:lvl2pPr>
            <a:lvl3pPr marL="1143000" indent="-228600" defTabSz="400050">
              <a:tabLst>
                <a:tab pos="646113" algn="l"/>
                <a:tab pos="1292225" algn="l"/>
                <a:tab pos="1938338" algn="l"/>
                <a:tab pos="2582863" algn="l"/>
              </a:tabLst>
              <a:defRPr sz="2000">
                <a:solidFill>
                  <a:schemeClr val="tx1"/>
                </a:solidFill>
                <a:latin typeface="Tahoma" pitchFamily="34" charset="0"/>
                <a:cs typeface="Arial" charset="0"/>
              </a:defRPr>
            </a:lvl3pPr>
            <a:lvl4pPr marL="1600200" indent="-228600" defTabSz="400050">
              <a:tabLst>
                <a:tab pos="646113" algn="l"/>
                <a:tab pos="1292225" algn="l"/>
                <a:tab pos="1938338" algn="l"/>
                <a:tab pos="2582863" algn="l"/>
              </a:tabLst>
              <a:defRPr sz="2000">
                <a:solidFill>
                  <a:schemeClr val="tx1"/>
                </a:solidFill>
                <a:latin typeface="Tahoma" pitchFamily="34" charset="0"/>
                <a:cs typeface="Arial" charset="0"/>
              </a:defRPr>
            </a:lvl4pPr>
            <a:lvl5pPr marL="2057400" indent="-228600" defTabSz="400050">
              <a:tabLst>
                <a:tab pos="646113" algn="l"/>
                <a:tab pos="1292225" algn="l"/>
                <a:tab pos="1938338" algn="l"/>
                <a:tab pos="2582863" algn="l"/>
              </a:tabLst>
              <a:defRPr sz="2000">
                <a:solidFill>
                  <a:schemeClr val="tx1"/>
                </a:solidFill>
                <a:latin typeface="Tahoma" pitchFamily="34" charset="0"/>
                <a:cs typeface="Arial" charset="0"/>
              </a:defRPr>
            </a:lvl5pPr>
            <a:lvl6pPr marL="25146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6pPr>
            <a:lvl7pPr marL="29718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7pPr>
            <a:lvl8pPr marL="34290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8pPr>
            <a:lvl9pPr marL="38862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9pPr>
          </a:lstStyle>
          <a:p>
            <a:fld id="{AA5AAE50-A61E-4C73-A559-0350C125F1FB}" type="slidenum">
              <a:rPr lang="en-GB" sz="1200">
                <a:solidFill>
                  <a:srgbClr val="000000"/>
                </a:solidFill>
                <a:latin typeface="Times New Roman" pitchFamily="18" charset="0"/>
              </a:rPr>
              <a:pPr/>
              <a:t>13</a:t>
            </a:fld>
            <a:endParaRPr lang="en-GB" sz="1200">
              <a:solidFill>
                <a:srgbClr val="000000"/>
              </a:solidFill>
              <a:latin typeface="Times New Roman" pitchFamily="18" charset="0"/>
            </a:endParaRPr>
          </a:p>
        </p:txBody>
      </p:sp>
      <p:sp>
        <p:nvSpPr>
          <p:cNvPr id="45059" name="Rectangle 2"/>
          <p:cNvSpPr>
            <a:spLocks noGrp="1" noRot="1" noChangeAspect="1" noChangeArrowheads="1" noTextEdit="1"/>
          </p:cNvSpPr>
          <p:nvPr>
            <p:ph type="sldImg"/>
          </p:nvPr>
        </p:nvSpPr>
        <p:spPr>
          <a:xfrm>
            <a:off x="1179513" y="706438"/>
            <a:ext cx="4640262" cy="3479800"/>
          </a:xfrm>
          <a:ln/>
        </p:spPr>
      </p:sp>
      <p:sp>
        <p:nvSpPr>
          <p:cNvPr id="45060" name="Rectangle 3"/>
          <p:cNvSpPr>
            <a:spLocks noGrp="1" noChangeArrowheads="1"/>
          </p:cNvSpPr>
          <p:nvPr>
            <p:ph type="body" idx="1"/>
          </p:nvPr>
        </p:nvSpPr>
        <p:spPr>
          <a:xfrm>
            <a:off x="700088" y="4410075"/>
            <a:ext cx="5597525" cy="4098925"/>
          </a:xfrm>
          <a:noFill/>
        </p:spPr>
        <p:txBody>
          <a:bodyPr wrap="square" anchor="t" anchorCtr="0"/>
          <a:lstStyle/>
          <a:p>
            <a:pPr eaLnBrk="1" hangingPunct="1"/>
            <a:r>
              <a:rPr lang="en-US" dirty="0" smtClean="0"/>
              <a:t>Switching is the final process to be performed before packets can be transmitted. There are two options:</a:t>
            </a:r>
          </a:p>
          <a:p>
            <a:pPr eaLnBrk="1" hangingPunct="1"/>
            <a:endParaRPr lang="en-US" dirty="0"/>
          </a:p>
          <a:p>
            <a:pPr marL="171450" indent="-171450" eaLnBrk="1" hangingPunct="1">
              <a:buFont typeface="Arial" pitchFamily="34" charset="0"/>
              <a:buChar char="•"/>
            </a:pPr>
            <a:r>
              <a:rPr lang="en-US" dirty="0" smtClean="0"/>
              <a:t>Circuit switching (similar to the telephone system) which reserves a path for the transmission of packets</a:t>
            </a:r>
          </a:p>
          <a:p>
            <a:pPr marL="171450" indent="-171450" eaLnBrk="1" hangingPunct="1">
              <a:buFont typeface="Arial" pitchFamily="34" charset="0"/>
              <a:buChar char="•"/>
            </a:pPr>
            <a:endParaRPr lang="en-US" dirty="0"/>
          </a:p>
          <a:p>
            <a:pPr marL="171450" indent="-171450" eaLnBrk="1" hangingPunct="1">
              <a:buFont typeface="Arial" pitchFamily="34" charset="0"/>
              <a:buChar char="•"/>
            </a:pPr>
            <a:r>
              <a:rPr lang="en-US" dirty="0" smtClean="0"/>
              <a:t>Packet switching in which each packet may use a different path (not necessarily true for cut-through and wormhole) to its destination (no guarantees on the order either).</a:t>
            </a:r>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6"/>
          <p:cNvSpPr>
            <a:spLocks noGrp="1" noChangeArrowheads="1"/>
          </p:cNvSpPr>
          <p:nvPr>
            <p:ph type="sldNum" sz="quarter"/>
          </p:nvPr>
        </p:nvSpPr>
        <p:spPr>
          <a:noFill/>
        </p:spPr>
        <p:txBody>
          <a:bodyPr/>
          <a:lstStyle>
            <a:lvl1pPr defTabSz="400050">
              <a:tabLst>
                <a:tab pos="646113" algn="l"/>
                <a:tab pos="1292225" algn="l"/>
                <a:tab pos="1938338" algn="l"/>
                <a:tab pos="2582863" algn="l"/>
              </a:tabLst>
              <a:defRPr sz="2000">
                <a:solidFill>
                  <a:schemeClr val="tx1"/>
                </a:solidFill>
                <a:latin typeface="Tahoma" pitchFamily="34" charset="0"/>
                <a:cs typeface="Arial" charset="0"/>
              </a:defRPr>
            </a:lvl1pPr>
            <a:lvl2pPr marL="742950" indent="-285750" defTabSz="400050">
              <a:tabLst>
                <a:tab pos="646113" algn="l"/>
                <a:tab pos="1292225" algn="l"/>
                <a:tab pos="1938338" algn="l"/>
                <a:tab pos="2582863" algn="l"/>
              </a:tabLst>
              <a:defRPr sz="2000">
                <a:solidFill>
                  <a:schemeClr val="tx1"/>
                </a:solidFill>
                <a:latin typeface="Tahoma" pitchFamily="34" charset="0"/>
                <a:cs typeface="Arial" charset="0"/>
              </a:defRPr>
            </a:lvl2pPr>
            <a:lvl3pPr marL="1143000" indent="-228600" defTabSz="400050">
              <a:tabLst>
                <a:tab pos="646113" algn="l"/>
                <a:tab pos="1292225" algn="l"/>
                <a:tab pos="1938338" algn="l"/>
                <a:tab pos="2582863" algn="l"/>
              </a:tabLst>
              <a:defRPr sz="2000">
                <a:solidFill>
                  <a:schemeClr val="tx1"/>
                </a:solidFill>
                <a:latin typeface="Tahoma" pitchFamily="34" charset="0"/>
                <a:cs typeface="Arial" charset="0"/>
              </a:defRPr>
            </a:lvl3pPr>
            <a:lvl4pPr marL="1600200" indent="-228600" defTabSz="400050">
              <a:tabLst>
                <a:tab pos="646113" algn="l"/>
                <a:tab pos="1292225" algn="l"/>
                <a:tab pos="1938338" algn="l"/>
                <a:tab pos="2582863" algn="l"/>
              </a:tabLst>
              <a:defRPr sz="2000">
                <a:solidFill>
                  <a:schemeClr val="tx1"/>
                </a:solidFill>
                <a:latin typeface="Tahoma" pitchFamily="34" charset="0"/>
                <a:cs typeface="Arial" charset="0"/>
              </a:defRPr>
            </a:lvl4pPr>
            <a:lvl5pPr marL="2057400" indent="-228600" defTabSz="400050">
              <a:tabLst>
                <a:tab pos="646113" algn="l"/>
                <a:tab pos="1292225" algn="l"/>
                <a:tab pos="1938338" algn="l"/>
                <a:tab pos="2582863" algn="l"/>
              </a:tabLst>
              <a:defRPr sz="2000">
                <a:solidFill>
                  <a:schemeClr val="tx1"/>
                </a:solidFill>
                <a:latin typeface="Tahoma" pitchFamily="34" charset="0"/>
                <a:cs typeface="Arial" charset="0"/>
              </a:defRPr>
            </a:lvl5pPr>
            <a:lvl6pPr marL="25146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6pPr>
            <a:lvl7pPr marL="29718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7pPr>
            <a:lvl8pPr marL="34290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8pPr>
            <a:lvl9pPr marL="38862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9pPr>
          </a:lstStyle>
          <a:p>
            <a:fld id="{04899CBF-BF1C-473B-B9C3-F58BAF06DD38}" type="slidenum">
              <a:rPr lang="en-GB" sz="1200">
                <a:solidFill>
                  <a:srgbClr val="000000"/>
                </a:solidFill>
                <a:latin typeface="Times New Roman" pitchFamily="18" charset="0"/>
              </a:rPr>
              <a:pPr/>
              <a:t>14</a:t>
            </a:fld>
            <a:endParaRPr lang="en-GB" sz="1200">
              <a:solidFill>
                <a:srgbClr val="000000"/>
              </a:solidFill>
              <a:latin typeface="Times New Roman" pitchFamily="18" charset="0"/>
            </a:endParaRPr>
          </a:p>
        </p:txBody>
      </p:sp>
      <p:sp>
        <p:nvSpPr>
          <p:cNvPr id="46083" name="Rectangle 2"/>
          <p:cNvSpPr>
            <a:spLocks noGrp="1" noRot="1" noChangeAspect="1" noChangeArrowheads="1" noTextEdit="1"/>
          </p:cNvSpPr>
          <p:nvPr>
            <p:ph type="sldImg"/>
          </p:nvPr>
        </p:nvSpPr>
        <p:spPr>
          <a:xfrm>
            <a:off x="1179513" y="706438"/>
            <a:ext cx="4640262" cy="3479800"/>
          </a:xfrm>
          <a:ln/>
        </p:spPr>
      </p:sp>
      <p:sp>
        <p:nvSpPr>
          <p:cNvPr id="46084" name="Rectangle 3"/>
          <p:cNvSpPr>
            <a:spLocks noGrp="1" noChangeArrowheads="1"/>
          </p:cNvSpPr>
          <p:nvPr>
            <p:ph type="body" idx="1"/>
          </p:nvPr>
        </p:nvSpPr>
        <p:spPr>
          <a:xfrm>
            <a:off x="700088" y="4410075"/>
            <a:ext cx="5597525" cy="4098925"/>
          </a:xfrm>
          <a:noFill/>
        </p:spPr>
        <p:txBody>
          <a:bodyPr wrap="square" anchor="t" anchorCtr="0"/>
          <a:lstStyle/>
          <a:p>
            <a:pPr eaLnBrk="1" hangingPunct="1"/>
            <a:r>
              <a:rPr lang="en-US" dirty="0" smtClean="0"/>
              <a:t>In circuit switching, a token packet is sent first to reserve a path to its destination. This process must be completed before actual packets can complete their transit. However, packets may begin to transmit before the path is completely reserved in pipelined circuit switching.</a:t>
            </a:r>
          </a:p>
          <a:p>
            <a:pPr eaLnBrk="1" hangingPunct="1"/>
            <a:endParaRPr lang="en-US" dirty="0"/>
          </a:p>
          <a:p>
            <a:pPr eaLnBrk="1" hangingPunct="1"/>
            <a:r>
              <a:rPr lang="en-US" dirty="0" smtClean="0"/>
              <a:t>Once the path has been determined, data flows unhindered from source to destination. However, all the resources are used up and unavailable to other processes regardless of the usage of the circuit. This is highly inefficient and can easily bring a well-connected network to its knees.</a:t>
            </a: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Here is a simulation circuit switching. Our network consists of two nodes, three switches and a bus topology. In this first step the network is completely unused.</a:t>
            </a:r>
            <a:endParaRPr lang="en-CA" dirty="0"/>
          </a:p>
        </p:txBody>
      </p:sp>
      <p:sp>
        <p:nvSpPr>
          <p:cNvPr id="4" name="Slide Number Placeholder 3"/>
          <p:cNvSpPr>
            <a:spLocks noGrp="1"/>
          </p:cNvSpPr>
          <p:nvPr>
            <p:ph type="sldNum" idx="10"/>
          </p:nvPr>
        </p:nvSpPr>
        <p:spPr/>
        <p:txBody>
          <a:bodyPr/>
          <a:lstStyle/>
          <a:p>
            <a:pPr>
              <a:defRPr/>
            </a:pPr>
            <a:fld id="{2739FA24-E23C-488A-B867-B781B5807E60}" type="slidenum">
              <a:rPr lang="en-GB" smtClean="0"/>
              <a:pPr>
                <a:defRPr/>
              </a:pPr>
              <a:t>15</a:t>
            </a:fld>
            <a:endParaRPr lang="en-GB"/>
          </a:p>
        </p:txBody>
      </p:sp>
    </p:spTree>
    <p:extLst>
      <p:ext uri="{BB962C8B-B14F-4D97-AF65-F5344CB8AC3E}">
        <p14:creationId xmlns:p14="http://schemas.microsoft.com/office/powerpoint/2010/main" val="3101072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 source node must send a packet. It determines the proper routing and arbitration before sending its request token down the line.</a:t>
            </a:r>
            <a:endParaRPr lang="en-CA" dirty="0"/>
          </a:p>
        </p:txBody>
      </p:sp>
      <p:sp>
        <p:nvSpPr>
          <p:cNvPr id="4" name="Slide Number Placeholder 3"/>
          <p:cNvSpPr>
            <a:spLocks noGrp="1"/>
          </p:cNvSpPr>
          <p:nvPr>
            <p:ph type="sldNum" idx="10"/>
          </p:nvPr>
        </p:nvSpPr>
        <p:spPr/>
        <p:txBody>
          <a:bodyPr/>
          <a:lstStyle/>
          <a:p>
            <a:pPr>
              <a:defRPr/>
            </a:pPr>
            <a:fld id="{2739FA24-E23C-488A-B867-B781B5807E60}" type="slidenum">
              <a:rPr lang="en-GB" smtClean="0"/>
              <a:pPr>
                <a:defRPr/>
              </a:pPr>
              <a:t>16</a:t>
            </a:fld>
            <a:endParaRPr lang="en-GB"/>
          </a:p>
        </p:txBody>
      </p:sp>
    </p:spTree>
    <p:extLst>
      <p:ext uri="{BB962C8B-B14F-4D97-AF65-F5344CB8AC3E}">
        <p14:creationId xmlns:p14="http://schemas.microsoft.com/office/powerpoint/2010/main" val="3905916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 request token has proceeded by each node to its destination and now returns to the source. After this is completed, the path will be configured and ready for transmission.</a:t>
            </a:r>
            <a:endParaRPr lang="en-CA" dirty="0"/>
          </a:p>
        </p:txBody>
      </p:sp>
      <p:sp>
        <p:nvSpPr>
          <p:cNvPr id="4" name="Slide Number Placeholder 3"/>
          <p:cNvSpPr>
            <a:spLocks noGrp="1"/>
          </p:cNvSpPr>
          <p:nvPr>
            <p:ph type="sldNum" idx="10"/>
          </p:nvPr>
        </p:nvSpPr>
        <p:spPr/>
        <p:txBody>
          <a:bodyPr/>
          <a:lstStyle/>
          <a:p>
            <a:pPr>
              <a:defRPr/>
            </a:pPr>
            <a:fld id="{2739FA24-E23C-488A-B867-B781B5807E60}" type="slidenum">
              <a:rPr lang="en-GB" smtClean="0"/>
              <a:pPr>
                <a:defRPr/>
              </a:pPr>
              <a:t>17</a:t>
            </a:fld>
            <a:endParaRPr lang="en-GB"/>
          </a:p>
        </p:txBody>
      </p:sp>
    </p:spTree>
    <p:extLst>
      <p:ext uri="{BB962C8B-B14F-4D97-AF65-F5344CB8AC3E}">
        <p14:creationId xmlns:p14="http://schemas.microsoft.com/office/powerpoint/2010/main" val="27064558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 source node may now transmit packets as if it were directly connected to its destination.</a:t>
            </a:r>
            <a:endParaRPr lang="en-CA" dirty="0"/>
          </a:p>
        </p:txBody>
      </p:sp>
      <p:sp>
        <p:nvSpPr>
          <p:cNvPr id="4" name="Slide Number Placeholder 3"/>
          <p:cNvSpPr>
            <a:spLocks noGrp="1"/>
          </p:cNvSpPr>
          <p:nvPr>
            <p:ph type="sldNum" idx="10"/>
          </p:nvPr>
        </p:nvSpPr>
        <p:spPr/>
        <p:txBody>
          <a:bodyPr/>
          <a:lstStyle/>
          <a:p>
            <a:pPr>
              <a:defRPr/>
            </a:pPr>
            <a:fld id="{2739FA24-E23C-488A-B867-B781B5807E60}" type="slidenum">
              <a:rPr lang="en-GB" smtClean="0"/>
              <a:pPr>
                <a:defRPr/>
              </a:pPr>
              <a:t>18</a:t>
            </a:fld>
            <a:endParaRPr lang="en-GB"/>
          </a:p>
        </p:txBody>
      </p:sp>
    </p:spTree>
    <p:extLst>
      <p:ext uri="{BB962C8B-B14F-4D97-AF65-F5344CB8AC3E}">
        <p14:creationId xmlns:p14="http://schemas.microsoft.com/office/powerpoint/2010/main" val="3804149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 packets have been sent and the network is now locked down and no communications may occur to any of the three switches except for the pre-determined path.</a:t>
            </a:r>
            <a:endParaRPr lang="en-CA" dirty="0"/>
          </a:p>
        </p:txBody>
      </p:sp>
      <p:sp>
        <p:nvSpPr>
          <p:cNvPr id="4" name="Slide Number Placeholder 3"/>
          <p:cNvSpPr>
            <a:spLocks noGrp="1"/>
          </p:cNvSpPr>
          <p:nvPr>
            <p:ph type="sldNum" idx="10"/>
          </p:nvPr>
        </p:nvSpPr>
        <p:spPr/>
        <p:txBody>
          <a:bodyPr/>
          <a:lstStyle/>
          <a:p>
            <a:pPr>
              <a:defRPr/>
            </a:pPr>
            <a:fld id="{2739FA24-E23C-488A-B867-B781B5807E60}" type="slidenum">
              <a:rPr lang="en-GB" smtClean="0"/>
              <a:pPr>
                <a:defRPr/>
              </a:pPr>
              <a:t>19</a:t>
            </a:fld>
            <a:endParaRPr lang="en-GB"/>
          </a:p>
        </p:txBody>
      </p:sp>
    </p:spTree>
    <p:extLst>
      <p:ext uri="{BB962C8B-B14F-4D97-AF65-F5344CB8AC3E}">
        <p14:creationId xmlns:p14="http://schemas.microsoft.com/office/powerpoint/2010/main" val="2671670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6"/>
          <p:cNvSpPr>
            <a:spLocks noGrp="1" noChangeArrowheads="1"/>
          </p:cNvSpPr>
          <p:nvPr>
            <p:ph type="sldNum" sz="quarter"/>
          </p:nvPr>
        </p:nvSpPr>
        <p:spPr>
          <a:noFill/>
        </p:spPr>
        <p:txBody>
          <a:bodyPr/>
          <a:lstStyle>
            <a:lvl1pPr defTabSz="400050">
              <a:tabLst>
                <a:tab pos="646113" algn="l"/>
                <a:tab pos="1292225" algn="l"/>
                <a:tab pos="1938338" algn="l"/>
                <a:tab pos="2582863" algn="l"/>
              </a:tabLst>
              <a:defRPr sz="2000">
                <a:solidFill>
                  <a:schemeClr val="tx1"/>
                </a:solidFill>
                <a:latin typeface="Tahoma" pitchFamily="34" charset="0"/>
                <a:cs typeface="Arial" charset="0"/>
              </a:defRPr>
            </a:lvl1pPr>
            <a:lvl2pPr marL="742950" indent="-285750" defTabSz="400050">
              <a:tabLst>
                <a:tab pos="646113" algn="l"/>
                <a:tab pos="1292225" algn="l"/>
                <a:tab pos="1938338" algn="l"/>
                <a:tab pos="2582863" algn="l"/>
              </a:tabLst>
              <a:defRPr sz="2000">
                <a:solidFill>
                  <a:schemeClr val="tx1"/>
                </a:solidFill>
                <a:latin typeface="Tahoma" pitchFamily="34" charset="0"/>
                <a:cs typeface="Arial" charset="0"/>
              </a:defRPr>
            </a:lvl2pPr>
            <a:lvl3pPr marL="1143000" indent="-228600" defTabSz="400050">
              <a:tabLst>
                <a:tab pos="646113" algn="l"/>
                <a:tab pos="1292225" algn="l"/>
                <a:tab pos="1938338" algn="l"/>
                <a:tab pos="2582863" algn="l"/>
              </a:tabLst>
              <a:defRPr sz="2000">
                <a:solidFill>
                  <a:schemeClr val="tx1"/>
                </a:solidFill>
                <a:latin typeface="Tahoma" pitchFamily="34" charset="0"/>
                <a:cs typeface="Arial" charset="0"/>
              </a:defRPr>
            </a:lvl3pPr>
            <a:lvl4pPr marL="1600200" indent="-228600" defTabSz="400050">
              <a:tabLst>
                <a:tab pos="646113" algn="l"/>
                <a:tab pos="1292225" algn="l"/>
                <a:tab pos="1938338" algn="l"/>
                <a:tab pos="2582863" algn="l"/>
              </a:tabLst>
              <a:defRPr sz="2000">
                <a:solidFill>
                  <a:schemeClr val="tx1"/>
                </a:solidFill>
                <a:latin typeface="Tahoma" pitchFamily="34" charset="0"/>
                <a:cs typeface="Arial" charset="0"/>
              </a:defRPr>
            </a:lvl4pPr>
            <a:lvl5pPr marL="2057400" indent="-228600" defTabSz="400050">
              <a:tabLst>
                <a:tab pos="646113" algn="l"/>
                <a:tab pos="1292225" algn="l"/>
                <a:tab pos="1938338" algn="l"/>
                <a:tab pos="2582863" algn="l"/>
              </a:tabLst>
              <a:defRPr sz="2000">
                <a:solidFill>
                  <a:schemeClr val="tx1"/>
                </a:solidFill>
                <a:latin typeface="Tahoma" pitchFamily="34" charset="0"/>
                <a:cs typeface="Arial" charset="0"/>
              </a:defRPr>
            </a:lvl5pPr>
            <a:lvl6pPr marL="25146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6pPr>
            <a:lvl7pPr marL="29718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7pPr>
            <a:lvl8pPr marL="34290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8pPr>
            <a:lvl9pPr marL="38862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9pPr>
          </a:lstStyle>
          <a:p>
            <a:fld id="{C12CD8E1-ACE3-41BB-9377-1C0DD0652B45}" type="slidenum">
              <a:rPr lang="en-GB" sz="1200">
                <a:solidFill>
                  <a:srgbClr val="000000"/>
                </a:solidFill>
                <a:latin typeface="Times New Roman" pitchFamily="18" charset="0"/>
              </a:rPr>
              <a:pPr/>
              <a:t>2</a:t>
            </a:fld>
            <a:endParaRPr lang="en-GB" sz="1200">
              <a:solidFill>
                <a:srgbClr val="000000"/>
              </a:solidFill>
              <a:latin typeface="Times New Roman" pitchFamily="18" charset="0"/>
            </a:endParaRPr>
          </a:p>
        </p:txBody>
      </p:sp>
      <p:sp>
        <p:nvSpPr>
          <p:cNvPr id="34819" name="Rectangle 1"/>
          <p:cNvSpPr txBox="1">
            <a:spLocks noGrp="1" noRot="1" noChangeAspect="1" noChangeArrowheads="1" noTextEdit="1"/>
          </p:cNvSpPr>
          <p:nvPr>
            <p:ph type="sldImg"/>
          </p:nvPr>
        </p:nvSpPr>
        <p:spPr>
          <a:xfrm>
            <a:off x="1179513" y="706438"/>
            <a:ext cx="4640262" cy="34798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20" name="Rectangle 2"/>
          <p:cNvSpPr txBox="1">
            <a:spLocks noGrp="1" noChangeArrowheads="1"/>
          </p:cNvSpPr>
          <p:nvPr>
            <p:ph type="body" idx="1"/>
          </p:nvPr>
        </p:nvSpPr>
        <p:spPr>
          <a:xfrm>
            <a:off x="700088" y="4410075"/>
            <a:ext cx="5597525" cy="40989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583" tIns="40791" rIns="81583" bIns="40791" anchor="t">
            <a:noAutofit/>
          </a:bodyPr>
          <a:lstStyle/>
          <a:p>
            <a:pPr eaLnBrk="1" hangingPunct="1"/>
            <a:r>
              <a:rPr lang="en-US" dirty="0" smtClean="0"/>
              <a:t>Only topics</a:t>
            </a:r>
            <a:r>
              <a:rPr lang="en-US" baseline="0" dirty="0" smtClean="0"/>
              <a:t> 3 and 5 are covered in this presentation.</a:t>
            </a:r>
          </a:p>
          <a:p>
            <a:pPr eaLnBrk="1" hangingPunct="1"/>
            <a:endParaRPr lang="en-US" dirty="0"/>
          </a:p>
          <a:p>
            <a:pPr eaLnBrk="1" hangingPunct="1"/>
            <a:r>
              <a:rPr lang="en-US" dirty="0" smtClean="0"/>
              <a:t>Topic 3 will be of a quick overview of the basic</a:t>
            </a:r>
            <a:r>
              <a:rPr lang="en-US" baseline="0" dirty="0" smtClean="0"/>
              <a:t> concepts of interconnection networks.</a:t>
            </a:r>
          </a:p>
          <a:p>
            <a:pPr eaLnBrk="1" hangingPunct="1"/>
            <a:endParaRPr lang="en-US" baseline="0" dirty="0" smtClean="0"/>
          </a:p>
          <a:p>
            <a:pPr eaLnBrk="1" hangingPunct="1"/>
            <a:r>
              <a:rPr lang="en-US" baseline="0" dirty="0" smtClean="0"/>
              <a:t>Topic 5 is truncated to comprising only arbitration and switching.</a:t>
            </a:r>
            <a:r>
              <a:rPr lang="en-US" dirty="0" smtClean="0"/>
              <a:t> </a:t>
            </a:r>
            <a:r>
              <a:rPr lang="en-US" baseline="0" dirty="0" smtClean="0"/>
              <a:t>Routing concepts are covered in the second presentation.</a:t>
            </a: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6"/>
          <p:cNvSpPr>
            <a:spLocks noGrp="1" noChangeArrowheads="1"/>
          </p:cNvSpPr>
          <p:nvPr>
            <p:ph type="sldNum" sz="quarter"/>
          </p:nvPr>
        </p:nvSpPr>
        <p:spPr>
          <a:noFill/>
        </p:spPr>
        <p:txBody>
          <a:bodyPr/>
          <a:lstStyle>
            <a:lvl1pPr defTabSz="400050">
              <a:tabLst>
                <a:tab pos="646113" algn="l"/>
                <a:tab pos="1292225" algn="l"/>
                <a:tab pos="1938338" algn="l"/>
                <a:tab pos="2582863" algn="l"/>
              </a:tabLst>
              <a:defRPr sz="2000">
                <a:solidFill>
                  <a:schemeClr val="tx1"/>
                </a:solidFill>
                <a:latin typeface="Tahoma" pitchFamily="34" charset="0"/>
                <a:cs typeface="Arial" charset="0"/>
              </a:defRPr>
            </a:lvl1pPr>
            <a:lvl2pPr marL="742950" indent="-285750" defTabSz="400050">
              <a:tabLst>
                <a:tab pos="646113" algn="l"/>
                <a:tab pos="1292225" algn="l"/>
                <a:tab pos="1938338" algn="l"/>
                <a:tab pos="2582863" algn="l"/>
              </a:tabLst>
              <a:defRPr sz="2000">
                <a:solidFill>
                  <a:schemeClr val="tx1"/>
                </a:solidFill>
                <a:latin typeface="Tahoma" pitchFamily="34" charset="0"/>
                <a:cs typeface="Arial" charset="0"/>
              </a:defRPr>
            </a:lvl2pPr>
            <a:lvl3pPr marL="1143000" indent="-228600" defTabSz="400050">
              <a:tabLst>
                <a:tab pos="646113" algn="l"/>
                <a:tab pos="1292225" algn="l"/>
                <a:tab pos="1938338" algn="l"/>
                <a:tab pos="2582863" algn="l"/>
              </a:tabLst>
              <a:defRPr sz="2000">
                <a:solidFill>
                  <a:schemeClr val="tx1"/>
                </a:solidFill>
                <a:latin typeface="Tahoma" pitchFamily="34" charset="0"/>
                <a:cs typeface="Arial" charset="0"/>
              </a:defRPr>
            </a:lvl3pPr>
            <a:lvl4pPr marL="1600200" indent="-228600" defTabSz="400050">
              <a:tabLst>
                <a:tab pos="646113" algn="l"/>
                <a:tab pos="1292225" algn="l"/>
                <a:tab pos="1938338" algn="l"/>
                <a:tab pos="2582863" algn="l"/>
              </a:tabLst>
              <a:defRPr sz="2000">
                <a:solidFill>
                  <a:schemeClr val="tx1"/>
                </a:solidFill>
                <a:latin typeface="Tahoma" pitchFamily="34" charset="0"/>
                <a:cs typeface="Arial" charset="0"/>
              </a:defRPr>
            </a:lvl4pPr>
            <a:lvl5pPr marL="2057400" indent="-228600" defTabSz="400050">
              <a:tabLst>
                <a:tab pos="646113" algn="l"/>
                <a:tab pos="1292225" algn="l"/>
                <a:tab pos="1938338" algn="l"/>
                <a:tab pos="2582863" algn="l"/>
              </a:tabLst>
              <a:defRPr sz="2000">
                <a:solidFill>
                  <a:schemeClr val="tx1"/>
                </a:solidFill>
                <a:latin typeface="Tahoma" pitchFamily="34" charset="0"/>
                <a:cs typeface="Arial" charset="0"/>
              </a:defRPr>
            </a:lvl5pPr>
            <a:lvl6pPr marL="25146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6pPr>
            <a:lvl7pPr marL="29718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7pPr>
            <a:lvl8pPr marL="34290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8pPr>
            <a:lvl9pPr marL="38862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9pPr>
          </a:lstStyle>
          <a:p>
            <a:fld id="{1F8A3435-AA1B-4ADB-AB44-8366E30E364F}" type="slidenum">
              <a:rPr lang="en-GB" sz="1200">
                <a:solidFill>
                  <a:srgbClr val="000000"/>
                </a:solidFill>
                <a:latin typeface="Times New Roman" pitchFamily="18" charset="0"/>
              </a:rPr>
              <a:pPr/>
              <a:t>20</a:t>
            </a:fld>
            <a:endParaRPr lang="en-GB" sz="1200">
              <a:solidFill>
                <a:srgbClr val="000000"/>
              </a:solidFill>
              <a:latin typeface="Times New Roman" pitchFamily="18" charset="0"/>
            </a:endParaRPr>
          </a:p>
        </p:txBody>
      </p:sp>
      <p:sp>
        <p:nvSpPr>
          <p:cNvPr id="47107" name="Rectangle 2"/>
          <p:cNvSpPr>
            <a:spLocks noGrp="1" noRot="1" noChangeAspect="1" noChangeArrowheads="1" noTextEdit="1"/>
          </p:cNvSpPr>
          <p:nvPr>
            <p:ph type="sldImg"/>
          </p:nvPr>
        </p:nvSpPr>
        <p:spPr>
          <a:xfrm>
            <a:off x="1179513" y="706438"/>
            <a:ext cx="4640262" cy="3479800"/>
          </a:xfrm>
          <a:ln/>
        </p:spPr>
      </p:sp>
      <p:sp>
        <p:nvSpPr>
          <p:cNvPr id="47108" name="Rectangle 3"/>
          <p:cNvSpPr>
            <a:spLocks noGrp="1" noChangeArrowheads="1"/>
          </p:cNvSpPr>
          <p:nvPr>
            <p:ph type="body" idx="1"/>
          </p:nvPr>
        </p:nvSpPr>
        <p:spPr>
          <a:xfrm>
            <a:off x="700088" y="4410075"/>
            <a:ext cx="5597525" cy="4098925"/>
          </a:xfrm>
          <a:noFill/>
        </p:spPr>
        <p:txBody>
          <a:bodyPr wrap="square" anchor="t" anchorCtr="0"/>
          <a:lstStyle/>
          <a:p>
            <a:pPr eaLnBrk="1" hangingPunct="1"/>
            <a:r>
              <a:rPr lang="en-US" dirty="0" smtClean="0"/>
              <a:t>The more dynamic solution of packet switching provides a more efficient usage of resources at the cost of overhead. Every packet must be routed, arbitrated and switched independently of each other. This technique will result in higher bandwidth for intermittent communication. There are many flavors of packet switching:</a:t>
            </a:r>
          </a:p>
          <a:p>
            <a:pPr eaLnBrk="1" hangingPunct="1"/>
            <a:endParaRPr lang="en-US" dirty="0"/>
          </a:p>
          <a:p>
            <a:pPr marL="171450" indent="-171450" eaLnBrk="1" hangingPunct="1">
              <a:buFont typeface="Arial" pitchFamily="34" charset="0"/>
              <a:buChar char="•"/>
            </a:pPr>
            <a:r>
              <a:rPr lang="en-US" dirty="0" smtClean="0"/>
              <a:t>Store-and-forward is the classic form where each packet is dealt with one at a time. Their path might be completely different and their order of arrival is not guaranteed. The work of routing, arbitration and switching is multiplied by the number of hops and is not re-used.</a:t>
            </a:r>
          </a:p>
          <a:p>
            <a:pPr marL="171450" indent="-171450" eaLnBrk="1" hangingPunct="1">
              <a:buFont typeface="Arial" pitchFamily="34" charset="0"/>
              <a:buChar char="•"/>
            </a:pPr>
            <a:endParaRPr lang="en-US" dirty="0"/>
          </a:p>
          <a:p>
            <a:pPr marL="171450" indent="-171450" eaLnBrk="1" hangingPunct="1">
              <a:buFont typeface="Arial" pitchFamily="34" charset="0"/>
              <a:buChar char="•"/>
            </a:pPr>
            <a:r>
              <a:rPr lang="en-US" dirty="0" smtClean="0"/>
              <a:t>Cut-through switching is a hybrid between circuit and packet switching where “loose” paths are determined. Each node must keep buffer the information about the path instead of calculating it anew for every packet.</a:t>
            </a:r>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Here is a simulated store-and-forward situation. The packet is contained at the source node and is about to be sent.</a:t>
            </a:r>
            <a:endParaRPr lang="en-CA" dirty="0"/>
          </a:p>
        </p:txBody>
      </p:sp>
      <p:sp>
        <p:nvSpPr>
          <p:cNvPr id="4" name="Slide Number Placeholder 3"/>
          <p:cNvSpPr>
            <a:spLocks noGrp="1"/>
          </p:cNvSpPr>
          <p:nvPr>
            <p:ph type="sldNum" idx="10"/>
          </p:nvPr>
        </p:nvSpPr>
        <p:spPr/>
        <p:txBody>
          <a:bodyPr/>
          <a:lstStyle/>
          <a:p>
            <a:pPr>
              <a:defRPr/>
            </a:pPr>
            <a:fld id="{2739FA24-E23C-488A-B867-B781B5807E60}" type="slidenum">
              <a:rPr lang="en-GB" smtClean="0"/>
              <a:pPr>
                <a:defRPr/>
              </a:pPr>
              <a:t>21</a:t>
            </a:fld>
            <a:endParaRPr lang="en-GB"/>
          </a:p>
        </p:txBody>
      </p:sp>
    </p:spTree>
    <p:extLst>
      <p:ext uri="{BB962C8B-B14F-4D97-AF65-F5344CB8AC3E}">
        <p14:creationId xmlns:p14="http://schemas.microsoft.com/office/powerpoint/2010/main" val="15820371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 packet is received by the first node (completely). It will now perform its own routing, arbitration and switching before transmitting it to its neighbour. This process is repeated until the packet arrives at its destination.</a:t>
            </a:r>
            <a:endParaRPr lang="en-CA" dirty="0"/>
          </a:p>
        </p:txBody>
      </p:sp>
      <p:sp>
        <p:nvSpPr>
          <p:cNvPr id="4" name="Slide Number Placeholder 3"/>
          <p:cNvSpPr>
            <a:spLocks noGrp="1"/>
          </p:cNvSpPr>
          <p:nvPr>
            <p:ph type="sldNum" idx="10"/>
          </p:nvPr>
        </p:nvSpPr>
        <p:spPr/>
        <p:txBody>
          <a:bodyPr/>
          <a:lstStyle/>
          <a:p>
            <a:pPr>
              <a:defRPr/>
            </a:pPr>
            <a:fld id="{2739FA24-E23C-488A-B867-B781B5807E60}" type="slidenum">
              <a:rPr lang="en-GB" smtClean="0"/>
              <a:pPr>
                <a:defRPr/>
              </a:pPr>
              <a:t>22</a:t>
            </a:fld>
            <a:endParaRPr lang="en-GB"/>
          </a:p>
        </p:txBody>
      </p:sp>
    </p:spTree>
    <p:extLst>
      <p:ext uri="{BB962C8B-B14F-4D97-AF65-F5344CB8AC3E}">
        <p14:creationId xmlns:p14="http://schemas.microsoft.com/office/powerpoint/2010/main" val="1914300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 same situation viewed through cut-though switching. The packet is about to be sent and re-transmission can occur before the packet is completely received by the first switch. However, the header must be completely transmitted before re-transmission may occur. This header is kept at each switch and will be used to transmit the rest of the packet.</a:t>
            </a:r>
            <a:endParaRPr lang="en-CA" dirty="0"/>
          </a:p>
        </p:txBody>
      </p:sp>
      <p:sp>
        <p:nvSpPr>
          <p:cNvPr id="4" name="Slide Number Placeholder 3"/>
          <p:cNvSpPr>
            <a:spLocks noGrp="1"/>
          </p:cNvSpPr>
          <p:nvPr>
            <p:ph type="sldNum" idx="10"/>
          </p:nvPr>
        </p:nvSpPr>
        <p:spPr/>
        <p:txBody>
          <a:bodyPr/>
          <a:lstStyle/>
          <a:p>
            <a:pPr>
              <a:defRPr/>
            </a:pPr>
            <a:fld id="{2739FA24-E23C-488A-B867-B781B5807E60}" type="slidenum">
              <a:rPr lang="en-GB" smtClean="0"/>
              <a:pPr>
                <a:defRPr/>
              </a:pPr>
              <a:t>23</a:t>
            </a:fld>
            <a:endParaRPr lang="en-GB"/>
          </a:p>
        </p:txBody>
      </p:sp>
    </p:spTree>
    <p:extLst>
      <p:ext uri="{BB962C8B-B14F-4D97-AF65-F5344CB8AC3E}">
        <p14:creationId xmlns:p14="http://schemas.microsoft.com/office/powerpoint/2010/main" val="33408975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A comparison of virtual cut-through and wormhole:</a:t>
            </a:r>
          </a:p>
          <a:p>
            <a:endParaRPr lang="en-CA" dirty="0"/>
          </a:p>
          <a:p>
            <a:pPr marL="171450" indent="-171450">
              <a:buFont typeface="Arial" pitchFamily="34" charset="0"/>
              <a:buChar char="•"/>
            </a:pPr>
            <a:r>
              <a:rPr lang="en-CA" dirty="0" smtClean="0"/>
              <a:t>Virtual cut-through begins transmission</a:t>
            </a:r>
            <a:r>
              <a:rPr lang="en-CA" baseline="0" dirty="0" smtClean="0"/>
              <a:t> in the same way as normal cut-through and the entire packet will be buffered at a node if there is a busy link.</a:t>
            </a:r>
          </a:p>
          <a:p>
            <a:pPr marL="171450" indent="-171450">
              <a:buFont typeface="Arial" pitchFamily="34" charset="0"/>
              <a:buChar char="•"/>
            </a:pPr>
            <a:endParaRPr lang="en-CA" baseline="0" dirty="0" smtClean="0"/>
          </a:p>
          <a:p>
            <a:pPr marL="171450" indent="-171450">
              <a:buFont typeface="Arial" pitchFamily="34" charset="0"/>
              <a:buChar char="•"/>
            </a:pPr>
            <a:r>
              <a:rPr lang="en-CA" baseline="0" dirty="0" smtClean="0"/>
              <a:t>Wormhole distributes the packet among the intermediate nodes and thus saves up on buffer size. This however can become a very complicated situation as packets from multiple paths are fragmented and can lead to deadlocks.</a:t>
            </a:r>
            <a:endParaRPr lang="en-CA" dirty="0"/>
          </a:p>
        </p:txBody>
      </p:sp>
      <p:sp>
        <p:nvSpPr>
          <p:cNvPr id="4" name="Slide Number Placeholder 3"/>
          <p:cNvSpPr>
            <a:spLocks noGrp="1"/>
          </p:cNvSpPr>
          <p:nvPr>
            <p:ph type="sldNum" idx="10"/>
          </p:nvPr>
        </p:nvSpPr>
        <p:spPr/>
        <p:txBody>
          <a:bodyPr/>
          <a:lstStyle/>
          <a:p>
            <a:pPr>
              <a:defRPr/>
            </a:pPr>
            <a:fld id="{2739FA24-E23C-488A-B867-B781B5807E60}" type="slidenum">
              <a:rPr lang="en-GB" smtClean="0"/>
              <a:pPr>
                <a:defRPr/>
              </a:pPr>
              <a:t>24</a:t>
            </a:fld>
            <a:endParaRPr lang="en-GB"/>
          </a:p>
        </p:txBody>
      </p:sp>
    </p:spTree>
    <p:extLst>
      <p:ext uri="{BB962C8B-B14F-4D97-AF65-F5344CB8AC3E}">
        <p14:creationId xmlns:p14="http://schemas.microsoft.com/office/powerpoint/2010/main" val="21748298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A busy link is encountered and the resource usage of the</a:t>
            </a:r>
            <a:r>
              <a:rPr lang="en-CA" baseline="0" dirty="0" smtClean="0"/>
              <a:t> wormhole technique is much higher </a:t>
            </a:r>
            <a:r>
              <a:rPr lang="en-CA" baseline="0" smtClean="0"/>
              <a:t>than virtual cut-through.</a:t>
            </a:r>
            <a:endParaRPr lang="en-CA" dirty="0"/>
          </a:p>
        </p:txBody>
      </p:sp>
      <p:sp>
        <p:nvSpPr>
          <p:cNvPr id="4" name="Slide Number Placeholder 3"/>
          <p:cNvSpPr>
            <a:spLocks noGrp="1"/>
          </p:cNvSpPr>
          <p:nvPr>
            <p:ph type="sldNum" idx="10"/>
          </p:nvPr>
        </p:nvSpPr>
        <p:spPr/>
        <p:txBody>
          <a:bodyPr/>
          <a:lstStyle/>
          <a:p>
            <a:pPr>
              <a:defRPr/>
            </a:pPr>
            <a:fld id="{2739FA24-E23C-488A-B867-B781B5807E60}" type="slidenum">
              <a:rPr lang="en-GB" smtClean="0"/>
              <a:pPr>
                <a:defRPr/>
              </a:pPr>
              <a:t>25</a:t>
            </a:fld>
            <a:endParaRPr lang="en-GB"/>
          </a:p>
        </p:txBody>
      </p:sp>
    </p:spTree>
    <p:extLst>
      <p:ext uri="{BB962C8B-B14F-4D97-AF65-F5344CB8AC3E}">
        <p14:creationId xmlns:p14="http://schemas.microsoft.com/office/powerpoint/2010/main" val="18727595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idx="10"/>
          </p:nvPr>
        </p:nvSpPr>
        <p:spPr/>
        <p:txBody>
          <a:bodyPr/>
          <a:lstStyle/>
          <a:p>
            <a:pPr>
              <a:defRPr/>
            </a:pPr>
            <a:fld id="{2739FA24-E23C-488A-B867-B781B5807E60}" type="slidenum">
              <a:rPr lang="en-GB" smtClean="0"/>
              <a:pPr>
                <a:defRPr/>
              </a:pPr>
              <a:t>26</a:t>
            </a:fld>
            <a:endParaRPr lang="en-GB"/>
          </a:p>
        </p:txBody>
      </p:sp>
    </p:spTree>
    <p:extLst>
      <p:ext uri="{BB962C8B-B14F-4D97-AF65-F5344CB8AC3E}">
        <p14:creationId xmlns:p14="http://schemas.microsoft.com/office/powerpoint/2010/main" val="42913047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idx="10"/>
          </p:nvPr>
        </p:nvSpPr>
        <p:spPr/>
        <p:txBody>
          <a:bodyPr/>
          <a:lstStyle/>
          <a:p>
            <a:pPr>
              <a:defRPr/>
            </a:pPr>
            <a:fld id="{2739FA24-E23C-488A-B867-B781B5807E60}" type="slidenum">
              <a:rPr lang="en-GB" smtClean="0"/>
              <a:pPr>
                <a:defRPr/>
              </a:pPr>
              <a:t>27</a:t>
            </a:fld>
            <a:endParaRPr lang="en-GB"/>
          </a:p>
        </p:txBody>
      </p:sp>
    </p:spTree>
    <p:extLst>
      <p:ext uri="{BB962C8B-B14F-4D97-AF65-F5344CB8AC3E}">
        <p14:creationId xmlns:p14="http://schemas.microsoft.com/office/powerpoint/2010/main" val="29009511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idx="10"/>
          </p:nvPr>
        </p:nvSpPr>
        <p:spPr/>
        <p:txBody>
          <a:bodyPr/>
          <a:lstStyle/>
          <a:p>
            <a:pPr>
              <a:defRPr/>
            </a:pPr>
            <a:fld id="{2739FA24-E23C-488A-B867-B781B5807E60}" type="slidenum">
              <a:rPr lang="en-GB" smtClean="0"/>
              <a:pPr>
                <a:defRPr/>
              </a:pPr>
              <a:t>28</a:t>
            </a:fld>
            <a:endParaRPr lang="en-GB"/>
          </a:p>
        </p:txBody>
      </p:sp>
    </p:spTree>
    <p:extLst>
      <p:ext uri="{BB962C8B-B14F-4D97-AF65-F5344CB8AC3E}">
        <p14:creationId xmlns:p14="http://schemas.microsoft.com/office/powerpoint/2010/main" val="19148978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idx="10"/>
          </p:nvPr>
        </p:nvSpPr>
        <p:spPr/>
        <p:txBody>
          <a:bodyPr/>
          <a:lstStyle/>
          <a:p>
            <a:pPr>
              <a:defRPr/>
            </a:pPr>
            <a:fld id="{2739FA24-E23C-488A-B867-B781B5807E60}" type="slidenum">
              <a:rPr lang="en-GB" smtClean="0"/>
              <a:pPr>
                <a:defRPr/>
              </a:pPr>
              <a:t>29</a:t>
            </a:fld>
            <a:endParaRPr lang="en-GB"/>
          </a:p>
        </p:txBody>
      </p:sp>
    </p:spTree>
    <p:extLst>
      <p:ext uri="{BB962C8B-B14F-4D97-AF65-F5344CB8AC3E}">
        <p14:creationId xmlns:p14="http://schemas.microsoft.com/office/powerpoint/2010/main" val="581370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a:t>
            </a:r>
            <a:r>
              <a:rPr lang="en-CA" baseline="0" dirty="0" smtClean="0"/>
              <a:t> model of a node for multi-processor networks is very simply a routing unit connected to a standard processor. The L1 cache is the property of its processor while the L2 cache may or may not be shared in the network or neighbouring nodes. The number of such nodes included on a chip or system is usually high. For instance, the Intel </a:t>
            </a:r>
            <a:r>
              <a:rPr lang="en-CA" baseline="0" dirty="0" err="1" smtClean="0"/>
              <a:t>TeraFLOPS</a:t>
            </a:r>
            <a:r>
              <a:rPr lang="en-CA" baseline="0" dirty="0" smtClean="0"/>
              <a:t> architecture contains upwards of 80 processing elements</a:t>
            </a:r>
            <a:r>
              <a:rPr lang="en-CA" dirty="0" smtClean="0"/>
              <a:t> on a single die.</a:t>
            </a:r>
          </a:p>
          <a:p>
            <a:endParaRPr lang="en-CA" dirty="0"/>
          </a:p>
          <a:p>
            <a:r>
              <a:rPr lang="en-CA" dirty="0" smtClean="0"/>
              <a:t>This type of architecture is</a:t>
            </a:r>
            <a:r>
              <a:rPr lang="en-CA" baseline="0" dirty="0" smtClean="0"/>
              <a:t> scalable from a single chip to multiple chip on a single board to entire supercomputers. However, communication becomes more complex and the routing overhead increases with the number of nodes.</a:t>
            </a:r>
          </a:p>
          <a:p>
            <a:endParaRPr lang="en-CA" dirty="0"/>
          </a:p>
          <a:p>
            <a:r>
              <a:rPr lang="en-CA" dirty="0" smtClean="0"/>
              <a:t>The number of channels between nodes can vary greatly depending on the topology of the network as well as the number of nodes.</a:t>
            </a:r>
            <a:endParaRPr lang="en-CA" dirty="0"/>
          </a:p>
        </p:txBody>
      </p:sp>
      <p:sp>
        <p:nvSpPr>
          <p:cNvPr id="4" name="Slide Number Placeholder 3"/>
          <p:cNvSpPr>
            <a:spLocks noGrp="1"/>
          </p:cNvSpPr>
          <p:nvPr>
            <p:ph type="sldNum" idx="10"/>
          </p:nvPr>
        </p:nvSpPr>
        <p:spPr/>
        <p:txBody>
          <a:bodyPr/>
          <a:lstStyle/>
          <a:p>
            <a:pPr>
              <a:defRPr/>
            </a:pPr>
            <a:fld id="{2739FA24-E23C-488A-B867-B781B5807E60}" type="slidenum">
              <a:rPr lang="en-GB" smtClean="0"/>
              <a:pPr>
                <a:defRPr/>
              </a:pPr>
              <a:t>3</a:t>
            </a:fld>
            <a:endParaRPr lang="en-GB"/>
          </a:p>
        </p:txBody>
      </p:sp>
    </p:spTree>
    <p:extLst>
      <p:ext uri="{BB962C8B-B14F-4D97-AF65-F5344CB8AC3E}">
        <p14:creationId xmlns:p14="http://schemas.microsoft.com/office/powerpoint/2010/main" val="7751107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idx="10"/>
          </p:nvPr>
        </p:nvSpPr>
        <p:spPr/>
        <p:txBody>
          <a:bodyPr/>
          <a:lstStyle/>
          <a:p>
            <a:pPr>
              <a:defRPr/>
            </a:pPr>
            <a:fld id="{2739FA24-E23C-488A-B867-B781B5807E60}" type="slidenum">
              <a:rPr lang="en-GB" smtClean="0"/>
              <a:pPr>
                <a:defRPr/>
              </a:pPr>
              <a:t>30</a:t>
            </a:fld>
            <a:endParaRPr lang="en-GB"/>
          </a:p>
        </p:txBody>
      </p:sp>
    </p:spTree>
    <p:extLst>
      <p:ext uri="{BB962C8B-B14F-4D97-AF65-F5344CB8AC3E}">
        <p14:creationId xmlns:p14="http://schemas.microsoft.com/office/powerpoint/2010/main" val="3539736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6"/>
          <p:cNvSpPr>
            <a:spLocks noGrp="1" noChangeArrowheads="1"/>
          </p:cNvSpPr>
          <p:nvPr>
            <p:ph type="sldNum" sz="quarter"/>
          </p:nvPr>
        </p:nvSpPr>
        <p:spPr>
          <a:noFill/>
        </p:spPr>
        <p:txBody>
          <a:bodyPr/>
          <a:lstStyle>
            <a:lvl1pPr defTabSz="400050">
              <a:tabLst>
                <a:tab pos="646113" algn="l"/>
                <a:tab pos="1292225" algn="l"/>
                <a:tab pos="1938338" algn="l"/>
                <a:tab pos="2582863" algn="l"/>
              </a:tabLst>
              <a:defRPr sz="2000">
                <a:solidFill>
                  <a:schemeClr val="tx1"/>
                </a:solidFill>
                <a:latin typeface="Tahoma" pitchFamily="34" charset="0"/>
                <a:cs typeface="Arial" charset="0"/>
              </a:defRPr>
            </a:lvl1pPr>
            <a:lvl2pPr marL="742950" indent="-285750" defTabSz="400050">
              <a:tabLst>
                <a:tab pos="646113" algn="l"/>
                <a:tab pos="1292225" algn="l"/>
                <a:tab pos="1938338" algn="l"/>
                <a:tab pos="2582863" algn="l"/>
              </a:tabLst>
              <a:defRPr sz="2000">
                <a:solidFill>
                  <a:schemeClr val="tx1"/>
                </a:solidFill>
                <a:latin typeface="Tahoma" pitchFamily="34" charset="0"/>
                <a:cs typeface="Arial" charset="0"/>
              </a:defRPr>
            </a:lvl2pPr>
            <a:lvl3pPr marL="1143000" indent="-228600" defTabSz="400050">
              <a:tabLst>
                <a:tab pos="646113" algn="l"/>
                <a:tab pos="1292225" algn="l"/>
                <a:tab pos="1938338" algn="l"/>
                <a:tab pos="2582863" algn="l"/>
              </a:tabLst>
              <a:defRPr sz="2000">
                <a:solidFill>
                  <a:schemeClr val="tx1"/>
                </a:solidFill>
                <a:latin typeface="Tahoma" pitchFamily="34" charset="0"/>
                <a:cs typeface="Arial" charset="0"/>
              </a:defRPr>
            </a:lvl3pPr>
            <a:lvl4pPr marL="1600200" indent="-228600" defTabSz="400050">
              <a:tabLst>
                <a:tab pos="646113" algn="l"/>
                <a:tab pos="1292225" algn="l"/>
                <a:tab pos="1938338" algn="l"/>
                <a:tab pos="2582863" algn="l"/>
              </a:tabLst>
              <a:defRPr sz="2000">
                <a:solidFill>
                  <a:schemeClr val="tx1"/>
                </a:solidFill>
                <a:latin typeface="Tahoma" pitchFamily="34" charset="0"/>
                <a:cs typeface="Arial" charset="0"/>
              </a:defRPr>
            </a:lvl4pPr>
            <a:lvl5pPr marL="2057400" indent="-228600" defTabSz="400050">
              <a:tabLst>
                <a:tab pos="646113" algn="l"/>
                <a:tab pos="1292225" algn="l"/>
                <a:tab pos="1938338" algn="l"/>
                <a:tab pos="2582863" algn="l"/>
              </a:tabLst>
              <a:defRPr sz="2000">
                <a:solidFill>
                  <a:schemeClr val="tx1"/>
                </a:solidFill>
                <a:latin typeface="Tahoma" pitchFamily="34" charset="0"/>
                <a:cs typeface="Arial" charset="0"/>
              </a:defRPr>
            </a:lvl5pPr>
            <a:lvl6pPr marL="25146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6pPr>
            <a:lvl7pPr marL="29718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7pPr>
            <a:lvl8pPr marL="34290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8pPr>
            <a:lvl9pPr marL="38862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9pPr>
          </a:lstStyle>
          <a:p>
            <a:fld id="{A1B77D1D-B3F7-44AA-ADC4-85AB70A97067}" type="slidenum">
              <a:rPr lang="en-GB" sz="1200">
                <a:solidFill>
                  <a:srgbClr val="000000"/>
                </a:solidFill>
                <a:latin typeface="Times New Roman" pitchFamily="18" charset="0"/>
              </a:rPr>
              <a:pPr/>
              <a:t>4</a:t>
            </a:fld>
            <a:endParaRPr lang="en-GB" sz="1200">
              <a:solidFill>
                <a:srgbClr val="000000"/>
              </a:solidFill>
              <a:latin typeface="Times New Roman" pitchFamily="18" charset="0"/>
            </a:endParaRPr>
          </a:p>
        </p:txBody>
      </p:sp>
      <p:sp>
        <p:nvSpPr>
          <p:cNvPr id="35843" name="Rectangle 2"/>
          <p:cNvSpPr>
            <a:spLocks noGrp="1" noRot="1" noChangeAspect="1" noChangeArrowheads="1" noTextEdit="1"/>
          </p:cNvSpPr>
          <p:nvPr>
            <p:ph type="sldImg"/>
          </p:nvPr>
        </p:nvSpPr>
        <p:spPr>
          <a:xfrm>
            <a:off x="1179513" y="706438"/>
            <a:ext cx="4640262" cy="3479800"/>
          </a:xfrm>
          <a:ln/>
        </p:spPr>
      </p:sp>
      <p:sp>
        <p:nvSpPr>
          <p:cNvPr id="35844" name="Rectangle 3"/>
          <p:cNvSpPr>
            <a:spLocks noGrp="1" noChangeArrowheads="1"/>
          </p:cNvSpPr>
          <p:nvPr>
            <p:ph type="body" idx="1"/>
          </p:nvPr>
        </p:nvSpPr>
        <p:spPr>
          <a:xfrm>
            <a:off x="700088" y="4410075"/>
            <a:ext cx="5597525" cy="4098925"/>
          </a:xfrm>
          <a:noFill/>
        </p:spPr>
        <p:txBody>
          <a:bodyPr wrap="square" anchor="t"/>
          <a:lstStyle/>
          <a:p>
            <a:pPr eaLnBrk="1" hangingPunct="1"/>
            <a:r>
              <a:rPr lang="en-US" dirty="0" smtClean="0"/>
              <a:t>The process of communications in a network can be divided into three disciplines:</a:t>
            </a:r>
          </a:p>
          <a:p>
            <a:pPr eaLnBrk="1" hangingPunct="1"/>
            <a:endParaRPr lang="en-US" dirty="0" smtClean="0"/>
          </a:p>
          <a:p>
            <a:pPr marL="171450" indent="-171450" eaLnBrk="1" hangingPunct="1">
              <a:buFont typeface="Arial" pitchFamily="34" charset="0"/>
              <a:buChar char="•"/>
            </a:pPr>
            <a:r>
              <a:rPr lang="en-US" dirty="0" smtClean="0"/>
              <a:t>Routing determines the path that will conduct packets from source to destination. This process must take into account traffic, path length as well as division of labor in calculating the route.</a:t>
            </a:r>
          </a:p>
          <a:p>
            <a:pPr marL="171450" indent="-171450" eaLnBrk="1" hangingPunct="1">
              <a:buFont typeface="Arial" pitchFamily="34" charset="0"/>
              <a:buChar char="•"/>
            </a:pPr>
            <a:endParaRPr lang="en-US" dirty="0" smtClean="0"/>
          </a:p>
          <a:p>
            <a:pPr marL="171450" indent="-171450" eaLnBrk="1" hangingPunct="1">
              <a:buFont typeface="Arial" pitchFamily="34" charset="0"/>
              <a:buChar char="•"/>
            </a:pPr>
            <a:r>
              <a:rPr lang="en-US" dirty="0" smtClean="0"/>
              <a:t>Arbitration resolves conflicts between multiple would-be owners of a given resource. This activity is similar to the traffic lights which protect drivers from colliding with other cars. Some arbitrators can actually drop packets (</a:t>
            </a:r>
            <a:r>
              <a:rPr lang="en-US" dirty="0" err="1" smtClean="0"/>
              <a:t>lossy</a:t>
            </a:r>
            <a:r>
              <a:rPr lang="en-US" dirty="0" smtClean="0"/>
              <a:t>) or store them in a buffer (lossless) which requires additional memory.</a:t>
            </a:r>
          </a:p>
          <a:p>
            <a:pPr marL="171450" indent="-171450" eaLnBrk="1" hangingPunct="1">
              <a:buFont typeface="Arial" pitchFamily="34" charset="0"/>
              <a:buChar char="•"/>
            </a:pPr>
            <a:endParaRPr lang="en-US" dirty="0"/>
          </a:p>
          <a:p>
            <a:pPr marL="171450" indent="-171450" eaLnBrk="1" hangingPunct="1">
              <a:buFont typeface="Arial" pitchFamily="34" charset="0"/>
              <a:buChar char="•"/>
            </a:pPr>
            <a:r>
              <a:rPr lang="en-US" dirty="0" smtClean="0"/>
              <a:t>Switching is similar to routing; it must perform the task of configuring connection(s) in order to transmit packets. This is </a:t>
            </a:r>
            <a:r>
              <a:rPr lang="en-US" smtClean="0"/>
              <a:t>usually implemented </a:t>
            </a:r>
            <a:r>
              <a:rPr lang="en-US" dirty="0" smtClean="0"/>
              <a:t>with a cross-bar network.</a:t>
            </a:r>
          </a:p>
          <a:p>
            <a:pPr marL="171450" indent="-171450" eaLnBrk="1" hangingPunct="1">
              <a:buFont typeface="Arial" pitchFamily="34" charset="0"/>
              <a:buChar char="•"/>
            </a:pP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6"/>
          <p:cNvSpPr>
            <a:spLocks noGrp="1" noChangeArrowheads="1"/>
          </p:cNvSpPr>
          <p:nvPr>
            <p:ph type="sldNum" sz="quarter"/>
          </p:nvPr>
        </p:nvSpPr>
        <p:spPr>
          <a:noFill/>
        </p:spPr>
        <p:txBody>
          <a:bodyPr/>
          <a:lstStyle>
            <a:lvl1pPr defTabSz="400050">
              <a:tabLst>
                <a:tab pos="646113" algn="l"/>
                <a:tab pos="1292225" algn="l"/>
                <a:tab pos="1938338" algn="l"/>
                <a:tab pos="2582863" algn="l"/>
              </a:tabLst>
              <a:defRPr sz="2000">
                <a:solidFill>
                  <a:schemeClr val="tx1"/>
                </a:solidFill>
                <a:latin typeface="Tahoma" pitchFamily="34" charset="0"/>
                <a:cs typeface="Arial" charset="0"/>
              </a:defRPr>
            </a:lvl1pPr>
            <a:lvl2pPr marL="742950" indent="-285750" defTabSz="400050">
              <a:tabLst>
                <a:tab pos="646113" algn="l"/>
                <a:tab pos="1292225" algn="l"/>
                <a:tab pos="1938338" algn="l"/>
                <a:tab pos="2582863" algn="l"/>
              </a:tabLst>
              <a:defRPr sz="2000">
                <a:solidFill>
                  <a:schemeClr val="tx1"/>
                </a:solidFill>
                <a:latin typeface="Tahoma" pitchFamily="34" charset="0"/>
                <a:cs typeface="Arial" charset="0"/>
              </a:defRPr>
            </a:lvl2pPr>
            <a:lvl3pPr marL="1143000" indent="-228600" defTabSz="400050">
              <a:tabLst>
                <a:tab pos="646113" algn="l"/>
                <a:tab pos="1292225" algn="l"/>
                <a:tab pos="1938338" algn="l"/>
                <a:tab pos="2582863" algn="l"/>
              </a:tabLst>
              <a:defRPr sz="2000">
                <a:solidFill>
                  <a:schemeClr val="tx1"/>
                </a:solidFill>
                <a:latin typeface="Tahoma" pitchFamily="34" charset="0"/>
                <a:cs typeface="Arial" charset="0"/>
              </a:defRPr>
            </a:lvl3pPr>
            <a:lvl4pPr marL="1600200" indent="-228600" defTabSz="400050">
              <a:tabLst>
                <a:tab pos="646113" algn="l"/>
                <a:tab pos="1292225" algn="l"/>
                <a:tab pos="1938338" algn="l"/>
                <a:tab pos="2582863" algn="l"/>
              </a:tabLst>
              <a:defRPr sz="2000">
                <a:solidFill>
                  <a:schemeClr val="tx1"/>
                </a:solidFill>
                <a:latin typeface="Tahoma" pitchFamily="34" charset="0"/>
                <a:cs typeface="Arial" charset="0"/>
              </a:defRPr>
            </a:lvl4pPr>
            <a:lvl5pPr marL="2057400" indent="-228600" defTabSz="400050">
              <a:tabLst>
                <a:tab pos="646113" algn="l"/>
                <a:tab pos="1292225" algn="l"/>
                <a:tab pos="1938338" algn="l"/>
                <a:tab pos="2582863" algn="l"/>
              </a:tabLst>
              <a:defRPr sz="2000">
                <a:solidFill>
                  <a:schemeClr val="tx1"/>
                </a:solidFill>
                <a:latin typeface="Tahoma" pitchFamily="34" charset="0"/>
                <a:cs typeface="Arial" charset="0"/>
              </a:defRPr>
            </a:lvl5pPr>
            <a:lvl6pPr marL="25146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6pPr>
            <a:lvl7pPr marL="29718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7pPr>
            <a:lvl8pPr marL="34290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8pPr>
            <a:lvl9pPr marL="38862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9pPr>
          </a:lstStyle>
          <a:p>
            <a:fld id="{86BE8544-B2BF-4866-A87A-17BABE4D5999}" type="slidenum">
              <a:rPr lang="en-GB" sz="1200">
                <a:solidFill>
                  <a:srgbClr val="000000"/>
                </a:solidFill>
                <a:latin typeface="Times New Roman" pitchFamily="18" charset="0"/>
              </a:rPr>
              <a:pPr/>
              <a:t>5</a:t>
            </a:fld>
            <a:endParaRPr lang="en-GB" sz="1200">
              <a:solidFill>
                <a:srgbClr val="000000"/>
              </a:solidFill>
              <a:latin typeface="Times New Roman" pitchFamily="18" charset="0"/>
            </a:endParaRPr>
          </a:p>
        </p:txBody>
      </p:sp>
      <p:sp>
        <p:nvSpPr>
          <p:cNvPr id="36867" name="Rectangle 2"/>
          <p:cNvSpPr>
            <a:spLocks noGrp="1" noRot="1" noChangeAspect="1" noChangeArrowheads="1" noTextEdit="1"/>
          </p:cNvSpPr>
          <p:nvPr>
            <p:ph type="sldImg"/>
          </p:nvPr>
        </p:nvSpPr>
        <p:spPr>
          <a:xfrm>
            <a:off x="1179513" y="706438"/>
            <a:ext cx="4640262" cy="3479800"/>
          </a:xfrm>
          <a:ln/>
        </p:spPr>
      </p:sp>
      <p:sp>
        <p:nvSpPr>
          <p:cNvPr id="36868" name="Rectangle 3"/>
          <p:cNvSpPr>
            <a:spLocks noGrp="1" noChangeArrowheads="1"/>
          </p:cNvSpPr>
          <p:nvPr>
            <p:ph type="body" idx="1"/>
          </p:nvPr>
        </p:nvSpPr>
        <p:spPr>
          <a:xfrm>
            <a:off x="700088" y="4410075"/>
            <a:ext cx="5597525" cy="4098925"/>
          </a:xfrm>
          <a:noFill/>
        </p:spPr>
        <p:txBody>
          <a:bodyPr wrap="square" anchor="t" anchorCtr="0"/>
          <a:lstStyle/>
          <a:p>
            <a:pPr eaLnBrk="1" hangingPunct="1"/>
            <a:r>
              <a:rPr lang="en-US" dirty="0" smtClean="0"/>
              <a:t>The simplest type of topology for interconnection network shares a single medium between each node. This setup features the absolute minimal amount of connections with n-1 lines (where n is the number of nodes).</a:t>
            </a:r>
          </a:p>
          <a:p>
            <a:pPr eaLnBrk="1" hangingPunct="1"/>
            <a:endParaRPr lang="en-US" dirty="0"/>
          </a:p>
          <a:p>
            <a:pPr eaLnBrk="1" hangingPunct="1"/>
            <a:r>
              <a:rPr lang="en-US" dirty="0" smtClean="0"/>
              <a:t>One variation of shared-media is the ring topology where a loop is achieved and the number of nodes and connections is the same. This architecture allows for the looping around of packets which offers more flexibility than the “bus” architecture seen here.</a:t>
            </a: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6"/>
          <p:cNvSpPr>
            <a:spLocks noGrp="1" noChangeArrowheads="1"/>
          </p:cNvSpPr>
          <p:nvPr>
            <p:ph type="sldNum" sz="quarter"/>
          </p:nvPr>
        </p:nvSpPr>
        <p:spPr>
          <a:noFill/>
        </p:spPr>
        <p:txBody>
          <a:bodyPr/>
          <a:lstStyle>
            <a:lvl1pPr defTabSz="400050">
              <a:tabLst>
                <a:tab pos="646113" algn="l"/>
                <a:tab pos="1292225" algn="l"/>
                <a:tab pos="1938338" algn="l"/>
                <a:tab pos="2582863" algn="l"/>
              </a:tabLst>
              <a:defRPr sz="2000">
                <a:solidFill>
                  <a:schemeClr val="tx1"/>
                </a:solidFill>
                <a:latin typeface="Tahoma" pitchFamily="34" charset="0"/>
                <a:cs typeface="Arial" charset="0"/>
              </a:defRPr>
            </a:lvl1pPr>
            <a:lvl2pPr marL="742950" indent="-285750" defTabSz="400050">
              <a:tabLst>
                <a:tab pos="646113" algn="l"/>
                <a:tab pos="1292225" algn="l"/>
                <a:tab pos="1938338" algn="l"/>
                <a:tab pos="2582863" algn="l"/>
              </a:tabLst>
              <a:defRPr sz="2000">
                <a:solidFill>
                  <a:schemeClr val="tx1"/>
                </a:solidFill>
                <a:latin typeface="Tahoma" pitchFamily="34" charset="0"/>
                <a:cs typeface="Arial" charset="0"/>
              </a:defRPr>
            </a:lvl2pPr>
            <a:lvl3pPr marL="1143000" indent="-228600" defTabSz="400050">
              <a:tabLst>
                <a:tab pos="646113" algn="l"/>
                <a:tab pos="1292225" algn="l"/>
                <a:tab pos="1938338" algn="l"/>
                <a:tab pos="2582863" algn="l"/>
              </a:tabLst>
              <a:defRPr sz="2000">
                <a:solidFill>
                  <a:schemeClr val="tx1"/>
                </a:solidFill>
                <a:latin typeface="Tahoma" pitchFamily="34" charset="0"/>
                <a:cs typeface="Arial" charset="0"/>
              </a:defRPr>
            </a:lvl3pPr>
            <a:lvl4pPr marL="1600200" indent="-228600" defTabSz="400050">
              <a:tabLst>
                <a:tab pos="646113" algn="l"/>
                <a:tab pos="1292225" algn="l"/>
                <a:tab pos="1938338" algn="l"/>
                <a:tab pos="2582863" algn="l"/>
              </a:tabLst>
              <a:defRPr sz="2000">
                <a:solidFill>
                  <a:schemeClr val="tx1"/>
                </a:solidFill>
                <a:latin typeface="Tahoma" pitchFamily="34" charset="0"/>
                <a:cs typeface="Arial" charset="0"/>
              </a:defRPr>
            </a:lvl4pPr>
            <a:lvl5pPr marL="2057400" indent="-228600" defTabSz="400050">
              <a:tabLst>
                <a:tab pos="646113" algn="l"/>
                <a:tab pos="1292225" algn="l"/>
                <a:tab pos="1938338" algn="l"/>
                <a:tab pos="2582863" algn="l"/>
              </a:tabLst>
              <a:defRPr sz="2000">
                <a:solidFill>
                  <a:schemeClr val="tx1"/>
                </a:solidFill>
                <a:latin typeface="Tahoma" pitchFamily="34" charset="0"/>
                <a:cs typeface="Arial" charset="0"/>
              </a:defRPr>
            </a:lvl5pPr>
            <a:lvl6pPr marL="25146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6pPr>
            <a:lvl7pPr marL="29718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7pPr>
            <a:lvl8pPr marL="34290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8pPr>
            <a:lvl9pPr marL="38862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9pPr>
          </a:lstStyle>
          <a:p>
            <a:fld id="{9E3CF105-A6CF-402B-84E9-963D5A9D8C0F}" type="slidenum">
              <a:rPr lang="en-GB" sz="1200">
                <a:solidFill>
                  <a:srgbClr val="000000"/>
                </a:solidFill>
                <a:latin typeface="Times New Roman" pitchFamily="18" charset="0"/>
              </a:rPr>
              <a:pPr/>
              <a:t>6</a:t>
            </a:fld>
            <a:endParaRPr lang="en-GB" sz="1200">
              <a:solidFill>
                <a:srgbClr val="000000"/>
              </a:solidFill>
              <a:latin typeface="Times New Roman" pitchFamily="18" charset="0"/>
            </a:endParaRPr>
          </a:p>
        </p:txBody>
      </p:sp>
      <p:sp>
        <p:nvSpPr>
          <p:cNvPr id="37891" name="Rectangle 2"/>
          <p:cNvSpPr>
            <a:spLocks noGrp="1" noRot="1" noChangeAspect="1" noChangeArrowheads="1" noTextEdit="1"/>
          </p:cNvSpPr>
          <p:nvPr>
            <p:ph type="sldImg"/>
          </p:nvPr>
        </p:nvSpPr>
        <p:spPr>
          <a:xfrm>
            <a:off x="1179513" y="706438"/>
            <a:ext cx="4640262" cy="3479800"/>
          </a:xfrm>
          <a:ln/>
        </p:spPr>
      </p:sp>
      <p:sp>
        <p:nvSpPr>
          <p:cNvPr id="37892" name="Rectangle 3"/>
          <p:cNvSpPr>
            <a:spLocks noGrp="1" noChangeArrowheads="1"/>
          </p:cNvSpPr>
          <p:nvPr>
            <p:ph type="body" idx="1"/>
          </p:nvPr>
        </p:nvSpPr>
        <p:spPr>
          <a:xfrm>
            <a:off x="700088" y="4410075"/>
            <a:ext cx="5597525" cy="4098925"/>
          </a:xfrm>
          <a:noFill/>
        </p:spPr>
        <p:txBody>
          <a:bodyPr wrap="square" anchor="t" anchorCtr="0"/>
          <a:lstStyle/>
          <a:p>
            <a:pPr eaLnBrk="1" hangingPunct="1"/>
            <a:r>
              <a:rPr lang="en-US" dirty="0" smtClean="0"/>
              <a:t>Due to the nature of Shared Media Networks, </a:t>
            </a:r>
            <a:r>
              <a:rPr lang="en-US" dirty="0" smtClean="0"/>
              <a:t>their a</a:t>
            </a:r>
            <a:r>
              <a:rPr lang="en-US" dirty="0" smtClean="0"/>
              <a:t>rbitration is usually distributed. Each node must listen for traffic on its lines before it may transmit itself in order to avoid/reduce collisions. The most common protocol for such arbitration is “Carrier Sense” “Multiple Access” (CSMA) which has a few flavors:</a:t>
            </a:r>
          </a:p>
          <a:p>
            <a:pPr eaLnBrk="1" hangingPunct="1"/>
            <a:endParaRPr lang="en-US" dirty="0"/>
          </a:p>
          <a:p>
            <a:pPr marL="171450" indent="-171450" eaLnBrk="1" hangingPunct="1">
              <a:buFont typeface="Arial" pitchFamily="34" charset="0"/>
              <a:buChar char="•"/>
            </a:pPr>
            <a:r>
              <a:rPr lang="en-US" dirty="0" smtClean="0"/>
              <a:t>CSMA/CD terminates a transmission as soon as a collision is detected thus reducing the probability of a second collision on retry.</a:t>
            </a:r>
          </a:p>
          <a:p>
            <a:pPr marL="171450" indent="-171450" eaLnBrk="1" hangingPunct="1">
              <a:buFont typeface="Arial" pitchFamily="34" charset="0"/>
              <a:buChar char="•"/>
            </a:pPr>
            <a:endParaRPr lang="en-US" dirty="0" smtClean="0"/>
          </a:p>
          <a:p>
            <a:pPr marL="171450" indent="-171450" eaLnBrk="1" hangingPunct="1">
              <a:buFont typeface="Arial" pitchFamily="34" charset="0"/>
              <a:buChar char="•"/>
            </a:pPr>
            <a:r>
              <a:rPr lang="en-US" dirty="0" smtClean="0"/>
              <a:t>CSMA/CA will wait a random amount of time before transmitting if the channel was previously busy.</a:t>
            </a:r>
          </a:p>
          <a:p>
            <a:pPr marL="171450" indent="-171450" eaLnBrk="1" hangingPunct="1">
              <a:buFont typeface="Arial" pitchFamily="34" charset="0"/>
              <a:buChar char="•"/>
            </a:pPr>
            <a:endParaRPr lang="en-US" dirty="0"/>
          </a:p>
          <a:p>
            <a:pPr eaLnBrk="1" hangingPunct="1"/>
            <a:r>
              <a:rPr lang="en-US" dirty="0" smtClean="0"/>
              <a:t>There are also different types of “persistence” where the protocol is modified to use supervisor stations (o-persistent) or probability of </a:t>
            </a:r>
            <a:r>
              <a:rPr lang="en-US" dirty="0"/>
              <a:t>transmission </a:t>
            </a:r>
            <a:r>
              <a:rPr lang="en-US" dirty="0" smtClean="0"/>
              <a:t>(p-persistent</a:t>
            </a:r>
            <a:r>
              <a:rPr lang="en-US" dirty="0"/>
              <a:t>) </a:t>
            </a:r>
            <a:r>
              <a:rPr lang="en-US" dirty="0" smtClean="0"/>
              <a:t>depending on various factors.</a:t>
            </a:r>
          </a:p>
          <a:p>
            <a:pPr eaLnBrk="1" hangingPunct="1"/>
            <a:endParaRPr lang="en-US" dirty="0"/>
          </a:p>
          <a:p>
            <a:pPr eaLnBrk="1" hangingPunct="1"/>
            <a:r>
              <a:rPr lang="en-US" dirty="0" smtClean="0"/>
              <a:t>The token ring protocol (only for ring topologies) only allows for one transmission at any given time over the network. The “token” allowing a node to be transmitting must be allocated using a fairness algorithm in order to prevent starvation and maximize network usage.</a:t>
            </a: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6"/>
          <p:cNvSpPr>
            <a:spLocks noGrp="1" noChangeArrowheads="1"/>
          </p:cNvSpPr>
          <p:nvPr>
            <p:ph type="sldNum" sz="quarter"/>
          </p:nvPr>
        </p:nvSpPr>
        <p:spPr>
          <a:noFill/>
        </p:spPr>
        <p:txBody>
          <a:bodyPr/>
          <a:lstStyle>
            <a:lvl1pPr defTabSz="400050">
              <a:tabLst>
                <a:tab pos="646113" algn="l"/>
                <a:tab pos="1292225" algn="l"/>
                <a:tab pos="1938338" algn="l"/>
                <a:tab pos="2582863" algn="l"/>
              </a:tabLst>
              <a:defRPr sz="2000">
                <a:solidFill>
                  <a:schemeClr val="tx1"/>
                </a:solidFill>
                <a:latin typeface="Tahoma" pitchFamily="34" charset="0"/>
                <a:cs typeface="Arial" charset="0"/>
              </a:defRPr>
            </a:lvl1pPr>
            <a:lvl2pPr marL="742950" indent="-285750" defTabSz="400050">
              <a:tabLst>
                <a:tab pos="646113" algn="l"/>
                <a:tab pos="1292225" algn="l"/>
                <a:tab pos="1938338" algn="l"/>
                <a:tab pos="2582863" algn="l"/>
              </a:tabLst>
              <a:defRPr sz="2000">
                <a:solidFill>
                  <a:schemeClr val="tx1"/>
                </a:solidFill>
                <a:latin typeface="Tahoma" pitchFamily="34" charset="0"/>
                <a:cs typeface="Arial" charset="0"/>
              </a:defRPr>
            </a:lvl2pPr>
            <a:lvl3pPr marL="1143000" indent="-228600" defTabSz="400050">
              <a:tabLst>
                <a:tab pos="646113" algn="l"/>
                <a:tab pos="1292225" algn="l"/>
                <a:tab pos="1938338" algn="l"/>
                <a:tab pos="2582863" algn="l"/>
              </a:tabLst>
              <a:defRPr sz="2000">
                <a:solidFill>
                  <a:schemeClr val="tx1"/>
                </a:solidFill>
                <a:latin typeface="Tahoma" pitchFamily="34" charset="0"/>
                <a:cs typeface="Arial" charset="0"/>
              </a:defRPr>
            </a:lvl3pPr>
            <a:lvl4pPr marL="1600200" indent="-228600" defTabSz="400050">
              <a:tabLst>
                <a:tab pos="646113" algn="l"/>
                <a:tab pos="1292225" algn="l"/>
                <a:tab pos="1938338" algn="l"/>
                <a:tab pos="2582863" algn="l"/>
              </a:tabLst>
              <a:defRPr sz="2000">
                <a:solidFill>
                  <a:schemeClr val="tx1"/>
                </a:solidFill>
                <a:latin typeface="Tahoma" pitchFamily="34" charset="0"/>
                <a:cs typeface="Arial" charset="0"/>
              </a:defRPr>
            </a:lvl4pPr>
            <a:lvl5pPr marL="2057400" indent="-228600" defTabSz="400050">
              <a:tabLst>
                <a:tab pos="646113" algn="l"/>
                <a:tab pos="1292225" algn="l"/>
                <a:tab pos="1938338" algn="l"/>
                <a:tab pos="2582863" algn="l"/>
              </a:tabLst>
              <a:defRPr sz="2000">
                <a:solidFill>
                  <a:schemeClr val="tx1"/>
                </a:solidFill>
                <a:latin typeface="Tahoma" pitchFamily="34" charset="0"/>
                <a:cs typeface="Arial" charset="0"/>
              </a:defRPr>
            </a:lvl5pPr>
            <a:lvl6pPr marL="25146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6pPr>
            <a:lvl7pPr marL="29718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7pPr>
            <a:lvl8pPr marL="34290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8pPr>
            <a:lvl9pPr marL="38862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9pPr>
          </a:lstStyle>
          <a:p>
            <a:fld id="{7CD725F2-1039-4576-AAA6-2B0AB77611B4}" type="slidenum">
              <a:rPr lang="en-GB" sz="1200">
                <a:solidFill>
                  <a:srgbClr val="000000"/>
                </a:solidFill>
                <a:latin typeface="Times New Roman" pitchFamily="18" charset="0"/>
              </a:rPr>
              <a:pPr/>
              <a:t>7</a:t>
            </a:fld>
            <a:endParaRPr lang="en-GB" sz="1200">
              <a:solidFill>
                <a:srgbClr val="000000"/>
              </a:solidFill>
              <a:latin typeface="Times New Roman" pitchFamily="18" charset="0"/>
            </a:endParaRPr>
          </a:p>
        </p:txBody>
      </p:sp>
      <p:sp>
        <p:nvSpPr>
          <p:cNvPr id="38915" name="Rectangle 2"/>
          <p:cNvSpPr>
            <a:spLocks noGrp="1" noRot="1" noChangeAspect="1" noChangeArrowheads="1" noTextEdit="1"/>
          </p:cNvSpPr>
          <p:nvPr>
            <p:ph type="sldImg"/>
          </p:nvPr>
        </p:nvSpPr>
        <p:spPr>
          <a:xfrm>
            <a:off x="1179513" y="706438"/>
            <a:ext cx="4640262" cy="3479800"/>
          </a:xfrm>
          <a:ln/>
        </p:spPr>
      </p:sp>
      <p:sp>
        <p:nvSpPr>
          <p:cNvPr id="38916" name="Rectangle 3"/>
          <p:cNvSpPr>
            <a:spLocks noGrp="1" noChangeArrowheads="1"/>
          </p:cNvSpPr>
          <p:nvPr>
            <p:ph type="body" idx="1"/>
          </p:nvPr>
        </p:nvSpPr>
        <p:spPr>
          <a:xfrm>
            <a:off x="700088" y="4410075"/>
            <a:ext cx="5597525" cy="4098925"/>
          </a:xfrm>
          <a:noFill/>
        </p:spPr>
        <p:txBody>
          <a:bodyPr wrap="square" anchor="t" anchorCtr="0"/>
          <a:lstStyle/>
          <a:p>
            <a:pPr eaLnBrk="1" hangingPunct="1"/>
            <a:r>
              <a:rPr lang="en-US" dirty="0" smtClean="0"/>
              <a:t>Both switching and routing are trivial processes on a shared-media network. The switching is performed by each node which transmits when the arbitrator allows it. The routing is performed at each node which either consumes the packet if it is the intended recipient or passes it on to the next node.</a:t>
            </a: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6"/>
          <p:cNvSpPr>
            <a:spLocks noGrp="1" noChangeArrowheads="1"/>
          </p:cNvSpPr>
          <p:nvPr>
            <p:ph type="sldNum" sz="quarter"/>
          </p:nvPr>
        </p:nvSpPr>
        <p:spPr>
          <a:noFill/>
        </p:spPr>
        <p:txBody>
          <a:bodyPr/>
          <a:lstStyle>
            <a:lvl1pPr defTabSz="400050">
              <a:tabLst>
                <a:tab pos="646113" algn="l"/>
                <a:tab pos="1292225" algn="l"/>
                <a:tab pos="1938338" algn="l"/>
                <a:tab pos="2582863" algn="l"/>
              </a:tabLst>
              <a:defRPr sz="2000">
                <a:solidFill>
                  <a:schemeClr val="tx1"/>
                </a:solidFill>
                <a:latin typeface="Tahoma" pitchFamily="34" charset="0"/>
                <a:cs typeface="Arial" charset="0"/>
              </a:defRPr>
            </a:lvl1pPr>
            <a:lvl2pPr marL="742950" indent="-285750" defTabSz="400050">
              <a:tabLst>
                <a:tab pos="646113" algn="l"/>
                <a:tab pos="1292225" algn="l"/>
                <a:tab pos="1938338" algn="l"/>
                <a:tab pos="2582863" algn="l"/>
              </a:tabLst>
              <a:defRPr sz="2000">
                <a:solidFill>
                  <a:schemeClr val="tx1"/>
                </a:solidFill>
                <a:latin typeface="Tahoma" pitchFamily="34" charset="0"/>
                <a:cs typeface="Arial" charset="0"/>
              </a:defRPr>
            </a:lvl2pPr>
            <a:lvl3pPr marL="1143000" indent="-228600" defTabSz="400050">
              <a:tabLst>
                <a:tab pos="646113" algn="l"/>
                <a:tab pos="1292225" algn="l"/>
                <a:tab pos="1938338" algn="l"/>
                <a:tab pos="2582863" algn="l"/>
              </a:tabLst>
              <a:defRPr sz="2000">
                <a:solidFill>
                  <a:schemeClr val="tx1"/>
                </a:solidFill>
                <a:latin typeface="Tahoma" pitchFamily="34" charset="0"/>
                <a:cs typeface="Arial" charset="0"/>
              </a:defRPr>
            </a:lvl3pPr>
            <a:lvl4pPr marL="1600200" indent="-228600" defTabSz="400050">
              <a:tabLst>
                <a:tab pos="646113" algn="l"/>
                <a:tab pos="1292225" algn="l"/>
                <a:tab pos="1938338" algn="l"/>
                <a:tab pos="2582863" algn="l"/>
              </a:tabLst>
              <a:defRPr sz="2000">
                <a:solidFill>
                  <a:schemeClr val="tx1"/>
                </a:solidFill>
                <a:latin typeface="Tahoma" pitchFamily="34" charset="0"/>
                <a:cs typeface="Arial" charset="0"/>
              </a:defRPr>
            </a:lvl4pPr>
            <a:lvl5pPr marL="2057400" indent="-228600" defTabSz="400050">
              <a:tabLst>
                <a:tab pos="646113" algn="l"/>
                <a:tab pos="1292225" algn="l"/>
                <a:tab pos="1938338" algn="l"/>
                <a:tab pos="2582863" algn="l"/>
              </a:tabLst>
              <a:defRPr sz="2000">
                <a:solidFill>
                  <a:schemeClr val="tx1"/>
                </a:solidFill>
                <a:latin typeface="Tahoma" pitchFamily="34" charset="0"/>
                <a:cs typeface="Arial" charset="0"/>
              </a:defRPr>
            </a:lvl5pPr>
            <a:lvl6pPr marL="25146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6pPr>
            <a:lvl7pPr marL="29718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7pPr>
            <a:lvl8pPr marL="34290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8pPr>
            <a:lvl9pPr marL="38862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9pPr>
          </a:lstStyle>
          <a:p>
            <a:fld id="{2788E6FA-323D-4EC7-98EF-78C0722CB35E}" type="slidenum">
              <a:rPr lang="en-GB" sz="1200">
                <a:solidFill>
                  <a:srgbClr val="000000"/>
                </a:solidFill>
                <a:latin typeface="Times New Roman" pitchFamily="18" charset="0"/>
              </a:rPr>
              <a:pPr/>
              <a:t>8</a:t>
            </a:fld>
            <a:endParaRPr lang="en-GB" sz="1200">
              <a:solidFill>
                <a:srgbClr val="000000"/>
              </a:solidFill>
              <a:latin typeface="Times New Roman" pitchFamily="18" charset="0"/>
            </a:endParaRPr>
          </a:p>
        </p:txBody>
      </p:sp>
      <p:sp>
        <p:nvSpPr>
          <p:cNvPr id="39939" name="Rectangle 2"/>
          <p:cNvSpPr>
            <a:spLocks noGrp="1" noRot="1" noChangeAspect="1" noChangeArrowheads="1" noTextEdit="1"/>
          </p:cNvSpPr>
          <p:nvPr>
            <p:ph type="sldImg"/>
          </p:nvPr>
        </p:nvSpPr>
        <p:spPr>
          <a:xfrm>
            <a:off x="1179513" y="706438"/>
            <a:ext cx="4640262" cy="3479800"/>
          </a:xfrm>
          <a:ln/>
        </p:spPr>
      </p:sp>
      <p:sp>
        <p:nvSpPr>
          <p:cNvPr id="39940" name="Rectangle 3"/>
          <p:cNvSpPr>
            <a:spLocks noGrp="1" noChangeArrowheads="1"/>
          </p:cNvSpPr>
          <p:nvPr>
            <p:ph type="body" idx="1"/>
          </p:nvPr>
        </p:nvSpPr>
        <p:spPr>
          <a:xfrm>
            <a:off x="700088" y="4410075"/>
            <a:ext cx="5597525" cy="4098925"/>
          </a:xfrm>
          <a:noFill/>
        </p:spPr>
        <p:txBody>
          <a:bodyPr wrap="square" anchor="t" anchorCtr="0"/>
          <a:lstStyle/>
          <a:p>
            <a:pPr eaLnBrk="1" hangingPunct="1"/>
            <a:r>
              <a:rPr lang="en-US" dirty="0" smtClean="0"/>
              <a:t>The switched-media network allows for greater flexibility and bandwidth than its Shared-Media counterpart. </a:t>
            </a:r>
            <a:r>
              <a:rPr lang="en-US" dirty="0"/>
              <a:t>A</a:t>
            </a:r>
            <a:r>
              <a:rPr lang="en-US" dirty="0" smtClean="0"/>
              <a:t> “switch fabric” made up of interconnected switches (cross-bars) links the nodes on the network. This architecture allows for a great variety of topologies and more flexibility over design. Because of their dynamic nature</a:t>
            </a:r>
            <a:r>
              <a:rPr lang="en-US" dirty="0"/>
              <a:t>, switched-media </a:t>
            </a:r>
            <a:r>
              <a:rPr lang="en-US" dirty="0" smtClean="0"/>
              <a:t>networks </a:t>
            </a:r>
            <a:r>
              <a:rPr lang="en-US" dirty="0"/>
              <a:t>are </a:t>
            </a:r>
            <a:r>
              <a:rPr lang="en-US" dirty="0" smtClean="0"/>
              <a:t>used when a great number of nodes are to be interconnected.</a:t>
            </a: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6"/>
          <p:cNvSpPr>
            <a:spLocks noGrp="1" noChangeArrowheads="1"/>
          </p:cNvSpPr>
          <p:nvPr>
            <p:ph type="sldNum" sz="quarter"/>
          </p:nvPr>
        </p:nvSpPr>
        <p:spPr>
          <a:noFill/>
        </p:spPr>
        <p:txBody>
          <a:bodyPr/>
          <a:lstStyle>
            <a:lvl1pPr defTabSz="400050">
              <a:tabLst>
                <a:tab pos="646113" algn="l"/>
                <a:tab pos="1292225" algn="l"/>
                <a:tab pos="1938338" algn="l"/>
                <a:tab pos="2582863" algn="l"/>
              </a:tabLst>
              <a:defRPr sz="2000">
                <a:solidFill>
                  <a:schemeClr val="tx1"/>
                </a:solidFill>
                <a:latin typeface="Tahoma" pitchFamily="34" charset="0"/>
                <a:cs typeface="Arial" charset="0"/>
              </a:defRPr>
            </a:lvl1pPr>
            <a:lvl2pPr marL="742950" indent="-285750" defTabSz="400050">
              <a:tabLst>
                <a:tab pos="646113" algn="l"/>
                <a:tab pos="1292225" algn="l"/>
                <a:tab pos="1938338" algn="l"/>
                <a:tab pos="2582863" algn="l"/>
              </a:tabLst>
              <a:defRPr sz="2000">
                <a:solidFill>
                  <a:schemeClr val="tx1"/>
                </a:solidFill>
                <a:latin typeface="Tahoma" pitchFamily="34" charset="0"/>
                <a:cs typeface="Arial" charset="0"/>
              </a:defRPr>
            </a:lvl2pPr>
            <a:lvl3pPr marL="1143000" indent="-228600" defTabSz="400050">
              <a:tabLst>
                <a:tab pos="646113" algn="l"/>
                <a:tab pos="1292225" algn="l"/>
                <a:tab pos="1938338" algn="l"/>
                <a:tab pos="2582863" algn="l"/>
              </a:tabLst>
              <a:defRPr sz="2000">
                <a:solidFill>
                  <a:schemeClr val="tx1"/>
                </a:solidFill>
                <a:latin typeface="Tahoma" pitchFamily="34" charset="0"/>
                <a:cs typeface="Arial" charset="0"/>
              </a:defRPr>
            </a:lvl3pPr>
            <a:lvl4pPr marL="1600200" indent="-228600" defTabSz="400050">
              <a:tabLst>
                <a:tab pos="646113" algn="l"/>
                <a:tab pos="1292225" algn="l"/>
                <a:tab pos="1938338" algn="l"/>
                <a:tab pos="2582863" algn="l"/>
              </a:tabLst>
              <a:defRPr sz="2000">
                <a:solidFill>
                  <a:schemeClr val="tx1"/>
                </a:solidFill>
                <a:latin typeface="Tahoma" pitchFamily="34" charset="0"/>
                <a:cs typeface="Arial" charset="0"/>
              </a:defRPr>
            </a:lvl4pPr>
            <a:lvl5pPr marL="2057400" indent="-228600" defTabSz="400050">
              <a:tabLst>
                <a:tab pos="646113" algn="l"/>
                <a:tab pos="1292225" algn="l"/>
                <a:tab pos="1938338" algn="l"/>
                <a:tab pos="2582863" algn="l"/>
              </a:tabLst>
              <a:defRPr sz="2000">
                <a:solidFill>
                  <a:schemeClr val="tx1"/>
                </a:solidFill>
                <a:latin typeface="Tahoma" pitchFamily="34" charset="0"/>
                <a:cs typeface="Arial" charset="0"/>
              </a:defRPr>
            </a:lvl5pPr>
            <a:lvl6pPr marL="25146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6pPr>
            <a:lvl7pPr marL="29718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7pPr>
            <a:lvl8pPr marL="34290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8pPr>
            <a:lvl9pPr marL="3886200" indent="-228600" algn="ctr" defTabSz="400050" eaLnBrk="0" fontAlgn="base" hangingPunct="0">
              <a:spcBef>
                <a:spcPct val="0"/>
              </a:spcBef>
              <a:spcAft>
                <a:spcPct val="0"/>
              </a:spcAft>
              <a:tabLst>
                <a:tab pos="646113" algn="l"/>
                <a:tab pos="1292225" algn="l"/>
                <a:tab pos="1938338" algn="l"/>
                <a:tab pos="2582863" algn="l"/>
              </a:tabLst>
              <a:defRPr sz="2000">
                <a:solidFill>
                  <a:schemeClr val="tx1"/>
                </a:solidFill>
                <a:latin typeface="Tahoma" pitchFamily="34" charset="0"/>
                <a:cs typeface="Arial" charset="0"/>
              </a:defRPr>
            </a:lvl9pPr>
          </a:lstStyle>
          <a:p>
            <a:fld id="{D44B9120-07C2-46D9-A880-9990F4198A8D}" type="slidenum">
              <a:rPr lang="en-GB" sz="1200">
                <a:solidFill>
                  <a:srgbClr val="000000"/>
                </a:solidFill>
                <a:latin typeface="Times New Roman" pitchFamily="18" charset="0"/>
              </a:rPr>
              <a:pPr/>
              <a:t>9</a:t>
            </a:fld>
            <a:endParaRPr lang="en-GB" sz="1200">
              <a:solidFill>
                <a:srgbClr val="000000"/>
              </a:solidFill>
              <a:latin typeface="Times New Roman" pitchFamily="18" charset="0"/>
            </a:endParaRPr>
          </a:p>
        </p:txBody>
      </p:sp>
      <p:sp>
        <p:nvSpPr>
          <p:cNvPr id="40963" name="Rectangle 2"/>
          <p:cNvSpPr>
            <a:spLocks noGrp="1" noRot="1" noChangeAspect="1" noChangeArrowheads="1" noTextEdit="1"/>
          </p:cNvSpPr>
          <p:nvPr>
            <p:ph type="sldImg"/>
          </p:nvPr>
        </p:nvSpPr>
        <p:spPr>
          <a:xfrm>
            <a:off x="1179513" y="706438"/>
            <a:ext cx="4640262" cy="3479800"/>
          </a:xfrm>
          <a:ln/>
        </p:spPr>
      </p:sp>
      <p:sp>
        <p:nvSpPr>
          <p:cNvPr id="40964" name="Rectangle 3"/>
          <p:cNvSpPr>
            <a:spLocks noGrp="1" noChangeArrowheads="1"/>
          </p:cNvSpPr>
          <p:nvPr>
            <p:ph type="body" idx="1"/>
          </p:nvPr>
        </p:nvSpPr>
        <p:spPr>
          <a:xfrm>
            <a:off x="700088" y="4410075"/>
            <a:ext cx="5597525" cy="4098925"/>
          </a:xfrm>
          <a:noFill/>
        </p:spPr>
        <p:txBody>
          <a:bodyPr wrap="square" anchor="t" anchorCtr="0"/>
          <a:lstStyle/>
          <a:p>
            <a:pPr eaLnBrk="1" hangingPunct="1"/>
            <a:r>
              <a:rPr lang="en-US" dirty="0"/>
              <a:t>For Shared-media </a:t>
            </a:r>
            <a:r>
              <a:rPr lang="en-US" dirty="0" smtClean="0"/>
              <a:t>networks, </a:t>
            </a:r>
            <a:r>
              <a:rPr lang="en-US" dirty="0" smtClean="0"/>
              <a:t>the process of communication is somewhat reversed. The paths are dynamically  </a:t>
            </a:r>
            <a:r>
              <a:rPr lang="en-US" dirty="0" smtClean="0"/>
              <a:t>determined </a:t>
            </a:r>
            <a:r>
              <a:rPr lang="en-US" dirty="0" smtClean="0"/>
              <a:t>and thus routing takes precedence over arbitration and switching. Once the path has been determined either partially or completely, the router of a node must manage to send the packets over one of its connections while avoiding collisions (arbitration). This process can be centralized but is almost always distributed. The switches of the </a:t>
            </a:r>
            <a:r>
              <a:rPr lang="en-US" dirty="0"/>
              <a:t>network then perform the </a:t>
            </a:r>
            <a:r>
              <a:rPr lang="en-US" dirty="0" smtClean="0"/>
              <a:t>duty of forming a path between destination and source nodes and deliver the packets.</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4"/>
          <p:cNvSpPr>
            <a:spLocks noChangeShapeType="1"/>
          </p:cNvSpPr>
          <p:nvPr/>
        </p:nvSpPr>
        <p:spPr bwMode="auto">
          <a:xfrm>
            <a:off x="530225" y="1390650"/>
            <a:ext cx="9240838" cy="0"/>
          </a:xfrm>
          <a:prstGeom prst="line">
            <a:avLst/>
          </a:prstGeom>
          <a:noFill/>
          <a:ln w="38100">
            <a:solidFill>
              <a:srgbClr val="33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5" name="Line 5"/>
          <p:cNvSpPr>
            <a:spLocks noChangeShapeType="1"/>
          </p:cNvSpPr>
          <p:nvPr/>
        </p:nvSpPr>
        <p:spPr bwMode="auto">
          <a:xfrm>
            <a:off x="530225" y="3322638"/>
            <a:ext cx="9240838" cy="0"/>
          </a:xfrm>
          <a:prstGeom prst="line">
            <a:avLst/>
          </a:prstGeom>
          <a:noFill/>
          <a:ln w="38100">
            <a:solidFill>
              <a:srgbClr val="33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624642" name="Rectangle 2"/>
          <p:cNvSpPr>
            <a:spLocks noGrp="1" noChangeArrowheads="1"/>
          </p:cNvSpPr>
          <p:nvPr>
            <p:ph type="ctrTitle"/>
          </p:nvPr>
        </p:nvSpPr>
        <p:spPr>
          <a:xfrm>
            <a:off x="782638" y="1727200"/>
            <a:ext cx="8567737" cy="1260475"/>
          </a:xfrm>
        </p:spPr>
        <p:txBody>
          <a:bodyPr/>
          <a:lstStyle>
            <a:lvl1pPr algn="ctr">
              <a:defRPr/>
            </a:lvl1pPr>
          </a:lstStyle>
          <a:p>
            <a:pPr lvl="0"/>
            <a:r>
              <a:rPr lang="es-ES_tradnl" noProof="0" smtClean="0"/>
              <a:t>Haga clic para modificar el estilo de título del patrón</a:t>
            </a:r>
          </a:p>
        </p:txBody>
      </p:sp>
      <p:sp>
        <p:nvSpPr>
          <p:cNvPr id="624643" name="Rectangle 3"/>
          <p:cNvSpPr>
            <a:spLocks noGrp="1" noChangeArrowheads="1"/>
          </p:cNvSpPr>
          <p:nvPr>
            <p:ph type="subTitle" idx="1"/>
          </p:nvPr>
        </p:nvSpPr>
        <p:spPr>
          <a:xfrm>
            <a:off x="798513" y="3781425"/>
            <a:ext cx="8561387" cy="1931988"/>
          </a:xfrm>
        </p:spPr>
        <p:txBody>
          <a:bodyPr/>
          <a:lstStyle>
            <a:lvl1pPr marL="0" indent="0">
              <a:defRPr/>
            </a:lvl1pPr>
          </a:lstStyle>
          <a:p>
            <a:pPr lvl="0"/>
            <a:r>
              <a:rPr lang="es-ES_tradnl" noProof="0" smtClean="0"/>
              <a:t>Haga clic para modificar el estilo de subtítulo del patrón</a:t>
            </a:r>
          </a:p>
        </p:txBody>
      </p:sp>
      <p:sp>
        <p:nvSpPr>
          <p:cNvPr id="6" name="Rectangle 6"/>
          <p:cNvSpPr>
            <a:spLocks noGrp="1" noChangeArrowheads="1"/>
          </p:cNvSpPr>
          <p:nvPr>
            <p:ph type="ftr" sz="quarter" idx="10"/>
          </p:nvPr>
        </p:nvSpPr>
        <p:spPr/>
        <p:txBody>
          <a:bodyPr/>
          <a:lstStyle>
            <a:lvl1pPr>
              <a:defRPr smtClean="0"/>
            </a:lvl1pPr>
          </a:lstStyle>
          <a:p>
            <a:pPr>
              <a:defRPr/>
            </a:pPr>
            <a:endParaRPr lang="es-ES_tradnl"/>
          </a:p>
        </p:txBody>
      </p:sp>
    </p:spTree>
    <p:extLst>
      <p:ext uri="{BB962C8B-B14F-4D97-AF65-F5344CB8AC3E}">
        <p14:creationId xmlns:p14="http://schemas.microsoft.com/office/powerpoint/2010/main" val="551839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5"/>
          <p:cNvSpPr>
            <a:spLocks noGrp="1" noChangeArrowheads="1"/>
          </p:cNvSpPr>
          <p:nvPr>
            <p:ph type="dt" sz="half" idx="10"/>
          </p:nvPr>
        </p:nvSpPr>
        <p:spPr>
          <a:ln/>
        </p:spPr>
        <p:txBody>
          <a:bodyPr/>
          <a:lstStyle>
            <a:lvl1pPr>
              <a:defRPr/>
            </a:lvl1pPr>
          </a:lstStyle>
          <a:p>
            <a:pPr>
              <a:defRPr/>
            </a:pPr>
            <a:r>
              <a:rPr lang="es-ES_tradnl"/>
              <a:t>  </a:t>
            </a:r>
            <a:fld id="{9545CCF2-05F8-49FD-BAC1-5B933465A995}" type="slidenum">
              <a:rPr lang="es-ES_tradnl" sz="1500"/>
              <a:pPr>
                <a:defRPr/>
              </a:pPr>
              <a:t>‹#›</a:t>
            </a:fld>
            <a:endParaRPr lang="es-ES_tradnl" sz="1500"/>
          </a:p>
        </p:txBody>
      </p:sp>
      <p:sp>
        <p:nvSpPr>
          <p:cNvPr id="5" name="Rectangle 6"/>
          <p:cNvSpPr>
            <a:spLocks noGrp="1" noChangeArrowheads="1"/>
          </p:cNvSpPr>
          <p:nvPr>
            <p:ph type="ftr" sz="quarter" idx="11"/>
          </p:nvPr>
        </p:nvSpPr>
        <p:spPr>
          <a:ln/>
        </p:spPr>
        <p:txBody>
          <a:bodyPr/>
          <a:lstStyle>
            <a:lvl1pPr>
              <a:defRPr/>
            </a:lvl1pPr>
          </a:lstStyle>
          <a:p>
            <a:pPr>
              <a:defRPr/>
            </a:pPr>
            <a:endParaRPr lang="es-ES_tradnl"/>
          </a:p>
        </p:txBody>
      </p:sp>
    </p:spTree>
    <p:extLst>
      <p:ext uri="{BB962C8B-B14F-4D97-AF65-F5344CB8AC3E}">
        <p14:creationId xmlns:p14="http://schemas.microsoft.com/office/powerpoint/2010/main" val="3334971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9525" y="309563"/>
            <a:ext cx="2312988" cy="64643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90563" y="309563"/>
            <a:ext cx="6786562" cy="6464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5"/>
          <p:cNvSpPr>
            <a:spLocks noGrp="1" noChangeArrowheads="1"/>
          </p:cNvSpPr>
          <p:nvPr>
            <p:ph type="dt" sz="half" idx="10"/>
          </p:nvPr>
        </p:nvSpPr>
        <p:spPr>
          <a:ln/>
        </p:spPr>
        <p:txBody>
          <a:bodyPr/>
          <a:lstStyle>
            <a:lvl1pPr>
              <a:defRPr/>
            </a:lvl1pPr>
          </a:lstStyle>
          <a:p>
            <a:pPr>
              <a:defRPr/>
            </a:pPr>
            <a:r>
              <a:rPr lang="es-ES_tradnl"/>
              <a:t>  </a:t>
            </a:r>
            <a:fld id="{6A3BA4AD-716F-4E10-A414-5264814DBDE8}" type="slidenum">
              <a:rPr lang="es-ES_tradnl" sz="1500"/>
              <a:pPr>
                <a:defRPr/>
              </a:pPr>
              <a:t>‹#›</a:t>
            </a:fld>
            <a:endParaRPr lang="es-ES_tradnl" sz="1500"/>
          </a:p>
        </p:txBody>
      </p:sp>
      <p:sp>
        <p:nvSpPr>
          <p:cNvPr id="5" name="Rectangle 6"/>
          <p:cNvSpPr>
            <a:spLocks noGrp="1" noChangeArrowheads="1"/>
          </p:cNvSpPr>
          <p:nvPr>
            <p:ph type="ftr" sz="quarter" idx="11"/>
          </p:nvPr>
        </p:nvSpPr>
        <p:spPr>
          <a:ln/>
        </p:spPr>
        <p:txBody>
          <a:bodyPr/>
          <a:lstStyle>
            <a:lvl1pPr>
              <a:defRPr/>
            </a:lvl1pPr>
          </a:lstStyle>
          <a:p>
            <a:pPr>
              <a:defRPr/>
            </a:pPr>
            <a:endParaRPr lang="es-ES_tradnl"/>
          </a:p>
        </p:txBody>
      </p:sp>
    </p:spTree>
    <p:extLst>
      <p:ext uri="{BB962C8B-B14F-4D97-AF65-F5344CB8AC3E}">
        <p14:creationId xmlns:p14="http://schemas.microsoft.com/office/powerpoint/2010/main" val="19905489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735013" y="309563"/>
            <a:ext cx="9009062" cy="504825"/>
          </a:xfrm>
        </p:spPr>
        <p:txBody>
          <a:bodyPr/>
          <a:lstStyle/>
          <a:p>
            <a:r>
              <a:rPr lang="en-US" smtClean="0"/>
              <a:t>Click to edit Master title style</a:t>
            </a:r>
            <a:endParaRPr lang="en-CA"/>
          </a:p>
        </p:txBody>
      </p:sp>
      <p:sp>
        <p:nvSpPr>
          <p:cNvPr id="3" name="Content Placeholder 2"/>
          <p:cNvSpPr>
            <a:spLocks noGrp="1"/>
          </p:cNvSpPr>
          <p:nvPr>
            <p:ph sz="quarter" idx="1"/>
          </p:nvPr>
        </p:nvSpPr>
        <p:spPr>
          <a:xfrm>
            <a:off x="690563" y="1112838"/>
            <a:ext cx="4549775" cy="2754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quarter" idx="2"/>
          </p:nvPr>
        </p:nvSpPr>
        <p:spPr>
          <a:xfrm>
            <a:off x="5392738" y="1112838"/>
            <a:ext cx="4549775" cy="2754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Content Placeholder 4"/>
          <p:cNvSpPr>
            <a:spLocks noGrp="1"/>
          </p:cNvSpPr>
          <p:nvPr>
            <p:ph sz="quarter" idx="3"/>
          </p:nvPr>
        </p:nvSpPr>
        <p:spPr>
          <a:xfrm>
            <a:off x="690563" y="4019550"/>
            <a:ext cx="4549775" cy="2754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Content Placeholder 5"/>
          <p:cNvSpPr>
            <a:spLocks noGrp="1"/>
          </p:cNvSpPr>
          <p:nvPr>
            <p:ph sz="quarter" idx="4"/>
          </p:nvPr>
        </p:nvSpPr>
        <p:spPr>
          <a:xfrm>
            <a:off x="5392738" y="4019550"/>
            <a:ext cx="4549775" cy="2754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5"/>
          <p:cNvSpPr>
            <a:spLocks noGrp="1" noChangeArrowheads="1"/>
          </p:cNvSpPr>
          <p:nvPr>
            <p:ph type="dt" sz="half" idx="10"/>
          </p:nvPr>
        </p:nvSpPr>
        <p:spPr>
          <a:ln/>
        </p:spPr>
        <p:txBody>
          <a:bodyPr/>
          <a:lstStyle>
            <a:lvl1pPr>
              <a:defRPr/>
            </a:lvl1pPr>
          </a:lstStyle>
          <a:p>
            <a:pPr>
              <a:defRPr/>
            </a:pPr>
            <a:r>
              <a:rPr lang="es-ES_tradnl"/>
              <a:t>  </a:t>
            </a:r>
            <a:fld id="{BFDC4ECA-5F13-4A02-BA33-A6DD8BE7659E}" type="slidenum">
              <a:rPr lang="es-ES_tradnl" sz="1500"/>
              <a:pPr>
                <a:defRPr/>
              </a:pPr>
              <a:t>‹#›</a:t>
            </a:fld>
            <a:endParaRPr lang="es-ES_tradnl" sz="1500"/>
          </a:p>
        </p:txBody>
      </p:sp>
      <p:sp>
        <p:nvSpPr>
          <p:cNvPr id="8" name="Rectangle 6"/>
          <p:cNvSpPr>
            <a:spLocks noGrp="1" noChangeArrowheads="1"/>
          </p:cNvSpPr>
          <p:nvPr>
            <p:ph type="ftr" sz="quarter" idx="11"/>
          </p:nvPr>
        </p:nvSpPr>
        <p:spPr>
          <a:ln/>
        </p:spPr>
        <p:txBody>
          <a:bodyPr/>
          <a:lstStyle>
            <a:lvl1pPr>
              <a:defRPr/>
            </a:lvl1pPr>
          </a:lstStyle>
          <a:p>
            <a:pPr>
              <a:defRPr/>
            </a:pPr>
            <a:endParaRPr lang="es-ES_tradnl"/>
          </a:p>
        </p:txBody>
      </p:sp>
    </p:spTree>
    <p:extLst>
      <p:ext uri="{BB962C8B-B14F-4D97-AF65-F5344CB8AC3E}">
        <p14:creationId xmlns:p14="http://schemas.microsoft.com/office/powerpoint/2010/main" val="114065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735013" y="309563"/>
            <a:ext cx="9009062" cy="504825"/>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690563" y="1112838"/>
            <a:ext cx="4549775" cy="56610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hart Placeholder 3"/>
          <p:cNvSpPr>
            <a:spLocks noGrp="1"/>
          </p:cNvSpPr>
          <p:nvPr>
            <p:ph type="chart" sz="half" idx="2"/>
          </p:nvPr>
        </p:nvSpPr>
        <p:spPr>
          <a:xfrm>
            <a:off x="5392738" y="1112838"/>
            <a:ext cx="4549775" cy="5661025"/>
          </a:xfrm>
        </p:spPr>
        <p:txBody>
          <a:bodyPr/>
          <a:lstStyle/>
          <a:p>
            <a:pPr lvl="0"/>
            <a:endParaRPr lang="en-CA" noProof="0" smtClean="0"/>
          </a:p>
        </p:txBody>
      </p:sp>
      <p:sp>
        <p:nvSpPr>
          <p:cNvPr id="5" name="Rectangle 5"/>
          <p:cNvSpPr>
            <a:spLocks noGrp="1" noChangeArrowheads="1"/>
          </p:cNvSpPr>
          <p:nvPr>
            <p:ph type="dt" sz="half" idx="10"/>
          </p:nvPr>
        </p:nvSpPr>
        <p:spPr>
          <a:ln/>
        </p:spPr>
        <p:txBody>
          <a:bodyPr/>
          <a:lstStyle>
            <a:lvl1pPr>
              <a:defRPr/>
            </a:lvl1pPr>
          </a:lstStyle>
          <a:p>
            <a:pPr>
              <a:defRPr/>
            </a:pPr>
            <a:r>
              <a:rPr lang="es-ES_tradnl"/>
              <a:t>  </a:t>
            </a:r>
            <a:fld id="{BE8A1362-B903-4C0E-A1BE-76582F6D673D}" type="slidenum">
              <a:rPr lang="es-ES_tradnl" sz="1500"/>
              <a:pPr>
                <a:defRPr/>
              </a:pPr>
              <a:t>‹#›</a:t>
            </a:fld>
            <a:endParaRPr lang="es-ES_tradnl" sz="1500"/>
          </a:p>
        </p:txBody>
      </p:sp>
      <p:sp>
        <p:nvSpPr>
          <p:cNvPr id="6" name="Rectangle 6"/>
          <p:cNvSpPr>
            <a:spLocks noGrp="1" noChangeArrowheads="1"/>
          </p:cNvSpPr>
          <p:nvPr>
            <p:ph type="ftr" sz="quarter" idx="11"/>
          </p:nvPr>
        </p:nvSpPr>
        <p:spPr>
          <a:ln/>
        </p:spPr>
        <p:txBody>
          <a:bodyPr/>
          <a:lstStyle>
            <a:lvl1pPr>
              <a:defRPr/>
            </a:lvl1pPr>
          </a:lstStyle>
          <a:p>
            <a:pPr>
              <a:defRPr/>
            </a:pPr>
            <a:endParaRPr lang="es-ES_tradnl"/>
          </a:p>
        </p:txBody>
      </p:sp>
    </p:spTree>
    <p:extLst>
      <p:ext uri="{BB962C8B-B14F-4D97-AF65-F5344CB8AC3E}">
        <p14:creationId xmlns:p14="http://schemas.microsoft.com/office/powerpoint/2010/main" val="2808618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5013" y="309563"/>
            <a:ext cx="9009062" cy="504825"/>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690563" y="1112838"/>
            <a:ext cx="4549775" cy="56610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392738" y="1112838"/>
            <a:ext cx="4549775" cy="56610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5"/>
          <p:cNvSpPr>
            <a:spLocks noGrp="1" noChangeArrowheads="1"/>
          </p:cNvSpPr>
          <p:nvPr>
            <p:ph type="dt" sz="half" idx="10"/>
          </p:nvPr>
        </p:nvSpPr>
        <p:spPr>
          <a:ln/>
        </p:spPr>
        <p:txBody>
          <a:bodyPr/>
          <a:lstStyle>
            <a:lvl1pPr>
              <a:defRPr/>
            </a:lvl1pPr>
          </a:lstStyle>
          <a:p>
            <a:pPr>
              <a:defRPr/>
            </a:pPr>
            <a:r>
              <a:rPr lang="es-ES_tradnl"/>
              <a:t>  </a:t>
            </a:r>
            <a:fld id="{8FE61A76-2B8A-424B-9C18-BD6E65109C41}" type="slidenum">
              <a:rPr lang="es-ES_tradnl" sz="1500"/>
              <a:pPr>
                <a:defRPr/>
              </a:pPr>
              <a:t>‹#›</a:t>
            </a:fld>
            <a:endParaRPr lang="es-ES_tradnl" sz="1500"/>
          </a:p>
        </p:txBody>
      </p:sp>
      <p:sp>
        <p:nvSpPr>
          <p:cNvPr id="6" name="Rectangle 6"/>
          <p:cNvSpPr>
            <a:spLocks noGrp="1" noChangeArrowheads="1"/>
          </p:cNvSpPr>
          <p:nvPr>
            <p:ph type="ftr" sz="quarter" idx="11"/>
          </p:nvPr>
        </p:nvSpPr>
        <p:spPr>
          <a:ln/>
        </p:spPr>
        <p:txBody>
          <a:bodyPr/>
          <a:lstStyle>
            <a:lvl1pPr>
              <a:defRPr/>
            </a:lvl1pPr>
          </a:lstStyle>
          <a:p>
            <a:pPr>
              <a:defRPr/>
            </a:pPr>
            <a:endParaRPr lang="es-ES_tradnl"/>
          </a:p>
        </p:txBody>
      </p:sp>
    </p:spTree>
    <p:extLst>
      <p:ext uri="{BB962C8B-B14F-4D97-AF65-F5344CB8AC3E}">
        <p14:creationId xmlns:p14="http://schemas.microsoft.com/office/powerpoint/2010/main" val="10189570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735013" y="309563"/>
            <a:ext cx="9009062" cy="504825"/>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690563" y="1112838"/>
            <a:ext cx="4549775" cy="56610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quarter" idx="2"/>
          </p:nvPr>
        </p:nvSpPr>
        <p:spPr>
          <a:xfrm>
            <a:off x="5392738" y="1112838"/>
            <a:ext cx="4549775" cy="2754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Content Placeholder 4"/>
          <p:cNvSpPr>
            <a:spLocks noGrp="1"/>
          </p:cNvSpPr>
          <p:nvPr>
            <p:ph sz="quarter" idx="3"/>
          </p:nvPr>
        </p:nvSpPr>
        <p:spPr>
          <a:xfrm>
            <a:off x="5392738" y="4019550"/>
            <a:ext cx="4549775" cy="2754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Rectangle 5"/>
          <p:cNvSpPr>
            <a:spLocks noGrp="1" noChangeArrowheads="1"/>
          </p:cNvSpPr>
          <p:nvPr>
            <p:ph type="dt" sz="half" idx="10"/>
          </p:nvPr>
        </p:nvSpPr>
        <p:spPr>
          <a:ln/>
        </p:spPr>
        <p:txBody>
          <a:bodyPr/>
          <a:lstStyle>
            <a:lvl1pPr>
              <a:defRPr/>
            </a:lvl1pPr>
          </a:lstStyle>
          <a:p>
            <a:pPr>
              <a:defRPr/>
            </a:pPr>
            <a:r>
              <a:rPr lang="es-ES_tradnl"/>
              <a:t>  </a:t>
            </a:r>
            <a:fld id="{615BFECD-B55F-42C5-A345-E76C81220C80}" type="slidenum">
              <a:rPr lang="es-ES_tradnl" sz="1500"/>
              <a:pPr>
                <a:defRPr/>
              </a:pPr>
              <a:t>‹#›</a:t>
            </a:fld>
            <a:endParaRPr lang="es-ES_tradnl" sz="1500"/>
          </a:p>
        </p:txBody>
      </p:sp>
      <p:sp>
        <p:nvSpPr>
          <p:cNvPr id="7" name="Rectangle 6"/>
          <p:cNvSpPr>
            <a:spLocks noGrp="1" noChangeArrowheads="1"/>
          </p:cNvSpPr>
          <p:nvPr>
            <p:ph type="ftr" sz="quarter" idx="11"/>
          </p:nvPr>
        </p:nvSpPr>
        <p:spPr>
          <a:ln/>
        </p:spPr>
        <p:txBody>
          <a:bodyPr/>
          <a:lstStyle>
            <a:lvl1pPr>
              <a:defRPr/>
            </a:lvl1pPr>
          </a:lstStyle>
          <a:p>
            <a:pPr>
              <a:defRPr/>
            </a:pPr>
            <a:endParaRPr lang="es-ES_tradnl"/>
          </a:p>
        </p:txBody>
      </p:sp>
    </p:spTree>
    <p:extLst>
      <p:ext uri="{BB962C8B-B14F-4D97-AF65-F5344CB8AC3E}">
        <p14:creationId xmlns:p14="http://schemas.microsoft.com/office/powerpoint/2010/main" val="941482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5"/>
          <p:cNvSpPr>
            <a:spLocks noGrp="1" noChangeArrowheads="1"/>
          </p:cNvSpPr>
          <p:nvPr>
            <p:ph type="dt" sz="half" idx="10"/>
          </p:nvPr>
        </p:nvSpPr>
        <p:spPr>
          <a:ln/>
        </p:spPr>
        <p:txBody>
          <a:bodyPr/>
          <a:lstStyle>
            <a:lvl1pPr>
              <a:defRPr/>
            </a:lvl1pPr>
          </a:lstStyle>
          <a:p>
            <a:pPr>
              <a:defRPr/>
            </a:pPr>
            <a:r>
              <a:rPr lang="es-ES_tradnl"/>
              <a:t>  </a:t>
            </a:r>
            <a:fld id="{914057A1-9263-4E5F-8E3F-C467E13F9D55}" type="slidenum">
              <a:rPr lang="es-ES_tradnl" sz="1500"/>
              <a:pPr>
                <a:defRPr/>
              </a:pPr>
              <a:t>‹#›</a:t>
            </a:fld>
            <a:endParaRPr lang="es-ES_tradnl" sz="1500"/>
          </a:p>
        </p:txBody>
      </p:sp>
      <p:sp>
        <p:nvSpPr>
          <p:cNvPr id="5" name="Rectangle 6"/>
          <p:cNvSpPr>
            <a:spLocks noGrp="1" noChangeArrowheads="1"/>
          </p:cNvSpPr>
          <p:nvPr>
            <p:ph type="ftr" sz="quarter" idx="11"/>
          </p:nvPr>
        </p:nvSpPr>
        <p:spPr>
          <a:ln/>
        </p:spPr>
        <p:txBody>
          <a:bodyPr/>
          <a:lstStyle>
            <a:lvl1pPr>
              <a:defRPr/>
            </a:lvl1pPr>
          </a:lstStyle>
          <a:p>
            <a:pPr>
              <a:defRPr/>
            </a:pPr>
            <a:endParaRPr lang="es-ES_tradnl"/>
          </a:p>
        </p:txBody>
      </p:sp>
    </p:spTree>
    <p:extLst>
      <p:ext uri="{BB962C8B-B14F-4D97-AF65-F5344CB8AC3E}">
        <p14:creationId xmlns:p14="http://schemas.microsoft.com/office/powerpoint/2010/main" val="1706653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r>
              <a:rPr lang="es-ES_tradnl"/>
              <a:t>  </a:t>
            </a:r>
            <a:fld id="{0A09FF21-2716-4236-A545-8778A96F5E70}" type="slidenum">
              <a:rPr lang="es-ES_tradnl" sz="1500"/>
              <a:pPr>
                <a:defRPr/>
              </a:pPr>
              <a:t>‹#›</a:t>
            </a:fld>
            <a:endParaRPr lang="es-ES_tradnl" sz="1500"/>
          </a:p>
        </p:txBody>
      </p:sp>
      <p:sp>
        <p:nvSpPr>
          <p:cNvPr id="5" name="Rectangle 6"/>
          <p:cNvSpPr>
            <a:spLocks noGrp="1" noChangeArrowheads="1"/>
          </p:cNvSpPr>
          <p:nvPr>
            <p:ph type="ftr" sz="quarter" idx="11"/>
          </p:nvPr>
        </p:nvSpPr>
        <p:spPr>
          <a:ln/>
        </p:spPr>
        <p:txBody>
          <a:bodyPr/>
          <a:lstStyle>
            <a:lvl1pPr>
              <a:defRPr/>
            </a:lvl1pPr>
          </a:lstStyle>
          <a:p>
            <a:pPr>
              <a:defRPr/>
            </a:pPr>
            <a:endParaRPr lang="es-ES_tradnl"/>
          </a:p>
        </p:txBody>
      </p:sp>
    </p:spTree>
    <p:extLst>
      <p:ext uri="{BB962C8B-B14F-4D97-AF65-F5344CB8AC3E}">
        <p14:creationId xmlns:p14="http://schemas.microsoft.com/office/powerpoint/2010/main" val="590895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90563" y="1112838"/>
            <a:ext cx="4549775" cy="566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392738" y="1112838"/>
            <a:ext cx="4549775" cy="566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5"/>
          <p:cNvSpPr>
            <a:spLocks noGrp="1" noChangeArrowheads="1"/>
          </p:cNvSpPr>
          <p:nvPr>
            <p:ph type="dt" sz="half" idx="10"/>
          </p:nvPr>
        </p:nvSpPr>
        <p:spPr>
          <a:ln/>
        </p:spPr>
        <p:txBody>
          <a:bodyPr/>
          <a:lstStyle>
            <a:lvl1pPr>
              <a:defRPr/>
            </a:lvl1pPr>
          </a:lstStyle>
          <a:p>
            <a:pPr>
              <a:defRPr/>
            </a:pPr>
            <a:r>
              <a:rPr lang="es-ES_tradnl"/>
              <a:t>  </a:t>
            </a:r>
            <a:fld id="{6E286CAE-C068-4339-84C8-9B3EE89C81AC}" type="slidenum">
              <a:rPr lang="es-ES_tradnl" sz="1500"/>
              <a:pPr>
                <a:defRPr/>
              </a:pPr>
              <a:t>‹#›</a:t>
            </a:fld>
            <a:endParaRPr lang="es-ES_tradnl" sz="1500"/>
          </a:p>
        </p:txBody>
      </p:sp>
      <p:sp>
        <p:nvSpPr>
          <p:cNvPr id="6" name="Rectangle 6"/>
          <p:cNvSpPr>
            <a:spLocks noGrp="1" noChangeArrowheads="1"/>
          </p:cNvSpPr>
          <p:nvPr>
            <p:ph type="ftr" sz="quarter" idx="11"/>
          </p:nvPr>
        </p:nvSpPr>
        <p:spPr>
          <a:ln/>
        </p:spPr>
        <p:txBody>
          <a:bodyPr/>
          <a:lstStyle>
            <a:lvl1pPr>
              <a:defRPr/>
            </a:lvl1pPr>
          </a:lstStyle>
          <a:p>
            <a:pPr>
              <a:defRPr/>
            </a:pPr>
            <a:endParaRPr lang="es-ES_tradnl"/>
          </a:p>
        </p:txBody>
      </p:sp>
    </p:spTree>
    <p:extLst>
      <p:ext uri="{BB962C8B-B14F-4D97-AF65-F5344CB8AC3E}">
        <p14:creationId xmlns:p14="http://schemas.microsoft.com/office/powerpoint/2010/main" val="4026768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5"/>
          <p:cNvSpPr>
            <a:spLocks noGrp="1" noChangeArrowheads="1"/>
          </p:cNvSpPr>
          <p:nvPr>
            <p:ph type="dt" sz="half" idx="10"/>
          </p:nvPr>
        </p:nvSpPr>
        <p:spPr>
          <a:ln/>
        </p:spPr>
        <p:txBody>
          <a:bodyPr/>
          <a:lstStyle>
            <a:lvl1pPr>
              <a:defRPr/>
            </a:lvl1pPr>
          </a:lstStyle>
          <a:p>
            <a:pPr>
              <a:defRPr/>
            </a:pPr>
            <a:r>
              <a:rPr lang="es-ES_tradnl"/>
              <a:t>  </a:t>
            </a:r>
            <a:fld id="{E3249E85-D805-4C07-A11E-574677F64A43}" type="slidenum">
              <a:rPr lang="es-ES_tradnl" sz="1500"/>
              <a:pPr>
                <a:defRPr/>
              </a:pPr>
              <a:t>‹#›</a:t>
            </a:fld>
            <a:endParaRPr lang="es-ES_tradnl" sz="1500"/>
          </a:p>
        </p:txBody>
      </p:sp>
      <p:sp>
        <p:nvSpPr>
          <p:cNvPr id="8" name="Rectangle 6"/>
          <p:cNvSpPr>
            <a:spLocks noGrp="1" noChangeArrowheads="1"/>
          </p:cNvSpPr>
          <p:nvPr>
            <p:ph type="ftr" sz="quarter" idx="11"/>
          </p:nvPr>
        </p:nvSpPr>
        <p:spPr>
          <a:ln/>
        </p:spPr>
        <p:txBody>
          <a:bodyPr/>
          <a:lstStyle>
            <a:lvl1pPr>
              <a:defRPr/>
            </a:lvl1pPr>
          </a:lstStyle>
          <a:p>
            <a:pPr>
              <a:defRPr/>
            </a:pPr>
            <a:endParaRPr lang="es-ES_tradnl"/>
          </a:p>
        </p:txBody>
      </p:sp>
    </p:spTree>
    <p:extLst>
      <p:ext uri="{BB962C8B-B14F-4D97-AF65-F5344CB8AC3E}">
        <p14:creationId xmlns:p14="http://schemas.microsoft.com/office/powerpoint/2010/main" val="2875740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5"/>
          <p:cNvSpPr>
            <a:spLocks noGrp="1" noChangeArrowheads="1"/>
          </p:cNvSpPr>
          <p:nvPr>
            <p:ph type="dt" sz="half" idx="10"/>
          </p:nvPr>
        </p:nvSpPr>
        <p:spPr>
          <a:ln/>
        </p:spPr>
        <p:txBody>
          <a:bodyPr/>
          <a:lstStyle>
            <a:lvl1pPr>
              <a:defRPr/>
            </a:lvl1pPr>
          </a:lstStyle>
          <a:p>
            <a:pPr>
              <a:defRPr/>
            </a:pPr>
            <a:r>
              <a:rPr lang="es-ES_tradnl"/>
              <a:t>  </a:t>
            </a:r>
            <a:fld id="{25E1BFFD-F386-47AF-B737-CC54D88592F9}" type="slidenum">
              <a:rPr lang="es-ES_tradnl" sz="1500"/>
              <a:pPr>
                <a:defRPr/>
              </a:pPr>
              <a:t>‹#›</a:t>
            </a:fld>
            <a:endParaRPr lang="es-ES_tradnl" sz="1500"/>
          </a:p>
        </p:txBody>
      </p:sp>
      <p:sp>
        <p:nvSpPr>
          <p:cNvPr id="4" name="Rectangle 6"/>
          <p:cNvSpPr>
            <a:spLocks noGrp="1" noChangeArrowheads="1"/>
          </p:cNvSpPr>
          <p:nvPr>
            <p:ph type="ftr" sz="quarter" idx="11"/>
          </p:nvPr>
        </p:nvSpPr>
        <p:spPr>
          <a:ln/>
        </p:spPr>
        <p:txBody>
          <a:bodyPr/>
          <a:lstStyle>
            <a:lvl1pPr>
              <a:defRPr/>
            </a:lvl1pPr>
          </a:lstStyle>
          <a:p>
            <a:pPr>
              <a:defRPr/>
            </a:pPr>
            <a:endParaRPr lang="es-ES_tradnl"/>
          </a:p>
        </p:txBody>
      </p:sp>
    </p:spTree>
    <p:extLst>
      <p:ext uri="{BB962C8B-B14F-4D97-AF65-F5344CB8AC3E}">
        <p14:creationId xmlns:p14="http://schemas.microsoft.com/office/powerpoint/2010/main" val="1389035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r>
              <a:rPr lang="es-ES_tradnl"/>
              <a:t>  </a:t>
            </a:r>
            <a:fld id="{3C1FF2DE-09BC-4F57-8D5B-FD574637CFED}" type="slidenum">
              <a:rPr lang="es-ES_tradnl" sz="1500"/>
              <a:pPr>
                <a:defRPr/>
              </a:pPr>
              <a:t>‹#›</a:t>
            </a:fld>
            <a:endParaRPr lang="es-ES_tradnl" sz="1500"/>
          </a:p>
        </p:txBody>
      </p:sp>
      <p:sp>
        <p:nvSpPr>
          <p:cNvPr id="3" name="Rectangle 6"/>
          <p:cNvSpPr>
            <a:spLocks noGrp="1" noChangeArrowheads="1"/>
          </p:cNvSpPr>
          <p:nvPr>
            <p:ph type="ftr" sz="quarter" idx="11"/>
          </p:nvPr>
        </p:nvSpPr>
        <p:spPr>
          <a:ln/>
        </p:spPr>
        <p:txBody>
          <a:bodyPr/>
          <a:lstStyle>
            <a:lvl1pPr>
              <a:defRPr/>
            </a:lvl1pPr>
          </a:lstStyle>
          <a:p>
            <a:pPr>
              <a:defRPr/>
            </a:pPr>
            <a:endParaRPr lang="es-ES_tradnl"/>
          </a:p>
        </p:txBody>
      </p:sp>
    </p:spTree>
    <p:extLst>
      <p:ext uri="{BB962C8B-B14F-4D97-AF65-F5344CB8AC3E}">
        <p14:creationId xmlns:p14="http://schemas.microsoft.com/office/powerpoint/2010/main" val="939947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r>
              <a:rPr lang="es-ES_tradnl"/>
              <a:t>  </a:t>
            </a:r>
            <a:fld id="{881B528D-EE07-4241-9150-0819F7B77BBB}" type="slidenum">
              <a:rPr lang="es-ES_tradnl" sz="1500"/>
              <a:pPr>
                <a:defRPr/>
              </a:pPr>
              <a:t>‹#›</a:t>
            </a:fld>
            <a:endParaRPr lang="es-ES_tradnl" sz="1500"/>
          </a:p>
        </p:txBody>
      </p:sp>
      <p:sp>
        <p:nvSpPr>
          <p:cNvPr id="6" name="Rectangle 6"/>
          <p:cNvSpPr>
            <a:spLocks noGrp="1" noChangeArrowheads="1"/>
          </p:cNvSpPr>
          <p:nvPr>
            <p:ph type="ftr" sz="quarter" idx="11"/>
          </p:nvPr>
        </p:nvSpPr>
        <p:spPr>
          <a:ln/>
        </p:spPr>
        <p:txBody>
          <a:bodyPr/>
          <a:lstStyle>
            <a:lvl1pPr>
              <a:defRPr/>
            </a:lvl1pPr>
          </a:lstStyle>
          <a:p>
            <a:pPr>
              <a:defRPr/>
            </a:pPr>
            <a:endParaRPr lang="es-ES_tradnl"/>
          </a:p>
        </p:txBody>
      </p:sp>
    </p:spTree>
    <p:extLst>
      <p:ext uri="{BB962C8B-B14F-4D97-AF65-F5344CB8AC3E}">
        <p14:creationId xmlns:p14="http://schemas.microsoft.com/office/powerpoint/2010/main" val="1154373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r>
              <a:rPr lang="es-ES_tradnl"/>
              <a:t>  </a:t>
            </a:r>
            <a:fld id="{1ED1E7BC-80A2-4F45-8FB7-4537486A62BC}" type="slidenum">
              <a:rPr lang="es-ES_tradnl" sz="1500"/>
              <a:pPr>
                <a:defRPr/>
              </a:pPr>
              <a:t>‹#›</a:t>
            </a:fld>
            <a:endParaRPr lang="es-ES_tradnl" sz="1500"/>
          </a:p>
        </p:txBody>
      </p:sp>
      <p:sp>
        <p:nvSpPr>
          <p:cNvPr id="6" name="Rectangle 6"/>
          <p:cNvSpPr>
            <a:spLocks noGrp="1" noChangeArrowheads="1"/>
          </p:cNvSpPr>
          <p:nvPr>
            <p:ph type="ftr" sz="quarter" idx="11"/>
          </p:nvPr>
        </p:nvSpPr>
        <p:spPr>
          <a:ln/>
        </p:spPr>
        <p:txBody>
          <a:bodyPr/>
          <a:lstStyle>
            <a:lvl1pPr>
              <a:defRPr/>
            </a:lvl1pPr>
          </a:lstStyle>
          <a:p>
            <a:pPr>
              <a:defRPr/>
            </a:pPr>
            <a:endParaRPr lang="es-ES_tradnl"/>
          </a:p>
        </p:txBody>
      </p:sp>
    </p:spTree>
    <p:extLst>
      <p:ext uri="{BB962C8B-B14F-4D97-AF65-F5344CB8AC3E}">
        <p14:creationId xmlns:p14="http://schemas.microsoft.com/office/powerpoint/2010/main" val="1558276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7"/>
          <a:srcRect/>
          <a:tile tx="0" ty="0" sx="100000" sy="100000" flip="none" algn="tl"/>
        </a:blipFill>
        <a:effectLst/>
      </p:bgPr>
    </p:bg>
    <p:spTree>
      <p:nvGrpSpPr>
        <p:cNvPr id="1" name=""/>
        <p:cNvGrpSpPr/>
        <p:nvPr/>
      </p:nvGrpSpPr>
      <p:grpSpPr>
        <a:xfrm>
          <a:off x="0" y="0"/>
          <a:ext cx="0" cy="0"/>
          <a:chOff x="0" y="0"/>
          <a:chExt cx="0" cy="0"/>
        </a:xfrm>
      </p:grpSpPr>
      <p:sp>
        <p:nvSpPr>
          <p:cNvPr id="623618" name="Text Box 2"/>
          <p:cNvSpPr txBox="1">
            <a:spLocks noChangeArrowheads="1"/>
          </p:cNvSpPr>
          <p:nvPr/>
        </p:nvSpPr>
        <p:spPr bwMode="auto">
          <a:xfrm rot="16200000">
            <a:off x="-3546476" y="3484563"/>
            <a:ext cx="7562851" cy="558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Lst>
        </p:spPr>
        <p:txBody>
          <a:bodyPr lIns="100794" tIns="50397" rIns="100794" bIns="50397">
            <a:spAutoFit/>
          </a:bodyPr>
          <a:lstStyle>
            <a:lvl1pPr algn="l" defTabSz="1008063">
              <a:lnSpc>
                <a:spcPct val="93000"/>
              </a:lnSpc>
              <a:buClr>
                <a:srgbClr val="000000"/>
              </a:buClr>
              <a:buSzPct val="45000"/>
              <a:buFont typeface="Wingdings" pitchFamily="2" charset="2"/>
              <a:defRPr>
                <a:solidFill>
                  <a:srgbClr val="000000"/>
                </a:solidFill>
                <a:latin typeface="Arial" charset="0"/>
                <a:cs typeface="Arial" charset="0"/>
              </a:defRPr>
            </a:lvl1pPr>
            <a:lvl2pPr marL="503238" algn="l" defTabSz="1008063">
              <a:lnSpc>
                <a:spcPct val="93000"/>
              </a:lnSpc>
              <a:buClr>
                <a:srgbClr val="000000"/>
              </a:buClr>
              <a:buSzPct val="45000"/>
              <a:buFont typeface="Wingdings" pitchFamily="2" charset="2"/>
              <a:defRPr>
                <a:solidFill>
                  <a:srgbClr val="000000"/>
                </a:solidFill>
                <a:latin typeface="Arial" charset="0"/>
                <a:cs typeface="Arial" charset="0"/>
              </a:defRPr>
            </a:lvl2pPr>
            <a:lvl3pPr marL="1008063" algn="l" defTabSz="1008063">
              <a:lnSpc>
                <a:spcPct val="93000"/>
              </a:lnSpc>
              <a:buClr>
                <a:srgbClr val="000000"/>
              </a:buClr>
              <a:buSzPct val="45000"/>
              <a:buFont typeface="Wingdings" pitchFamily="2" charset="2"/>
              <a:defRPr>
                <a:solidFill>
                  <a:srgbClr val="000000"/>
                </a:solidFill>
                <a:latin typeface="Arial" charset="0"/>
                <a:cs typeface="Arial" charset="0"/>
              </a:defRPr>
            </a:lvl3pPr>
            <a:lvl4pPr marL="1511300" algn="l" defTabSz="1008063">
              <a:lnSpc>
                <a:spcPct val="93000"/>
              </a:lnSpc>
              <a:buClr>
                <a:srgbClr val="000000"/>
              </a:buClr>
              <a:buSzPct val="45000"/>
              <a:buFont typeface="Wingdings" pitchFamily="2" charset="2"/>
              <a:defRPr>
                <a:solidFill>
                  <a:srgbClr val="000000"/>
                </a:solidFill>
                <a:latin typeface="Arial" charset="0"/>
                <a:cs typeface="Arial" charset="0"/>
              </a:defRPr>
            </a:lvl4pPr>
            <a:lvl5pPr marL="2016125" algn="l" defTabSz="1008063">
              <a:lnSpc>
                <a:spcPct val="93000"/>
              </a:lnSpc>
              <a:buClr>
                <a:srgbClr val="000000"/>
              </a:buClr>
              <a:buSzPct val="45000"/>
              <a:buFont typeface="Wingdings" pitchFamily="2" charset="2"/>
              <a:defRPr>
                <a:solidFill>
                  <a:srgbClr val="000000"/>
                </a:solidFill>
                <a:latin typeface="Arial" charset="0"/>
                <a:cs typeface="Arial" charset="0"/>
              </a:defRPr>
            </a:lvl5pPr>
            <a:lvl6pPr marL="2473325" defTabSz="1008063" fontAlgn="base" hangingPunct="0">
              <a:lnSpc>
                <a:spcPct val="93000"/>
              </a:lnSpc>
              <a:spcBef>
                <a:spcPct val="0"/>
              </a:spcBef>
              <a:spcAft>
                <a:spcPct val="0"/>
              </a:spcAft>
              <a:buClr>
                <a:srgbClr val="000000"/>
              </a:buClr>
              <a:buSzPct val="45000"/>
              <a:buFont typeface="Wingdings" pitchFamily="2" charset="2"/>
              <a:defRPr>
                <a:solidFill>
                  <a:srgbClr val="000000"/>
                </a:solidFill>
                <a:latin typeface="Arial" charset="0"/>
                <a:cs typeface="Arial" charset="0"/>
              </a:defRPr>
            </a:lvl6pPr>
            <a:lvl7pPr marL="2930525" defTabSz="1008063" fontAlgn="base" hangingPunct="0">
              <a:lnSpc>
                <a:spcPct val="93000"/>
              </a:lnSpc>
              <a:spcBef>
                <a:spcPct val="0"/>
              </a:spcBef>
              <a:spcAft>
                <a:spcPct val="0"/>
              </a:spcAft>
              <a:buClr>
                <a:srgbClr val="000000"/>
              </a:buClr>
              <a:buSzPct val="45000"/>
              <a:buFont typeface="Wingdings" pitchFamily="2" charset="2"/>
              <a:defRPr>
                <a:solidFill>
                  <a:srgbClr val="000000"/>
                </a:solidFill>
                <a:latin typeface="Arial" charset="0"/>
                <a:cs typeface="Arial" charset="0"/>
              </a:defRPr>
            </a:lvl7pPr>
            <a:lvl8pPr marL="3387725" defTabSz="1008063" fontAlgn="base" hangingPunct="0">
              <a:lnSpc>
                <a:spcPct val="93000"/>
              </a:lnSpc>
              <a:spcBef>
                <a:spcPct val="0"/>
              </a:spcBef>
              <a:spcAft>
                <a:spcPct val="0"/>
              </a:spcAft>
              <a:buClr>
                <a:srgbClr val="000000"/>
              </a:buClr>
              <a:buSzPct val="45000"/>
              <a:buFont typeface="Wingdings" pitchFamily="2" charset="2"/>
              <a:defRPr>
                <a:solidFill>
                  <a:srgbClr val="000000"/>
                </a:solidFill>
                <a:latin typeface="Arial" charset="0"/>
                <a:cs typeface="Arial" charset="0"/>
              </a:defRPr>
            </a:lvl8pPr>
            <a:lvl9pPr marL="3844925" defTabSz="1008063" fontAlgn="base" hangingPunct="0">
              <a:lnSpc>
                <a:spcPct val="93000"/>
              </a:lnSpc>
              <a:spcBef>
                <a:spcPct val="0"/>
              </a:spcBef>
              <a:spcAft>
                <a:spcPct val="0"/>
              </a:spcAft>
              <a:buClr>
                <a:srgbClr val="000000"/>
              </a:buClr>
              <a:buSzPct val="45000"/>
              <a:buFont typeface="Wingdings" pitchFamily="2" charset="2"/>
              <a:defRPr>
                <a:solidFill>
                  <a:srgbClr val="000000"/>
                </a:solidFill>
                <a:latin typeface="Arial" charset="0"/>
                <a:cs typeface="Arial" charset="0"/>
              </a:defRPr>
            </a:lvl9pPr>
          </a:lstStyle>
          <a:p>
            <a:pPr>
              <a:lnSpc>
                <a:spcPct val="100000"/>
              </a:lnSpc>
              <a:buClrTx/>
              <a:buSzTx/>
              <a:buFontTx/>
              <a:buNone/>
              <a:defRPr/>
            </a:pPr>
            <a:r>
              <a:rPr lang="es-ES_tradnl" sz="1400" smtClean="0">
                <a:solidFill>
                  <a:schemeClr val="accent2"/>
                </a:solidFill>
                <a:latin typeface="Tahoma" pitchFamily="34" charset="0"/>
              </a:rPr>
              <a:t>Interconnection Networks: </a:t>
            </a:r>
            <a:r>
              <a:rPr lang="en-US" sz="1600" smtClean="0">
                <a:solidFill>
                  <a:schemeClr val="accent2"/>
                </a:solidFill>
                <a:latin typeface="Tahoma" pitchFamily="34" charset="0"/>
              </a:rPr>
              <a:t>©</a:t>
            </a:r>
            <a:r>
              <a:rPr lang="es-ES_tradnl" sz="1600" smtClean="0">
                <a:solidFill>
                  <a:schemeClr val="tx1"/>
                </a:solidFill>
                <a:latin typeface="Tahoma" pitchFamily="34" charset="0"/>
              </a:rPr>
              <a:t> </a:t>
            </a:r>
            <a:r>
              <a:rPr lang="es-ES_tradnl" sz="1400" smtClean="0">
                <a:solidFill>
                  <a:schemeClr val="accent2"/>
                </a:solidFill>
                <a:latin typeface="Tahoma" pitchFamily="34" charset="0"/>
              </a:rPr>
              <a:t>Timothy Mark Pinkston and José Duato</a:t>
            </a:r>
            <a:endParaRPr lang="en-US" sz="1400" smtClean="0">
              <a:solidFill>
                <a:schemeClr val="accent2"/>
              </a:solidFill>
              <a:latin typeface="Tahoma" pitchFamily="34" charset="0"/>
            </a:endParaRPr>
          </a:p>
          <a:p>
            <a:pPr>
              <a:lnSpc>
                <a:spcPct val="100000"/>
              </a:lnSpc>
              <a:buClrTx/>
              <a:buSzTx/>
              <a:buFontTx/>
              <a:buNone/>
              <a:defRPr/>
            </a:pPr>
            <a:r>
              <a:rPr lang="es-ES_tradnl" sz="1400" smtClean="0">
                <a:solidFill>
                  <a:schemeClr val="accent2"/>
                </a:solidFill>
                <a:latin typeface="Tahoma" pitchFamily="34" charset="0"/>
              </a:rPr>
              <a:t>...with major presentation contribution from José Flich</a:t>
            </a:r>
          </a:p>
        </p:txBody>
      </p:sp>
      <p:sp>
        <p:nvSpPr>
          <p:cNvPr id="1027" name="Rectangle 3"/>
          <p:cNvSpPr>
            <a:spLocks noGrp="1" noChangeArrowheads="1"/>
          </p:cNvSpPr>
          <p:nvPr>
            <p:ph type="title"/>
          </p:nvPr>
        </p:nvSpPr>
        <p:spPr bwMode="auto">
          <a:xfrm>
            <a:off x="735013" y="309563"/>
            <a:ext cx="9009062"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794" tIns="50397" rIns="100794" bIns="50397" numCol="1" anchor="ctr" anchorCtr="0" compatLnSpc="1">
            <a:prstTxWarp prst="textNoShape">
              <a:avLst/>
            </a:prstTxWarp>
          </a:bodyPr>
          <a:lstStyle/>
          <a:p>
            <a:pPr lvl="0"/>
            <a:r>
              <a:rPr lang="es-ES_tradnl" smtClean="0"/>
              <a:t>Haga clic para modificar el estilo de título del patrón</a:t>
            </a:r>
          </a:p>
        </p:txBody>
      </p:sp>
      <p:sp>
        <p:nvSpPr>
          <p:cNvPr id="1028" name="Rectangle 4"/>
          <p:cNvSpPr>
            <a:spLocks noGrp="1" noChangeArrowheads="1"/>
          </p:cNvSpPr>
          <p:nvPr>
            <p:ph type="body" idx="1"/>
          </p:nvPr>
        </p:nvSpPr>
        <p:spPr bwMode="auto">
          <a:xfrm>
            <a:off x="690563" y="1112838"/>
            <a:ext cx="9251950" cy="566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794" tIns="50397" rIns="100794" bIns="50397" numCol="1" anchor="t" anchorCtr="0" compatLnSpc="1">
            <a:prstTxWarp prst="textNoShape">
              <a:avLst/>
            </a:prstTxWarp>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p>
        </p:txBody>
      </p:sp>
      <p:sp>
        <p:nvSpPr>
          <p:cNvPr id="623621" name="Rectangle 5"/>
          <p:cNvSpPr>
            <a:spLocks noGrp="1" noChangeArrowheads="1"/>
          </p:cNvSpPr>
          <p:nvPr>
            <p:ph type="dt" sz="half" idx="2"/>
          </p:nvPr>
        </p:nvSpPr>
        <p:spPr bwMode="auto">
          <a:xfrm>
            <a:off x="7477125" y="7138988"/>
            <a:ext cx="2182813"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794" tIns="50397" rIns="100794" bIns="50397" numCol="1" anchor="t" anchorCtr="0" compatLnSpc="1">
            <a:prstTxWarp prst="textNoShape">
              <a:avLst/>
            </a:prstTxWarp>
          </a:bodyPr>
          <a:lstStyle>
            <a:lvl1pPr algn="r" defTabSz="1008063">
              <a:defRPr sz="1300" smtClean="0">
                <a:solidFill>
                  <a:srgbClr val="3366CC"/>
                </a:solidFill>
                <a:latin typeface="+mn-lt"/>
              </a:defRPr>
            </a:lvl1pPr>
          </a:lstStyle>
          <a:p>
            <a:pPr>
              <a:defRPr/>
            </a:pPr>
            <a:r>
              <a:rPr lang="es-ES_tradnl"/>
              <a:t>  </a:t>
            </a:r>
            <a:fld id="{217A492C-1F99-4B34-BC5D-0E4087860745}" type="slidenum">
              <a:rPr lang="es-ES_tradnl" sz="1500"/>
              <a:pPr>
                <a:defRPr/>
              </a:pPr>
              <a:t>‹#›</a:t>
            </a:fld>
            <a:endParaRPr lang="es-ES_tradnl" sz="1500"/>
          </a:p>
        </p:txBody>
      </p:sp>
      <p:sp>
        <p:nvSpPr>
          <p:cNvPr id="623622" name="Rectangle 6"/>
          <p:cNvSpPr>
            <a:spLocks noGrp="1" noChangeArrowheads="1"/>
          </p:cNvSpPr>
          <p:nvPr>
            <p:ph type="ftr" sz="quarter" idx="3"/>
          </p:nvPr>
        </p:nvSpPr>
        <p:spPr bwMode="auto">
          <a:xfrm>
            <a:off x="504825" y="7138988"/>
            <a:ext cx="5627688"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794" tIns="50397" rIns="100794" bIns="50397" numCol="1" anchor="t" anchorCtr="0" compatLnSpc="1">
            <a:prstTxWarp prst="textNoShape">
              <a:avLst/>
            </a:prstTxWarp>
          </a:bodyPr>
          <a:lstStyle>
            <a:lvl1pPr algn="l" defTabSz="1008063">
              <a:defRPr sz="1300" smtClean="0">
                <a:solidFill>
                  <a:srgbClr val="3366CC"/>
                </a:solidFill>
                <a:latin typeface="+mn-lt"/>
              </a:defRPr>
            </a:lvl1pPr>
          </a:lstStyle>
          <a:p>
            <a:pPr>
              <a:defRPr/>
            </a:pPr>
            <a:endParaRPr lang="es-ES_tradnl"/>
          </a:p>
        </p:txBody>
      </p:sp>
      <p:sp>
        <p:nvSpPr>
          <p:cNvPr id="1031" name="Line 7"/>
          <p:cNvSpPr>
            <a:spLocks noChangeShapeType="1"/>
          </p:cNvSpPr>
          <p:nvPr/>
        </p:nvSpPr>
        <p:spPr bwMode="auto">
          <a:xfrm>
            <a:off x="504825" y="1046163"/>
            <a:ext cx="9239250" cy="0"/>
          </a:xfrm>
          <a:prstGeom prst="line">
            <a:avLst/>
          </a:prstGeom>
          <a:noFill/>
          <a:ln w="38100">
            <a:solidFill>
              <a:srgbClr val="33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032" name="Line 8"/>
          <p:cNvSpPr>
            <a:spLocks noChangeShapeType="1"/>
          </p:cNvSpPr>
          <p:nvPr/>
        </p:nvSpPr>
        <p:spPr bwMode="auto">
          <a:xfrm>
            <a:off x="504825" y="7091363"/>
            <a:ext cx="9239250" cy="0"/>
          </a:xfrm>
          <a:prstGeom prst="line">
            <a:avLst/>
          </a:prstGeom>
          <a:noFill/>
          <a:ln w="38100">
            <a:solidFill>
              <a:srgbClr val="33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033" name="Line 9"/>
          <p:cNvSpPr>
            <a:spLocks noChangeShapeType="1"/>
          </p:cNvSpPr>
          <p:nvPr/>
        </p:nvSpPr>
        <p:spPr bwMode="auto">
          <a:xfrm>
            <a:off x="454025" y="0"/>
            <a:ext cx="0" cy="7559675"/>
          </a:xfrm>
          <a:prstGeom prst="line">
            <a:avLst/>
          </a:prstGeom>
          <a:noFill/>
          <a:ln w="38100" cmpd="dbl">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spAutoFit/>
          </a:bodyPr>
          <a:lstStyle/>
          <a:p>
            <a:endParaRPr lang="en-CA"/>
          </a:p>
        </p:txBody>
      </p:sp>
    </p:spTree>
  </p:cSld>
  <p:clrMap bg1="lt1" tx1="dk1" bg2="lt2" tx2="dk2" accent1="accent1" accent2="accent2" accent3="accent3" accent4="accent4" accent5="accent5" accent6="accent6" hlink="hlink" folHlink="folHlink"/>
  <p:sldLayoutIdLst>
    <p:sldLayoutId id="2147483771"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 id="2147483770" r:id="rId15"/>
  </p:sldLayoutIdLst>
  <p:timing>
    <p:tnLst>
      <p:par>
        <p:cTn id="1" dur="indefinite" restart="never" nodeType="tmRoot"/>
      </p:par>
    </p:tnLst>
  </p:timing>
  <p:hf sldNum="0" hdr="0" ftr="0"/>
  <p:txStyles>
    <p:titleStyle>
      <a:lvl1pPr algn="l" defTabSz="1008063" rtl="0" eaLnBrk="0" fontAlgn="base" hangingPunct="0">
        <a:spcBef>
          <a:spcPct val="0"/>
        </a:spcBef>
        <a:spcAft>
          <a:spcPct val="0"/>
        </a:spcAft>
        <a:defRPr sz="3500">
          <a:solidFill>
            <a:srgbClr val="3366CC"/>
          </a:solidFill>
          <a:latin typeface="+mj-lt"/>
          <a:ea typeface="+mj-ea"/>
          <a:cs typeface="+mj-cs"/>
        </a:defRPr>
      </a:lvl1pPr>
      <a:lvl2pPr algn="l" defTabSz="1008063" rtl="0" eaLnBrk="0" fontAlgn="base" hangingPunct="0">
        <a:spcBef>
          <a:spcPct val="0"/>
        </a:spcBef>
        <a:spcAft>
          <a:spcPct val="0"/>
        </a:spcAft>
        <a:defRPr sz="3500">
          <a:solidFill>
            <a:srgbClr val="3366CC"/>
          </a:solidFill>
          <a:latin typeface="Arial" charset="0"/>
        </a:defRPr>
      </a:lvl2pPr>
      <a:lvl3pPr algn="l" defTabSz="1008063" rtl="0" eaLnBrk="0" fontAlgn="base" hangingPunct="0">
        <a:spcBef>
          <a:spcPct val="0"/>
        </a:spcBef>
        <a:spcAft>
          <a:spcPct val="0"/>
        </a:spcAft>
        <a:defRPr sz="3500">
          <a:solidFill>
            <a:srgbClr val="3366CC"/>
          </a:solidFill>
          <a:latin typeface="Arial" charset="0"/>
        </a:defRPr>
      </a:lvl3pPr>
      <a:lvl4pPr algn="l" defTabSz="1008063" rtl="0" eaLnBrk="0" fontAlgn="base" hangingPunct="0">
        <a:spcBef>
          <a:spcPct val="0"/>
        </a:spcBef>
        <a:spcAft>
          <a:spcPct val="0"/>
        </a:spcAft>
        <a:defRPr sz="3500">
          <a:solidFill>
            <a:srgbClr val="3366CC"/>
          </a:solidFill>
          <a:latin typeface="Arial" charset="0"/>
        </a:defRPr>
      </a:lvl4pPr>
      <a:lvl5pPr algn="l" defTabSz="1008063" rtl="0" eaLnBrk="0" fontAlgn="base" hangingPunct="0">
        <a:spcBef>
          <a:spcPct val="0"/>
        </a:spcBef>
        <a:spcAft>
          <a:spcPct val="0"/>
        </a:spcAft>
        <a:defRPr sz="3500">
          <a:solidFill>
            <a:srgbClr val="3366CC"/>
          </a:solidFill>
          <a:latin typeface="Arial" charset="0"/>
        </a:defRPr>
      </a:lvl5pPr>
      <a:lvl6pPr marL="457200" algn="l" defTabSz="1008063" rtl="0" eaLnBrk="0" fontAlgn="base" hangingPunct="0">
        <a:spcBef>
          <a:spcPct val="0"/>
        </a:spcBef>
        <a:spcAft>
          <a:spcPct val="0"/>
        </a:spcAft>
        <a:defRPr sz="3500">
          <a:solidFill>
            <a:srgbClr val="3366CC"/>
          </a:solidFill>
          <a:latin typeface="Arial" charset="0"/>
        </a:defRPr>
      </a:lvl6pPr>
      <a:lvl7pPr marL="914400" algn="l" defTabSz="1008063" rtl="0" eaLnBrk="0" fontAlgn="base" hangingPunct="0">
        <a:spcBef>
          <a:spcPct val="0"/>
        </a:spcBef>
        <a:spcAft>
          <a:spcPct val="0"/>
        </a:spcAft>
        <a:defRPr sz="3500">
          <a:solidFill>
            <a:srgbClr val="3366CC"/>
          </a:solidFill>
          <a:latin typeface="Arial" charset="0"/>
        </a:defRPr>
      </a:lvl7pPr>
      <a:lvl8pPr marL="1371600" algn="l" defTabSz="1008063" rtl="0" eaLnBrk="0" fontAlgn="base" hangingPunct="0">
        <a:spcBef>
          <a:spcPct val="0"/>
        </a:spcBef>
        <a:spcAft>
          <a:spcPct val="0"/>
        </a:spcAft>
        <a:defRPr sz="3500">
          <a:solidFill>
            <a:srgbClr val="3366CC"/>
          </a:solidFill>
          <a:latin typeface="Arial" charset="0"/>
        </a:defRPr>
      </a:lvl8pPr>
      <a:lvl9pPr marL="1828800" algn="l" defTabSz="1008063" rtl="0" eaLnBrk="0" fontAlgn="base" hangingPunct="0">
        <a:spcBef>
          <a:spcPct val="0"/>
        </a:spcBef>
        <a:spcAft>
          <a:spcPct val="0"/>
        </a:spcAft>
        <a:defRPr sz="3500">
          <a:solidFill>
            <a:srgbClr val="3366CC"/>
          </a:solidFill>
          <a:latin typeface="Arial" charset="0"/>
        </a:defRPr>
      </a:lvl9pPr>
    </p:titleStyle>
    <p:bodyStyle>
      <a:lvl1pPr marL="207963" indent="-207963" algn="l" defTabSz="1008063" rtl="0" eaLnBrk="0" fontAlgn="base" hangingPunct="0">
        <a:spcBef>
          <a:spcPct val="20000"/>
        </a:spcBef>
        <a:spcAft>
          <a:spcPct val="0"/>
        </a:spcAft>
        <a:defRPr sz="2700">
          <a:solidFill>
            <a:srgbClr val="CC3300"/>
          </a:solidFill>
          <a:latin typeface="+mn-lt"/>
          <a:ea typeface="+mn-ea"/>
          <a:cs typeface="+mn-cs"/>
        </a:defRPr>
      </a:lvl1pPr>
      <a:lvl2pPr marL="733425" indent="-315913" algn="l" defTabSz="1008063" rtl="0" eaLnBrk="0" fontAlgn="base" hangingPunct="0">
        <a:spcBef>
          <a:spcPct val="10000"/>
        </a:spcBef>
        <a:spcAft>
          <a:spcPct val="0"/>
        </a:spcAft>
        <a:buChar char="•"/>
        <a:defRPr sz="2300">
          <a:solidFill>
            <a:schemeClr val="tx1"/>
          </a:solidFill>
          <a:latin typeface="+mn-lt"/>
        </a:defRPr>
      </a:lvl2pPr>
      <a:lvl3pPr marL="1195388" indent="-252413" algn="l" defTabSz="1008063" rtl="0" eaLnBrk="0" fontAlgn="base" hangingPunct="0">
        <a:spcBef>
          <a:spcPct val="20000"/>
        </a:spcBef>
        <a:spcAft>
          <a:spcPct val="0"/>
        </a:spcAft>
        <a:buChar char="–"/>
        <a:defRPr sz="2200">
          <a:solidFill>
            <a:schemeClr val="tx1"/>
          </a:solidFill>
          <a:latin typeface="+mn-lt"/>
        </a:defRPr>
      </a:lvl3pPr>
      <a:lvl4pPr marL="1657350" indent="-252413" algn="l" defTabSz="1008063" rtl="0" eaLnBrk="0" fontAlgn="base" hangingPunct="0">
        <a:spcBef>
          <a:spcPct val="20000"/>
        </a:spcBef>
        <a:spcAft>
          <a:spcPct val="0"/>
        </a:spcAft>
        <a:buChar char="›"/>
        <a:defRPr sz="2000">
          <a:solidFill>
            <a:schemeClr val="tx1"/>
          </a:solidFill>
          <a:latin typeface="+mn-lt"/>
        </a:defRPr>
      </a:lvl4pPr>
      <a:lvl5pPr marL="2119313" indent="-252413" algn="l" defTabSz="1008063" rtl="0" eaLnBrk="0" fontAlgn="base" hangingPunct="0">
        <a:spcBef>
          <a:spcPct val="20000"/>
        </a:spcBef>
        <a:spcAft>
          <a:spcPct val="0"/>
        </a:spcAft>
        <a:buChar char="»"/>
        <a:defRPr sz="2000">
          <a:solidFill>
            <a:schemeClr val="tx1"/>
          </a:solidFill>
          <a:latin typeface="+mn-lt"/>
        </a:defRPr>
      </a:lvl5pPr>
      <a:lvl6pPr marL="2576513" indent="-252413" algn="l" defTabSz="1008063" rtl="0" eaLnBrk="0" fontAlgn="base" hangingPunct="0">
        <a:spcBef>
          <a:spcPct val="20000"/>
        </a:spcBef>
        <a:spcAft>
          <a:spcPct val="0"/>
        </a:spcAft>
        <a:buChar char="»"/>
        <a:defRPr sz="2000">
          <a:solidFill>
            <a:schemeClr val="tx1"/>
          </a:solidFill>
          <a:latin typeface="+mn-lt"/>
        </a:defRPr>
      </a:lvl6pPr>
      <a:lvl7pPr marL="3033713" indent="-252413" algn="l" defTabSz="1008063" rtl="0" eaLnBrk="0" fontAlgn="base" hangingPunct="0">
        <a:spcBef>
          <a:spcPct val="20000"/>
        </a:spcBef>
        <a:spcAft>
          <a:spcPct val="0"/>
        </a:spcAft>
        <a:buChar char="»"/>
        <a:defRPr sz="2000">
          <a:solidFill>
            <a:schemeClr val="tx1"/>
          </a:solidFill>
          <a:latin typeface="+mn-lt"/>
        </a:defRPr>
      </a:lvl7pPr>
      <a:lvl8pPr marL="3490913" indent="-252413" algn="l" defTabSz="1008063" rtl="0" eaLnBrk="0" fontAlgn="base" hangingPunct="0">
        <a:spcBef>
          <a:spcPct val="20000"/>
        </a:spcBef>
        <a:spcAft>
          <a:spcPct val="0"/>
        </a:spcAft>
        <a:buChar char="»"/>
        <a:defRPr sz="2000">
          <a:solidFill>
            <a:schemeClr val="tx1"/>
          </a:solidFill>
          <a:latin typeface="+mn-lt"/>
        </a:defRPr>
      </a:lvl8pPr>
      <a:lvl9pPr marL="3948113" indent="-252413" algn="l" defTabSz="1008063"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82638" y="1547813"/>
            <a:ext cx="8567737" cy="1547812"/>
          </a:xfrm>
        </p:spPr>
        <p:txBody>
          <a:bodyPr/>
          <a:lstStyle/>
          <a:p>
            <a:r>
              <a:rPr lang="en-US" b="1" smtClean="0"/>
              <a:t>Excerpt from</a:t>
            </a:r>
            <a:br>
              <a:rPr lang="en-US" b="1" smtClean="0"/>
            </a:br>
            <a:r>
              <a:rPr lang="en-US" b="1" smtClean="0"/>
              <a:t>Interconnection Networks</a:t>
            </a:r>
            <a:br>
              <a:rPr lang="en-US" b="1" smtClean="0"/>
            </a:br>
            <a:r>
              <a:rPr lang="en-US" sz="2800" b="1" i="1" smtClean="0"/>
              <a:t>Computer Architecture: A Quantitative Approach</a:t>
            </a:r>
            <a:br>
              <a:rPr lang="en-US" sz="2800" b="1" i="1" smtClean="0"/>
            </a:br>
            <a:r>
              <a:rPr lang="en-US" sz="2800" b="1" i="1" smtClean="0"/>
              <a:t>4</a:t>
            </a:r>
            <a:r>
              <a:rPr lang="en-US" sz="2800" b="1" i="1" baseline="30000" smtClean="0"/>
              <a:t>th</a:t>
            </a:r>
            <a:r>
              <a:rPr lang="en-US" sz="2800" b="1" i="1" smtClean="0"/>
              <a:t> Edition, Appendix E</a:t>
            </a:r>
          </a:p>
        </p:txBody>
      </p:sp>
      <p:sp>
        <p:nvSpPr>
          <p:cNvPr id="3075" name="Rectangle 3"/>
          <p:cNvSpPr>
            <a:spLocks noGrp="1" noChangeArrowheads="1"/>
          </p:cNvSpPr>
          <p:nvPr>
            <p:ph type="subTitle" idx="1"/>
          </p:nvPr>
        </p:nvSpPr>
        <p:spPr>
          <a:xfrm>
            <a:off x="792163" y="3563938"/>
            <a:ext cx="8561387" cy="3024187"/>
          </a:xfrm>
        </p:spPr>
        <p:txBody>
          <a:bodyPr/>
          <a:lstStyle/>
          <a:p>
            <a:pPr algn="ctr">
              <a:lnSpc>
                <a:spcPct val="90000"/>
              </a:lnSpc>
            </a:pPr>
            <a:r>
              <a:rPr lang="en-US" smtClean="0"/>
              <a:t>Timothy Mark Pinkston</a:t>
            </a:r>
          </a:p>
          <a:p>
            <a:pPr algn="ctr">
              <a:lnSpc>
                <a:spcPct val="90000"/>
              </a:lnSpc>
            </a:pPr>
            <a:r>
              <a:rPr lang="en-US" smtClean="0"/>
              <a:t>University of Southern California</a:t>
            </a:r>
          </a:p>
          <a:p>
            <a:pPr algn="ctr">
              <a:lnSpc>
                <a:spcPct val="90000"/>
              </a:lnSpc>
            </a:pPr>
            <a:r>
              <a:rPr lang="en-US" sz="2400" smtClean="0"/>
              <a:t>http://ceng.usc.edu/smart/slides/appendixE.html</a:t>
            </a:r>
          </a:p>
          <a:p>
            <a:pPr algn="ctr">
              <a:lnSpc>
                <a:spcPct val="90000"/>
              </a:lnSpc>
            </a:pPr>
            <a:endParaRPr lang="en-US" sz="1400" smtClean="0"/>
          </a:p>
          <a:p>
            <a:pPr algn="ctr">
              <a:lnSpc>
                <a:spcPct val="90000"/>
              </a:lnSpc>
            </a:pPr>
            <a:r>
              <a:rPr lang="en-US" smtClean="0"/>
              <a:t>José Duato</a:t>
            </a:r>
          </a:p>
          <a:p>
            <a:pPr algn="ctr">
              <a:lnSpc>
                <a:spcPct val="90000"/>
              </a:lnSpc>
            </a:pPr>
            <a:r>
              <a:rPr lang="en-US" smtClean="0"/>
              <a:t>Universidad Politécnica de Valencia</a:t>
            </a:r>
          </a:p>
          <a:p>
            <a:pPr algn="ctr">
              <a:lnSpc>
                <a:spcPct val="90000"/>
              </a:lnSpc>
            </a:pPr>
            <a:r>
              <a:rPr lang="en-US" sz="2400" smtClean="0"/>
              <a:t>http://www.gap.upv.es/slides/appendixE.html</a:t>
            </a:r>
          </a:p>
        </p:txBody>
      </p:sp>
      <p:sp>
        <p:nvSpPr>
          <p:cNvPr id="3076" name="Text Box 4"/>
          <p:cNvSpPr txBox="1">
            <a:spLocks noChangeArrowheads="1"/>
          </p:cNvSpPr>
          <p:nvPr/>
        </p:nvSpPr>
        <p:spPr bwMode="auto">
          <a:xfrm>
            <a:off x="2160588" y="6804025"/>
            <a:ext cx="6183312" cy="641350"/>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n-US" sz="1800" i="1"/>
              <a:t>…with major presentation contribution from José Flich, UPV</a:t>
            </a:r>
          </a:p>
          <a:p>
            <a:pPr defTabSz="914400"/>
            <a:r>
              <a:rPr lang="en-US" sz="1800" i="1"/>
              <a:t>(and Cell BE EIB slides by Tom Ainsworth, USC)</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s-ES_tradnl"/>
              <a:t>  </a:t>
            </a:r>
            <a:fld id="{47B1F27D-A409-49F2-B742-79FD3B598780}" type="slidenum">
              <a:rPr lang="es-ES_tradnl" sz="1500"/>
              <a:pPr>
                <a:defRPr/>
              </a:pPr>
              <a:t>10</a:t>
            </a:fld>
            <a:endParaRPr lang="es-ES_tradnl" sz="1500"/>
          </a:p>
        </p:txBody>
      </p:sp>
      <p:sp>
        <p:nvSpPr>
          <p:cNvPr id="11267" name="Rectangle 2"/>
          <p:cNvSpPr>
            <a:spLocks noGrp="1" noChangeArrowheads="1"/>
          </p:cNvSpPr>
          <p:nvPr>
            <p:ph type="title"/>
          </p:nvPr>
        </p:nvSpPr>
        <p:spPr>
          <a:xfrm>
            <a:off x="735013" y="295275"/>
            <a:ext cx="9009062" cy="533400"/>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Interconnecting Many Devices</a:t>
            </a:r>
          </a:p>
        </p:txBody>
      </p:sp>
      <p:sp>
        <p:nvSpPr>
          <p:cNvPr id="11268" name="Rectangle 3"/>
          <p:cNvSpPr>
            <a:spLocks noGrp="1" noChangeArrowheads="1"/>
          </p:cNvSpPr>
          <p:nvPr>
            <p:ph type="body" idx="1"/>
          </p:nvPr>
        </p:nvSpPr>
        <p:spPr>
          <a:xfrm>
            <a:off x="690563" y="1112838"/>
            <a:ext cx="9390062" cy="4724400"/>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Comparison of Shared- versus Switched-media Networks</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Shared-media networks</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Low cost</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Aggregate network bandwidth does not scale with # of devices</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Global arbitration scheme required (a possible bottleneck)</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Time of flight increases with the number of end nodes</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Switched-media networks</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Aggregate network bandwidth scales with number of devices</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Concurrent communication</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Potentially much higher network effective bandwidth</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smtClean="0">
                <a:solidFill>
                  <a:srgbClr val="FF0000"/>
                </a:solidFill>
              </a:rPr>
              <a:t>Beware:</a:t>
            </a:r>
            <a:r>
              <a:rPr lang="en-GB" smtClean="0"/>
              <a:t> inefficient designs are quite possible</a:t>
            </a:r>
            <a:r>
              <a:rPr lang="en-GB" smtClean="0">
                <a:solidFill>
                  <a:srgbClr val="FF0000"/>
                </a:solidFill>
              </a:rPr>
              <a:t> </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Superlinear network cost but sublinear network effective bandwidth</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s-ES_tradnl"/>
              <a:t>  </a:t>
            </a:r>
            <a:fld id="{46CCB87E-8F56-4035-B45F-AE1A1E4B338D}" type="slidenum">
              <a:rPr lang="es-ES_tradnl" sz="1500"/>
              <a:pPr>
                <a:defRPr/>
              </a:pPr>
              <a:t>11</a:t>
            </a:fld>
            <a:endParaRPr lang="es-ES_tradnl" sz="1500"/>
          </a:p>
        </p:txBody>
      </p:sp>
      <p:sp>
        <p:nvSpPr>
          <p:cNvPr id="12291" name="Rectangle 2"/>
          <p:cNvSpPr>
            <a:spLocks noGrp="1" noChangeArrowheads="1"/>
          </p:cNvSpPr>
          <p:nvPr>
            <p:ph type="title"/>
          </p:nvPr>
        </p:nvSpPr>
        <p:spPr>
          <a:xfrm>
            <a:off x="735013" y="295275"/>
            <a:ext cx="9009062" cy="533400"/>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Routing, Arbitration, and Switching</a:t>
            </a:r>
          </a:p>
        </p:txBody>
      </p:sp>
      <p:sp>
        <p:nvSpPr>
          <p:cNvPr id="12292" name="Rectangle 3"/>
          <p:cNvSpPr>
            <a:spLocks noGrp="1" noChangeArrowheads="1"/>
          </p:cNvSpPr>
          <p:nvPr>
            <p:ph type="body" idx="1"/>
          </p:nvPr>
        </p:nvSpPr>
        <p:spPr>
          <a:xfrm>
            <a:off x="690563" y="1112838"/>
            <a:ext cx="9390062" cy="5732462"/>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Arbitration</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Performed at each switch, regardless of topology</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Determines use of paths supplied to packets (</a:t>
            </a:r>
            <a:r>
              <a:rPr lang="en-GB" i="1" smtClean="0"/>
              <a:t>When allocated?</a:t>
            </a:r>
            <a:r>
              <a:rPr lang="en-GB" smtClean="0"/>
              <a:t>)</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Needed to</a:t>
            </a:r>
            <a:r>
              <a:rPr lang="en-GB" i="1" smtClean="0"/>
              <a:t> </a:t>
            </a:r>
            <a:r>
              <a:rPr lang="en-GB" i="1" u="sng" smtClean="0"/>
              <a:t>resolve conflicts for shared resources</a:t>
            </a:r>
            <a:r>
              <a:rPr lang="en-GB" smtClean="0"/>
              <a:t> by requestors</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b="1" i="1" smtClean="0">
                <a:solidFill>
                  <a:schemeClr val="accent2"/>
                </a:solidFill>
              </a:rPr>
              <a:t>Ideally:</a:t>
            </a:r>
            <a:endParaRPr lang="en-GB" b="1" smtClean="0">
              <a:solidFill>
                <a:schemeClr val="accent2"/>
              </a:solidFill>
            </a:endParaRP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smtClean="0">
                <a:solidFill>
                  <a:schemeClr val="accent2"/>
                </a:solidFill>
              </a:rPr>
              <a:t>Maximize the matching between available network resources and packets requesting them</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At the switch level, arbiters maximize the matching of free switch  output ports and packets located at switch input ports</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smtClean="0"/>
              <a:t>Problems:</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b="1" i="1" smtClean="0">
                <a:solidFill>
                  <a:srgbClr val="FF0000"/>
                </a:solidFill>
              </a:rPr>
              <a:t>Starvation</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Arises when packets can never gain access to requested resources</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smtClean="0"/>
              <a:t>Solution:</a:t>
            </a:r>
            <a:r>
              <a:rPr lang="en-GB" smtClean="0"/>
              <a:t> Grant resources to packets with </a:t>
            </a:r>
            <a:r>
              <a:rPr lang="en-GB" i="1" smtClean="0">
                <a:solidFill>
                  <a:schemeClr val="accent2"/>
                </a:solidFill>
              </a:rPr>
              <a:t>fairness</a:t>
            </a:r>
            <a:r>
              <a:rPr lang="en-GB" smtClean="0"/>
              <a:t>, even if prioritized</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Many straightforward distributed arbitration techniques for switches</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Two-phased arbiters, three-phased arbiters, and iterative arbiters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Date Placeholder 3"/>
          <p:cNvSpPr>
            <a:spLocks noGrp="1"/>
          </p:cNvSpPr>
          <p:nvPr>
            <p:ph type="dt" sz="quarter" idx="10"/>
          </p:nvPr>
        </p:nvSpPr>
        <p:spPr/>
        <p:txBody>
          <a:bodyPr/>
          <a:lstStyle/>
          <a:p>
            <a:pPr>
              <a:defRPr/>
            </a:pPr>
            <a:r>
              <a:rPr lang="es-ES_tradnl"/>
              <a:t>  </a:t>
            </a:r>
            <a:fld id="{2E94C9CD-12D7-4FCA-A1BB-15EBB77F1596}" type="slidenum">
              <a:rPr lang="es-ES_tradnl" sz="1500"/>
              <a:pPr>
                <a:defRPr/>
              </a:pPr>
              <a:t>12</a:t>
            </a:fld>
            <a:endParaRPr lang="es-ES_tradnl" sz="1500"/>
          </a:p>
        </p:txBody>
      </p:sp>
      <p:sp>
        <p:nvSpPr>
          <p:cNvPr id="13315" name="Rectangle 48"/>
          <p:cNvSpPr>
            <a:spLocks noChangeArrowheads="1"/>
          </p:cNvSpPr>
          <p:nvPr/>
        </p:nvSpPr>
        <p:spPr bwMode="auto">
          <a:xfrm>
            <a:off x="646113" y="1835150"/>
            <a:ext cx="3746500" cy="4537075"/>
          </a:xfrm>
          <a:prstGeom prst="rect">
            <a:avLst/>
          </a:prstGeom>
          <a:solidFill>
            <a:srgbClr val="99CCFF">
              <a:alpha val="39999"/>
            </a:srgbClr>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b"/>
          <a:lstStyle/>
          <a:p>
            <a:pPr algn="r" defTabSz="914400"/>
            <a:r>
              <a:rPr lang="en-US" sz="1400" b="1" i="1"/>
              <a:t>Two-phased arbiter</a:t>
            </a:r>
          </a:p>
        </p:txBody>
      </p:sp>
      <p:sp>
        <p:nvSpPr>
          <p:cNvPr id="13316" name="Rectangle 2"/>
          <p:cNvSpPr>
            <a:spLocks noGrp="1" noChangeArrowheads="1"/>
          </p:cNvSpPr>
          <p:nvPr>
            <p:ph type="title"/>
          </p:nvPr>
        </p:nvSpPr>
        <p:spPr>
          <a:xfrm>
            <a:off x="735013" y="295275"/>
            <a:ext cx="9009062" cy="533400"/>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Routing, Arbitration, and Switching</a:t>
            </a:r>
          </a:p>
        </p:txBody>
      </p:sp>
      <p:sp>
        <p:nvSpPr>
          <p:cNvPr id="13317" name="Rectangle 3"/>
          <p:cNvSpPr>
            <a:spLocks noGrp="1" noChangeArrowheads="1"/>
          </p:cNvSpPr>
          <p:nvPr>
            <p:ph type="body" idx="1"/>
          </p:nvPr>
        </p:nvSpPr>
        <p:spPr>
          <a:xfrm>
            <a:off x="690563" y="1112838"/>
            <a:ext cx="9251950" cy="411162"/>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Arbitration</a:t>
            </a:r>
          </a:p>
        </p:txBody>
      </p:sp>
      <p:sp>
        <p:nvSpPr>
          <p:cNvPr id="13318" name="Rectangle 8"/>
          <p:cNvSpPr>
            <a:spLocks noChangeArrowheads="1"/>
          </p:cNvSpPr>
          <p:nvPr/>
        </p:nvSpPr>
        <p:spPr bwMode="auto">
          <a:xfrm>
            <a:off x="1655763" y="2178050"/>
            <a:ext cx="215900"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19" name="Rectangle 9"/>
          <p:cNvSpPr>
            <a:spLocks noChangeArrowheads="1"/>
          </p:cNvSpPr>
          <p:nvPr/>
        </p:nvSpPr>
        <p:spPr bwMode="invGray">
          <a:xfrm>
            <a:off x="1871663" y="2178050"/>
            <a:ext cx="215900" cy="36036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20" name="Line 10"/>
          <p:cNvSpPr>
            <a:spLocks noChangeShapeType="1"/>
          </p:cNvSpPr>
          <p:nvPr/>
        </p:nvSpPr>
        <p:spPr bwMode="auto">
          <a:xfrm>
            <a:off x="1439863" y="217805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13321" name="Line 11"/>
          <p:cNvSpPr>
            <a:spLocks noChangeShapeType="1"/>
          </p:cNvSpPr>
          <p:nvPr/>
        </p:nvSpPr>
        <p:spPr bwMode="auto">
          <a:xfrm>
            <a:off x="1439863" y="2538413"/>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13322" name="Rectangle 14"/>
          <p:cNvSpPr>
            <a:spLocks noChangeArrowheads="1"/>
          </p:cNvSpPr>
          <p:nvPr/>
        </p:nvSpPr>
        <p:spPr bwMode="auto">
          <a:xfrm>
            <a:off x="1655763" y="2754313"/>
            <a:ext cx="215900"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23" name="Rectangle 15"/>
          <p:cNvSpPr>
            <a:spLocks noChangeArrowheads="1"/>
          </p:cNvSpPr>
          <p:nvPr/>
        </p:nvSpPr>
        <p:spPr bwMode="invGray">
          <a:xfrm>
            <a:off x="1871663" y="2754313"/>
            <a:ext cx="215900" cy="360362"/>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24" name="Line 16"/>
          <p:cNvSpPr>
            <a:spLocks noChangeShapeType="1"/>
          </p:cNvSpPr>
          <p:nvPr/>
        </p:nvSpPr>
        <p:spPr bwMode="auto">
          <a:xfrm>
            <a:off x="1439863" y="2754313"/>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13325" name="Line 17"/>
          <p:cNvSpPr>
            <a:spLocks noChangeShapeType="1"/>
          </p:cNvSpPr>
          <p:nvPr/>
        </p:nvSpPr>
        <p:spPr bwMode="auto">
          <a:xfrm>
            <a:off x="1439863" y="3114675"/>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13326" name="Rectangle 19"/>
          <p:cNvSpPr>
            <a:spLocks noChangeArrowheads="1"/>
          </p:cNvSpPr>
          <p:nvPr/>
        </p:nvSpPr>
        <p:spPr bwMode="auto">
          <a:xfrm>
            <a:off x="1655763" y="3328988"/>
            <a:ext cx="215900"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27" name="Rectangle 20"/>
          <p:cNvSpPr>
            <a:spLocks noChangeArrowheads="1"/>
          </p:cNvSpPr>
          <p:nvPr/>
        </p:nvSpPr>
        <p:spPr bwMode="invGray">
          <a:xfrm>
            <a:off x="1871663" y="3328988"/>
            <a:ext cx="215900" cy="360362"/>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28" name="Line 21"/>
          <p:cNvSpPr>
            <a:spLocks noChangeShapeType="1"/>
          </p:cNvSpPr>
          <p:nvPr/>
        </p:nvSpPr>
        <p:spPr bwMode="auto">
          <a:xfrm>
            <a:off x="1439863" y="3328988"/>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13329" name="Line 22"/>
          <p:cNvSpPr>
            <a:spLocks noChangeShapeType="1"/>
          </p:cNvSpPr>
          <p:nvPr/>
        </p:nvSpPr>
        <p:spPr bwMode="auto">
          <a:xfrm>
            <a:off x="1439863" y="368935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13330" name="Rectangle 24"/>
          <p:cNvSpPr>
            <a:spLocks noChangeArrowheads="1"/>
          </p:cNvSpPr>
          <p:nvPr/>
        </p:nvSpPr>
        <p:spPr bwMode="auto">
          <a:xfrm>
            <a:off x="1655763" y="3906838"/>
            <a:ext cx="215900"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31" name="Rectangle 25"/>
          <p:cNvSpPr>
            <a:spLocks noChangeArrowheads="1"/>
          </p:cNvSpPr>
          <p:nvPr/>
        </p:nvSpPr>
        <p:spPr bwMode="invGray">
          <a:xfrm>
            <a:off x="1871663" y="3906838"/>
            <a:ext cx="215900" cy="360362"/>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32" name="Line 26"/>
          <p:cNvSpPr>
            <a:spLocks noChangeShapeType="1"/>
          </p:cNvSpPr>
          <p:nvPr/>
        </p:nvSpPr>
        <p:spPr bwMode="auto">
          <a:xfrm>
            <a:off x="1439863" y="3906838"/>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13333" name="Line 27"/>
          <p:cNvSpPr>
            <a:spLocks noChangeShapeType="1"/>
          </p:cNvSpPr>
          <p:nvPr/>
        </p:nvSpPr>
        <p:spPr bwMode="auto">
          <a:xfrm>
            <a:off x="1439863" y="426720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13334" name="Rectangle 28"/>
          <p:cNvSpPr>
            <a:spLocks noChangeArrowheads="1"/>
          </p:cNvSpPr>
          <p:nvPr/>
        </p:nvSpPr>
        <p:spPr bwMode="auto">
          <a:xfrm>
            <a:off x="2663825" y="3906838"/>
            <a:ext cx="215900"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CCFFFF">
                    <a:alpha val="50195"/>
                  </a:srgbClr>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35" name="Rectangle 29"/>
          <p:cNvSpPr>
            <a:spLocks noChangeArrowheads="1"/>
          </p:cNvSpPr>
          <p:nvPr/>
        </p:nvSpPr>
        <p:spPr bwMode="auto">
          <a:xfrm>
            <a:off x="2663825" y="3330575"/>
            <a:ext cx="215900"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36" name="Rectangle 30"/>
          <p:cNvSpPr>
            <a:spLocks noChangeArrowheads="1"/>
          </p:cNvSpPr>
          <p:nvPr/>
        </p:nvSpPr>
        <p:spPr bwMode="auto">
          <a:xfrm>
            <a:off x="2663825" y="2754313"/>
            <a:ext cx="215900"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37" name="Rectangle 31"/>
          <p:cNvSpPr>
            <a:spLocks noChangeArrowheads="1"/>
          </p:cNvSpPr>
          <p:nvPr/>
        </p:nvSpPr>
        <p:spPr bwMode="auto">
          <a:xfrm>
            <a:off x="2663825" y="2178050"/>
            <a:ext cx="215900"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232902" name="Text Box 6"/>
          <p:cNvSpPr txBox="1">
            <a:spLocks noChangeArrowheads="1"/>
          </p:cNvSpPr>
          <p:nvPr/>
        </p:nvSpPr>
        <p:spPr bwMode="auto">
          <a:xfrm>
            <a:off x="1466850" y="4427538"/>
            <a:ext cx="1628775" cy="344487"/>
          </a:xfrm>
          <a:prstGeom prst="rect">
            <a:avLst/>
          </a:prstGeom>
          <a:solidFill>
            <a:srgbClr val="CCFF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73" tIns="44986" rIns="89973" bIns="44986">
            <a:spAutoFit/>
          </a:bodyPr>
          <a:lstStyle>
            <a:lvl1pPr>
              <a:tabLst>
                <a:tab pos="723900" algn="l"/>
                <a:tab pos="1447800" algn="l"/>
                <a:tab pos="2171700" algn="l"/>
              </a:tabLst>
              <a:defRPr sz="2000">
                <a:solidFill>
                  <a:schemeClr val="tx1"/>
                </a:solidFill>
                <a:latin typeface="Tahoma" pitchFamily="34" charset="0"/>
                <a:cs typeface="Arial" charset="0"/>
              </a:defRPr>
            </a:lvl1pPr>
            <a:lvl2pPr marL="742950" indent="-285750">
              <a:tabLst>
                <a:tab pos="723900" algn="l"/>
                <a:tab pos="1447800" algn="l"/>
                <a:tab pos="2171700" algn="l"/>
              </a:tabLst>
              <a:defRPr sz="2000">
                <a:solidFill>
                  <a:schemeClr val="tx1"/>
                </a:solidFill>
                <a:latin typeface="Tahoma" pitchFamily="34" charset="0"/>
                <a:cs typeface="Arial" charset="0"/>
              </a:defRPr>
            </a:lvl2pPr>
            <a:lvl3pPr marL="1143000" indent="-228600">
              <a:tabLst>
                <a:tab pos="723900" algn="l"/>
                <a:tab pos="1447800" algn="l"/>
                <a:tab pos="2171700" algn="l"/>
              </a:tabLst>
              <a:defRPr sz="2000">
                <a:solidFill>
                  <a:schemeClr val="tx1"/>
                </a:solidFill>
                <a:latin typeface="Tahoma" pitchFamily="34" charset="0"/>
                <a:cs typeface="Arial" charset="0"/>
              </a:defRPr>
            </a:lvl3pPr>
            <a:lvl4pPr marL="1600200" indent="-228600">
              <a:tabLst>
                <a:tab pos="723900" algn="l"/>
                <a:tab pos="1447800" algn="l"/>
                <a:tab pos="2171700" algn="l"/>
              </a:tabLst>
              <a:defRPr sz="2000">
                <a:solidFill>
                  <a:schemeClr val="tx1"/>
                </a:solidFill>
                <a:latin typeface="Tahoma" pitchFamily="34" charset="0"/>
                <a:cs typeface="Arial" charset="0"/>
              </a:defRPr>
            </a:lvl4pPr>
            <a:lvl5pPr marL="2057400" indent="-228600">
              <a:tabLst>
                <a:tab pos="723900" algn="l"/>
                <a:tab pos="1447800" algn="l"/>
                <a:tab pos="2171700" algn="l"/>
              </a:tabLst>
              <a:defRPr sz="2000">
                <a:solidFill>
                  <a:schemeClr val="tx1"/>
                </a:solidFill>
                <a:latin typeface="Tahoma" pitchFamily="34" charset="0"/>
                <a:cs typeface="Arial" charset="0"/>
              </a:defRPr>
            </a:lvl5pPr>
            <a:lvl6pPr marL="2514600" indent="-228600" algn="ctr" defTabSz="449263" eaLnBrk="0" fontAlgn="base" hangingPunct="0">
              <a:spcBef>
                <a:spcPct val="0"/>
              </a:spcBef>
              <a:spcAft>
                <a:spcPct val="0"/>
              </a:spcAft>
              <a:tabLst>
                <a:tab pos="723900" algn="l"/>
                <a:tab pos="1447800" algn="l"/>
                <a:tab pos="2171700" algn="l"/>
              </a:tabLst>
              <a:defRPr sz="2000">
                <a:solidFill>
                  <a:schemeClr val="tx1"/>
                </a:solidFill>
                <a:latin typeface="Tahoma" pitchFamily="34" charset="0"/>
                <a:cs typeface="Arial" charset="0"/>
              </a:defRPr>
            </a:lvl6pPr>
            <a:lvl7pPr marL="2971800" indent="-228600" algn="ctr" defTabSz="449263" eaLnBrk="0" fontAlgn="base" hangingPunct="0">
              <a:spcBef>
                <a:spcPct val="0"/>
              </a:spcBef>
              <a:spcAft>
                <a:spcPct val="0"/>
              </a:spcAft>
              <a:tabLst>
                <a:tab pos="723900" algn="l"/>
                <a:tab pos="1447800" algn="l"/>
                <a:tab pos="2171700" algn="l"/>
              </a:tabLst>
              <a:defRPr sz="2000">
                <a:solidFill>
                  <a:schemeClr val="tx1"/>
                </a:solidFill>
                <a:latin typeface="Tahoma" pitchFamily="34" charset="0"/>
                <a:cs typeface="Arial" charset="0"/>
              </a:defRPr>
            </a:lvl7pPr>
            <a:lvl8pPr marL="3429000" indent="-228600" algn="ctr" defTabSz="449263" eaLnBrk="0" fontAlgn="base" hangingPunct="0">
              <a:spcBef>
                <a:spcPct val="0"/>
              </a:spcBef>
              <a:spcAft>
                <a:spcPct val="0"/>
              </a:spcAft>
              <a:tabLst>
                <a:tab pos="723900" algn="l"/>
                <a:tab pos="1447800" algn="l"/>
                <a:tab pos="2171700" algn="l"/>
              </a:tabLst>
              <a:defRPr sz="2000">
                <a:solidFill>
                  <a:schemeClr val="tx1"/>
                </a:solidFill>
                <a:latin typeface="Tahoma" pitchFamily="34" charset="0"/>
                <a:cs typeface="Arial" charset="0"/>
              </a:defRPr>
            </a:lvl8pPr>
            <a:lvl9pPr marL="3886200" indent="-228600" algn="ctr" defTabSz="449263" eaLnBrk="0" fontAlgn="base" hangingPunct="0">
              <a:spcBef>
                <a:spcPct val="0"/>
              </a:spcBef>
              <a:spcAft>
                <a:spcPct val="0"/>
              </a:spcAft>
              <a:tabLst>
                <a:tab pos="723900" algn="l"/>
                <a:tab pos="1447800" algn="l"/>
                <a:tab pos="2171700" algn="l"/>
              </a:tabLst>
              <a:defRPr sz="2000">
                <a:solidFill>
                  <a:schemeClr val="tx1"/>
                </a:solidFill>
                <a:latin typeface="Tahoma" pitchFamily="34" charset="0"/>
                <a:cs typeface="Arial" charset="0"/>
              </a:defRPr>
            </a:lvl9pPr>
          </a:lstStyle>
          <a:p>
            <a:pPr algn="l" eaLnBrk="1">
              <a:lnSpc>
                <a:spcPct val="93000"/>
              </a:lnSpc>
              <a:buClr>
                <a:srgbClr val="000000"/>
              </a:buClr>
              <a:buSzPct val="45000"/>
              <a:buFont typeface="Wingdings" pitchFamily="2" charset="2"/>
              <a:buNone/>
            </a:pPr>
            <a:r>
              <a:rPr lang="en-GB" sz="1800">
                <a:latin typeface="Arial" charset="0"/>
              </a:rPr>
              <a:t>request phase</a:t>
            </a:r>
          </a:p>
        </p:txBody>
      </p:sp>
      <p:grpSp>
        <p:nvGrpSpPr>
          <p:cNvPr id="1232937" name="Group 41"/>
          <p:cNvGrpSpPr>
            <a:grpSpLocks/>
          </p:cNvGrpSpPr>
          <p:nvPr/>
        </p:nvGrpSpPr>
        <p:grpSpPr bwMode="auto">
          <a:xfrm>
            <a:off x="2087563" y="2339975"/>
            <a:ext cx="576262" cy="1727200"/>
            <a:chOff x="1315" y="1474"/>
            <a:chExt cx="363" cy="1088"/>
          </a:xfrm>
        </p:grpSpPr>
        <p:sp>
          <p:nvSpPr>
            <p:cNvPr id="13393" name="Line 33"/>
            <p:cNvSpPr>
              <a:spLocks noChangeShapeType="1"/>
            </p:cNvSpPr>
            <p:nvPr/>
          </p:nvSpPr>
          <p:spPr bwMode="hidden">
            <a:xfrm>
              <a:off x="1315" y="1474"/>
              <a:ext cx="363"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3394" name="Line 34"/>
            <p:cNvSpPr>
              <a:spLocks noChangeShapeType="1"/>
            </p:cNvSpPr>
            <p:nvPr/>
          </p:nvSpPr>
          <p:spPr bwMode="hidden">
            <a:xfrm>
              <a:off x="1315" y="2200"/>
              <a:ext cx="363"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3395" name="Line 35"/>
            <p:cNvSpPr>
              <a:spLocks noChangeShapeType="1"/>
            </p:cNvSpPr>
            <p:nvPr/>
          </p:nvSpPr>
          <p:spPr bwMode="hidden">
            <a:xfrm>
              <a:off x="1315" y="1837"/>
              <a:ext cx="363" cy="31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3396" name="Line 36"/>
            <p:cNvSpPr>
              <a:spLocks noChangeShapeType="1"/>
            </p:cNvSpPr>
            <p:nvPr/>
          </p:nvSpPr>
          <p:spPr bwMode="hidden">
            <a:xfrm flipV="1">
              <a:off x="1315" y="2245"/>
              <a:ext cx="363" cy="31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grpSp>
      <p:grpSp>
        <p:nvGrpSpPr>
          <p:cNvPr id="1232936" name="Group 40"/>
          <p:cNvGrpSpPr>
            <a:grpSpLocks/>
          </p:cNvGrpSpPr>
          <p:nvPr/>
        </p:nvGrpSpPr>
        <p:grpSpPr bwMode="auto">
          <a:xfrm>
            <a:off x="2087563" y="2339975"/>
            <a:ext cx="576262" cy="1152525"/>
            <a:chOff x="1315" y="1474"/>
            <a:chExt cx="363" cy="726"/>
          </a:xfrm>
        </p:grpSpPr>
        <p:sp>
          <p:nvSpPr>
            <p:cNvPr id="13391" name="Line 38"/>
            <p:cNvSpPr>
              <a:spLocks noChangeShapeType="1"/>
            </p:cNvSpPr>
            <p:nvPr/>
          </p:nvSpPr>
          <p:spPr bwMode="hidden">
            <a:xfrm flipH="1">
              <a:off x="1315" y="1474"/>
              <a:ext cx="363"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13392" name="Line 39"/>
            <p:cNvSpPr>
              <a:spLocks noChangeShapeType="1"/>
            </p:cNvSpPr>
            <p:nvPr/>
          </p:nvSpPr>
          <p:spPr bwMode="hidden">
            <a:xfrm flipH="1">
              <a:off x="1315" y="2200"/>
              <a:ext cx="363"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grpSp>
      <p:sp>
        <p:nvSpPr>
          <p:cNvPr id="1232938" name="Text Box 42"/>
          <p:cNvSpPr txBox="1">
            <a:spLocks noChangeArrowheads="1"/>
          </p:cNvSpPr>
          <p:nvPr/>
        </p:nvSpPr>
        <p:spPr bwMode="auto">
          <a:xfrm>
            <a:off x="1611313" y="4859338"/>
            <a:ext cx="1387475" cy="344487"/>
          </a:xfrm>
          <a:prstGeom prst="rect">
            <a:avLst/>
          </a:prstGeom>
          <a:solidFill>
            <a:srgbClr val="CCFF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73" tIns="44986" rIns="89973" bIns="44986">
            <a:spAutoFit/>
          </a:bodyPr>
          <a:lstStyle>
            <a:lvl1pPr>
              <a:tabLst>
                <a:tab pos="723900" algn="l"/>
                <a:tab pos="1447800" algn="l"/>
                <a:tab pos="2171700" algn="l"/>
              </a:tabLst>
              <a:defRPr sz="2000">
                <a:solidFill>
                  <a:schemeClr val="tx1"/>
                </a:solidFill>
                <a:latin typeface="Tahoma" pitchFamily="34" charset="0"/>
                <a:cs typeface="Arial" charset="0"/>
              </a:defRPr>
            </a:lvl1pPr>
            <a:lvl2pPr marL="742950" indent="-285750">
              <a:tabLst>
                <a:tab pos="723900" algn="l"/>
                <a:tab pos="1447800" algn="l"/>
                <a:tab pos="2171700" algn="l"/>
              </a:tabLst>
              <a:defRPr sz="2000">
                <a:solidFill>
                  <a:schemeClr val="tx1"/>
                </a:solidFill>
                <a:latin typeface="Tahoma" pitchFamily="34" charset="0"/>
                <a:cs typeface="Arial" charset="0"/>
              </a:defRPr>
            </a:lvl2pPr>
            <a:lvl3pPr marL="1143000" indent="-228600">
              <a:tabLst>
                <a:tab pos="723900" algn="l"/>
                <a:tab pos="1447800" algn="l"/>
                <a:tab pos="2171700" algn="l"/>
              </a:tabLst>
              <a:defRPr sz="2000">
                <a:solidFill>
                  <a:schemeClr val="tx1"/>
                </a:solidFill>
                <a:latin typeface="Tahoma" pitchFamily="34" charset="0"/>
                <a:cs typeface="Arial" charset="0"/>
              </a:defRPr>
            </a:lvl3pPr>
            <a:lvl4pPr marL="1600200" indent="-228600">
              <a:tabLst>
                <a:tab pos="723900" algn="l"/>
                <a:tab pos="1447800" algn="l"/>
                <a:tab pos="2171700" algn="l"/>
              </a:tabLst>
              <a:defRPr sz="2000">
                <a:solidFill>
                  <a:schemeClr val="tx1"/>
                </a:solidFill>
                <a:latin typeface="Tahoma" pitchFamily="34" charset="0"/>
                <a:cs typeface="Arial" charset="0"/>
              </a:defRPr>
            </a:lvl4pPr>
            <a:lvl5pPr marL="2057400" indent="-228600">
              <a:tabLst>
                <a:tab pos="723900" algn="l"/>
                <a:tab pos="1447800" algn="l"/>
                <a:tab pos="2171700" algn="l"/>
              </a:tabLst>
              <a:defRPr sz="2000">
                <a:solidFill>
                  <a:schemeClr val="tx1"/>
                </a:solidFill>
                <a:latin typeface="Tahoma" pitchFamily="34" charset="0"/>
                <a:cs typeface="Arial" charset="0"/>
              </a:defRPr>
            </a:lvl5pPr>
            <a:lvl6pPr marL="2514600" indent="-228600" algn="ctr" defTabSz="449263" eaLnBrk="0" fontAlgn="base" hangingPunct="0">
              <a:spcBef>
                <a:spcPct val="0"/>
              </a:spcBef>
              <a:spcAft>
                <a:spcPct val="0"/>
              </a:spcAft>
              <a:tabLst>
                <a:tab pos="723900" algn="l"/>
                <a:tab pos="1447800" algn="l"/>
                <a:tab pos="2171700" algn="l"/>
              </a:tabLst>
              <a:defRPr sz="2000">
                <a:solidFill>
                  <a:schemeClr val="tx1"/>
                </a:solidFill>
                <a:latin typeface="Tahoma" pitchFamily="34" charset="0"/>
                <a:cs typeface="Arial" charset="0"/>
              </a:defRPr>
            </a:lvl6pPr>
            <a:lvl7pPr marL="2971800" indent="-228600" algn="ctr" defTabSz="449263" eaLnBrk="0" fontAlgn="base" hangingPunct="0">
              <a:spcBef>
                <a:spcPct val="0"/>
              </a:spcBef>
              <a:spcAft>
                <a:spcPct val="0"/>
              </a:spcAft>
              <a:tabLst>
                <a:tab pos="723900" algn="l"/>
                <a:tab pos="1447800" algn="l"/>
                <a:tab pos="2171700" algn="l"/>
              </a:tabLst>
              <a:defRPr sz="2000">
                <a:solidFill>
                  <a:schemeClr val="tx1"/>
                </a:solidFill>
                <a:latin typeface="Tahoma" pitchFamily="34" charset="0"/>
                <a:cs typeface="Arial" charset="0"/>
              </a:defRPr>
            </a:lvl7pPr>
            <a:lvl8pPr marL="3429000" indent="-228600" algn="ctr" defTabSz="449263" eaLnBrk="0" fontAlgn="base" hangingPunct="0">
              <a:spcBef>
                <a:spcPct val="0"/>
              </a:spcBef>
              <a:spcAft>
                <a:spcPct val="0"/>
              </a:spcAft>
              <a:tabLst>
                <a:tab pos="723900" algn="l"/>
                <a:tab pos="1447800" algn="l"/>
                <a:tab pos="2171700" algn="l"/>
              </a:tabLst>
              <a:defRPr sz="2000">
                <a:solidFill>
                  <a:schemeClr val="tx1"/>
                </a:solidFill>
                <a:latin typeface="Tahoma" pitchFamily="34" charset="0"/>
                <a:cs typeface="Arial" charset="0"/>
              </a:defRPr>
            </a:lvl8pPr>
            <a:lvl9pPr marL="3886200" indent="-228600" algn="ctr" defTabSz="449263" eaLnBrk="0" fontAlgn="base" hangingPunct="0">
              <a:spcBef>
                <a:spcPct val="0"/>
              </a:spcBef>
              <a:spcAft>
                <a:spcPct val="0"/>
              </a:spcAft>
              <a:tabLst>
                <a:tab pos="723900" algn="l"/>
                <a:tab pos="1447800" algn="l"/>
                <a:tab pos="2171700" algn="l"/>
              </a:tabLst>
              <a:defRPr sz="2000">
                <a:solidFill>
                  <a:schemeClr val="tx1"/>
                </a:solidFill>
                <a:latin typeface="Tahoma" pitchFamily="34" charset="0"/>
                <a:cs typeface="Arial" charset="0"/>
              </a:defRPr>
            </a:lvl9pPr>
          </a:lstStyle>
          <a:p>
            <a:pPr algn="l" eaLnBrk="1">
              <a:lnSpc>
                <a:spcPct val="93000"/>
              </a:lnSpc>
              <a:buClr>
                <a:srgbClr val="000000"/>
              </a:buClr>
              <a:buSzPct val="45000"/>
              <a:buFont typeface="Wingdings" pitchFamily="2" charset="2"/>
              <a:buNone/>
            </a:pPr>
            <a:r>
              <a:rPr lang="en-GB" sz="1800">
                <a:latin typeface="Arial" charset="0"/>
              </a:rPr>
              <a:t>grant phase</a:t>
            </a:r>
          </a:p>
        </p:txBody>
      </p:sp>
      <p:grpSp>
        <p:nvGrpSpPr>
          <p:cNvPr id="1232941" name="Group 45"/>
          <p:cNvGrpSpPr>
            <a:grpSpLocks/>
          </p:cNvGrpSpPr>
          <p:nvPr/>
        </p:nvGrpSpPr>
        <p:grpSpPr bwMode="auto">
          <a:xfrm>
            <a:off x="1870075" y="2762250"/>
            <a:ext cx="217488" cy="1504950"/>
            <a:chOff x="1179" y="1740"/>
            <a:chExt cx="137" cy="948"/>
          </a:xfrm>
        </p:grpSpPr>
        <p:sp>
          <p:nvSpPr>
            <p:cNvPr id="13389" name="Rectangle 43"/>
            <p:cNvSpPr>
              <a:spLocks noChangeArrowheads="1"/>
            </p:cNvSpPr>
            <p:nvPr/>
          </p:nvSpPr>
          <p:spPr bwMode="hidden">
            <a:xfrm>
              <a:off x="1179" y="1740"/>
              <a:ext cx="137" cy="226"/>
            </a:xfrm>
            <a:prstGeom prst="rect">
              <a:avLst/>
            </a:prstGeom>
            <a:solidFill>
              <a:srgbClr val="C0C0C0"/>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90" name="Rectangle 44"/>
            <p:cNvSpPr>
              <a:spLocks noChangeArrowheads="1"/>
            </p:cNvSpPr>
            <p:nvPr/>
          </p:nvSpPr>
          <p:spPr bwMode="hidden">
            <a:xfrm>
              <a:off x="1179" y="2462"/>
              <a:ext cx="137" cy="226"/>
            </a:xfrm>
            <a:prstGeom prst="rect">
              <a:avLst/>
            </a:prstGeom>
            <a:solidFill>
              <a:srgbClr val="C0C0C0"/>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grpSp>
      <p:sp>
        <p:nvSpPr>
          <p:cNvPr id="13343" name="Rectangle 47"/>
          <p:cNvSpPr>
            <a:spLocks noChangeArrowheads="1"/>
          </p:cNvSpPr>
          <p:nvPr/>
        </p:nvSpPr>
        <p:spPr bwMode="auto">
          <a:xfrm>
            <a:off x="5111750" y="1835150"/>
            <a:ext cx="4033838" cy="4537075"/>
          </a:xfrm>
          <a:prstGeom prst="rect">
            <a:avLst/>
          </a:prstGeom>
          <a:solidFill>
            <a:srgbClr val="99CCFF">
              <a:alpha val="39999"/>
            </a:srgbClr>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b"/>
          <a:lstStyle/>
          <a:p>
            <a:pPr algn="r" defTabSz="914400"/>
            <a:r>
              <a:rPr lang="en-US" sz="1400" b="1" i="1"/>
              <a:t>Three-phased arbiter</a:t>
            </a:r>
          </a:p>
        </p:txBody>
      </p:sp>
      <p:sp>
        <p:nvSpPr>
          <p:cNvPr id="13344" name="Rectangle 51"/>
          <p:cNvSpPr>
            <a:spLocks noChangeArrowheads="1"/>
          </p:cNvSpPr>
          <p:nvPr/>
        </p:nvSpPr>
        <p:spPr bwMode="auto">
          <a:xfrm>
            <a:off x="6580188" y="2178050"/>
            <a:ext cx="215900"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45" name="Rectangle 52"/>
          <p:cNvSpPr>
            <a:spLocks noChangeArrowheads="1"/>
          </p:cNvSpPr>
          <p:nvPr/>
        </p:nvSpPr>
        <p:spPr bwMode="invGray">
          <a:xfrm>
            <a:off x="6796088" y="2178050"/>
            <a:ext cx="215900" cy="36036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46" name="Line 53"/>
          <p:cNvSpPr>
            <a:spLocks noChangeShapeType="1"/>
          </p:cNvSpPr>
          <p:nvPr/>
        </p:nvSpPr>
        <p:spPr bwMode="auto">
          <a:xfrm>
            <a:off x="6364288" y="217805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13347" name="Line 54"/>
          <p:cNvSpPr>
            <a:spLocks noChangeShapeType="1"/>
          </p:cNvSpPr>
          <p:nvPr/>
        </p:nvSpPr>
        <p:spPr bwMode="auto">
          <a:xfrm>
            <a:off x="6364288" y="2538413"/>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13348" name="Rectangle 56"/>
          <p:cNvSpPr>
            <a:spLocks noChangeArrowheads="1"/>
          </p:cNvSpPr>
          <p:nvPr/>
        </p:nvSpPr>
        <p:spPr bwMode="auto">
          <a:xfrm>
            <a:off x="6580188" y="2754313"/>
            <a:ext cx="215900"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49" name="Rectangle 57"/>
          <p:cNvSpPr>
            <a:spLocks noChangeArrowheads="1"/>
          </p:cNvSpPr>
          <p:nvPr/>
        </p:nvSpPr>
        <p:spPr bwMode="invGray">
          <a:xfrm>
            <a:off x="6796088" y="2754313"/>
            <a:ext cx="215900" cy="360362"/>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50" name="Line 58"/>
          <p:cNvSpPr>
            <a:spLocks noChangeShapeType="1"/>
          </p:cNvSpPr>
          <p:nvPr/>
        </p:nvSpPr>
        <p:spPr bwMode="auto">
          <a:xfrm>
            <a:off x="6364288" y="2754313"/>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13351" name="Line 59"/>
          <p:cNvSpPr>
            <a:spLocks noChangeShapeType="1"/>
          </p:cNvSpPr>
          <p:nvPr/>
        </p:nvSpPr>
        <p:spPr bwMode="auto">
          <a:xfrm>
            <a:off x="6364288" y="3114675"/>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13352" name="Rectangle 61"/>
          <p:cNvSpPr>
            <a:spLocks noChangeArrowheads="1"/>
          </p:cNvSpPr>
          <p:nvPr/>
        </p:nvSpPr>
        <p:spPr bwMode="auto">
          <a:xfrm>
            <a:off x="6580188" y="3328988"/>
            <a:ext cx="215900"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53" name="Rectangle 62"/>
          <p:cNvSpPr>
            <a:spLocks noChangeArrowheads="1"/>
          </p:cNvSpPr>
          <p:nvPr/>
        </p:nvSpPr>
        <p:spPr bwMode="invGray">
          <a:xfrm>
            <a:off x="6796088" y="3328988"/>
            <a:ext cx="215900" cy="360362"/>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54" name="Line 63"/>
          <p:cNvSpPr>
            <a:spLocks noChangeShapeType="1"/>
          </p:cNvSpPr>
          <p:nvPr/>
        </p:nvSpPr>
        <p:spPr bwMode="auto">
          <a:xfrm>
            <a:off x="6364288" y="3328988"/>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13355" name="Line 64"/>
          <p:cNvSpPr>
            <a:spLocks noChangeShapeType="1"/>
          </p:cNvSpPr>
          <p:nvPr/>
        </p:nvSpPr>
        <p:spPr bwMode="auto">
          <a:xfrm>
            <a:off x="6364288" y="368935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13356" name="Rectangle 66"/>
          <p:cNvSpPr>
            <a:spLocks noChangeArrowheads="1"/>
          </p:cNvSpPr>
          <p:nvPr/>
        </p:nvSpPr>
        <p:spPr bwMode="auto">
          <a:xfrm>
            <a:off x="6580188" y="3906838"/>
            <a:ext cx="215900"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57" name="Rectangle 67"/>
          <p:cNvSpPr>
            <a:spLocks noChangeArrowheads="1"/>
          </p:cNvSpPr>
          <p:nvPr/>
        </p:nvSpPr>
        <p:spPr bwMode="invGray">
          <a:xfrm>
            <a:off x="6796088" y="3906838"/>
            <a:ext cx="215900" cy="360362"/>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58" name="Line 68"/>
          <p:cNvSpPr>
            <a:spLocks noChangeShapeType="1"/>
          </p:cNvSpPr>
          <p:nvPr/>
        </p:nvSpPr>
        <p:spPr bwMode="auto">
          <a:xfrm>
            <a:off x="6364288" y="3906838"/>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13359" name="Line 69"/>
          <p:cNvSpPr>
            <a:spLocks noChangeShapeType="1"/>
          </p:cNvSpPr>
          <p:nvPr/>
        </p:nvSpPr>
        <p:spPr bwMode="auto">
          <a:xfrm>
            <a:off x="6364288" y="426720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13360" name="Rectangle 70"/>
          <p:cNvSpPr>
            <a:spLocks noChangeArrowheads="1"/>
          </p:cNvSpPr>
          <p:nvPr/>
        </p:nvSpPr>
        <p:spPr bwMode="auto">
          <a:xfrm>
            <a:off x="7588250" y="3906838"/>
            <a:ext cx="215900"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CCFFFF">
                    <a:alpha val="50195"/>
                  </a:srgbClr>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61" name="Rectangle 71"/>
          <p:cNvSpPr>
            <a:spLocks noChangeArrowheads="1"/>
          </p:cNvSpPr>
          <p:nvPr/>
        </p:nvSpPr>
        <p:spPr bwMode="auto">
          <a:xfrm>
            <a:off x="7588250" y="3330575"/>
            <a:ext cx="215900"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62" name="Rectangle 72"/>
          <p:cNvSpPr>
            <a:spLocks noChangeArrowheads="1"/>
          </p:cNvSpPr>
          <p:nvPr/>
        </p:nvSpPr>
        <p:spPr bwMode="auto">
          <a:xfrm>
            <a:off x="7588250" y="2754313"/>
            <a:ext cx="215900"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63" name="Rectangle 73"/>
          <p:cNvSpPr>
            <a:spLocks noChangeArrowheads="1"/>
          </p:cNvSpPr>
          <p:nvPr/>
        </p:nvSpPr>
        <p:spPr bwMode="auto">
          <a:xfrm>
            <a:off x="7588250" y="2178050"/>
            <a:ext cx="215900"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232970" name="Text Box 74"/>
          <p:cNvSpPr txBox="1">
            <a:spLocks noChangeArrowheads="1"/>
          </p:cNvSpPr>
          <p:nvPr/>
        </p:nvSpPr>
        <p:spPr bwMode="auto">
          <a:xfrm>
            <a:off x="6291263" y="4284663"/>
            <a:ext cx="1628775" cy="344487"/>
          </a:xfrm>
          <a:prstGeom prst="rect">
            <a:avLst/>
          </a:prstGeom>
          <a:solidFill>
            <a:srgbClr val="CCFF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73" tIns="44986" rIns="89973" bIns="44986">
            <a:spAutoFit/>
          </a:bodyPr>
          <a:lstStyle>
            <a:lvl1pPr>
              <a:tabLst>
                <a:tab pos="723900" algn="l"/>
                <a:tab pos="1447800" algn="l"/>
                <a:tab pos="2171700" algn="l"/>
              </a:tabLst>
              <a:defRPr sz="2000">
                <a:solidFill>
                  <a:schemeClr val="tx1"/>
                </a:solidFill>
                <a:latin typeface="Tahoma" pitchFamily="34" charset="0"/>
                <a:cs typeface="Arial" charset="0"/>
              </a:defRPr>
            </a:lvl1pPr>
            <a:lvl2pPr marL="742950" indent="-285750">
              <a:tabLst>
                <a:tab pos="723900" algn="l"/>
                <a:tab pos="1447800" algn="l"/>
                <a:tab pos="2171700" algn="l"/>
              </a:tabLst>
              <a:defRPr sz="2000">
                <a:solidFill>
                  <a:schemeClr val="tx1"/>
                </a:solidFill>
                <a:latin typeface="Tahoma" pitchFamily="34" charset="0"/>
                <a:cs typeface="Arial" charset="0"/>
              </a:defRPr>
            </a:lvl2pPr>
            <a:lvl3pPr marL="1143000" indent="-228600">
              <a:tabLst>
                <a:tab pos="723900" algn="l"/>
                <a:tab pos="1447800" algn="l"/>
                <a:tab pos="2171700" algn="l"/>
              </a:tabLst>
              <a:defRPr sz="2000">
                <a:solidFill>
                  <a:schemeClr val="tx1"/>
                </a:solidFill>
                <a:latin typeface="Tahoma" pitchFamily="34" charset="0"/>
                <a:cs typeface="Arial" charset="0"/>
              </a:defRPr>
            </a:lvl3pPr>
            <a:lvl4pPr marL="1600200" indent="-228600">
              <a:tabLst>
                <a:tab pos="723900" algn="l"/>
                <a:tab pos="1447800" algn="l"/>
                <a:tab pos="2171700" algn="l"/>
              </a:tabLst>
              <a:defRPr sz="2000">
                <a:solidFill>
                  <a:schemeClr val="tx1"/>
                </a:solidFill>
                <a:latin typeface="Tahoma" pitchFamily="34" charset="0"/>
                <a:cs typeface="Arial" charset="0"/>
              </a:defRPr>
            </a:lvl4pPr>
            <a:lvl5pPr marL="2057400" indent="-228600">
              <a:tabLst>
                <a:tab pos="723900" algn="l"/>
                <a:tab pos="1447800" algn="l"/>
                <a:tab pos="2171700" algn="l"/>
              </a:tabLst>
              <a:defRPr sz="2000">
                <a:solidFill>
                  <a:schemeClr val="tx1"/>
                </a:solidFill>
                <a:latin typeface="Tahoma" pitchFamily="34" charset="0"/>
                <a:cs typeface="Arial" charset="0"/>
              </a:defRPr>
            </a:lvl5pPr>
            <a:lvl6pPr marL="2514600" indent="-228600" algn="ctr" defTabSz="449263" eaLnBrk="0" fontAlgn="base" hangingPunct="0">
              <a:spcBef>
                <a:spcPct val="0"/>
              </a:spcBef>
              <a:spcAft>
                <a:spcPct val="0"/>
              </a:spcAft>
              <a:tabLst>
                <a:tab pos="723900" algn="l"/>
                <a:tab pos="1447800" algn="l"/>
                <a:tab pos="2171700" algn="l"/>
              </a:tabLst>
              <a:defRPr sz="2000">
                <a:solidFill>
                  <a:schemeClr val="tx1"/>
                </a:solidFill>
                <a:latin typeface="Tahoma" pitchFamily="34" charset="0"/>
                <a:cs typeface="Arial" charset="0"/>
              </a:defRPr>
            </a:lvl6pPr>
            <a:lvl7pPr marL="2971800" indent="-228600" algn="ctr" defTabSz="449263" eaLnBrk="0" fontAlgn="base" hangingPunct="0">
              <a:spcBef>
                <a:spcPct val="0"/>
              </a:spcBef>
              <a:spcAft>
                <a:spcPct val="0"/>
              </a:spcAft>
              <a:tabLst>
                <a:tab pos="723900" algn="l"/>
                <a:tab pos="1447800" algn="l"/>
                <a:tab pos="2171700" algn="l"/>
              </a:tabLst>
              <a:defRPr sz="2000">
                <a:solidFill>
                  <a:schemeClr val="tx1"/>
                </a:solidFill>
                <a:latin typeface="Tahoma" pitchFamily="34" charset="0"/>
                <a:cs typeface="Arial" charset="0"/>
              </a:defRPr>
            </a:lvl7pPr>
            <a:lvl8pPr marL="3429000" indent="-228600" algn="ctr" defTabSz="449263" eaLnBrk="0" fontAlgn="base" hangingPunct="0">
              <a:spcBef>
                <a:spcPct val="0"/>
              </a:spcBef>
              <a:spcAft>
                <a:spcPct val="0"/>
              </a:spcAft>
              <a:tabLst>
                <a:tab pos="723900" algn="l"/>
                <a:tab pos="1447800" algn="l"/>
                <a:tab pos="2171700" algn="l"/>
              </a:tabLst>
              <a:defRPr sz="2000">
                <a:solidFill>
                  <a:schemeClr val="tx1"/>
                </a:solidFill>
                <a:latin typeface="Tahoma" pitchFamily="34" charset="0"/>
                <a:cs typeface="Arial" charset="0"/>
              </a:defRPr>
            </a:lvl8pPr>
            <a:lvl9pPr marL="3886200" indent="-228600" algn="ctr" defTabSz="449263" eaLnBrk="0" fontAlgn="base" hangingPunct="0">
              <a:spcBef>
                <a:spcPct val="0"/>
              </a:spcBef>
              <a:spcAft>
                <a:spcPct val="0"/>
              </a:spcAft>
              <a:tabLst>
                <a:tab pos="723900" algn="l"/>
                <a:tab pos="1447800" algn="l"/>
                <a:tab pos="2171700" algn="l"/>
              </a:tabLst>
              <a:defRPr sz="2000">
                <a:solidFill>
                  <a:schemeClr val="tx1"/>
                </a:solidFill>
                <a:latin typeface="Tahoma" pitchFamily="34" charset="0"/>
                <a:cs typeface="Arial" charset="0"/>
              </a:defRPr>
            </a:lvl9pPr>
          </a:lstStyle>
          <a:p>
            <a:pPr algn="l" eaLnBrk="1">
              <a:lnSpc>
                <a:spcPct val="93000"/>
              </a:lnSpc>
              <a:buClr>
                <a:srgbClr val="000000"/>
              </a:buClr>
              <a:buSzPct val="45000"/>
              <a:buFont typeface="Wingdings" pitchFamily="2" charset="2"/>
              <a:buNone/>
            </a:pPr>
            <a:r>
              <a:rPr lang="en-GB" sz="1800">
                <a:latin typeface="Arial" charset="0"/>
              </a:rPr>
              <a:t>request phase</a:t>
            </a:r>
          </a:p>
        </p:txBody>
      </p:sp>
      <p:sp>
        <p:nvSpPr>
          <p:cNvPr id="1232979" name="Text Box 83"/>
          <p:cNvSpPr txBox="1">
            <a:spLocks noChangeArrowheads="1"/>
          </p:cNvSpPr>
          <p:nvPr/>
        </p:nvSpPr>
        <p:spPr bwMode="auto">
          <a:xfrm>
            <a:off x="6408738" y="4659313"/>
            <a:ext cx="1387475" cy="344487"/>
          </a:xfrm>
          <a:prstGeom prst="rect">
            <a:avLst/>
          </a:prstGeom>
          <a:solidFill>
            <a:srgbClr val="CCFF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73" tIns="44986" rIns="89973" bIns="44986">
            <a:spAutoFit/>
          </a:bodyPr>
          <a:lstStyle>
            <a:lvl1pPr>
              <a:tabLst>
                <a:tab pos="723900" algn="l"/>
                <a:tab pos="1447800" algn="l"/>
                <a:tab pos="2171700" algn="l"/>
              </a:tabLst>
              <a:defRPr sz="2000">
                <a:solidFill>
                  <a:schemeClr val="tx1"/>
                </a:solidFill>
                <a:latin typeface="Tahoma" pitchFamily="34" charset="0"/>
                <a:cs typeface="Arial" charset="0"/>
              </a:defRPr>
            </a:lvl1pPr>
            <a:lvl2pPr marL="742950" indent="-285750">
              <a:tabLst>
                <a:tab pos="723900" algn="l"/>
                <a:tab pos="1447800" algn="l"/>
                <a:tab pos="2171700" algn="l"/>
              </a:tabLst>
              <a:defRPr sz="2000">
                <a:solidFill>
                  <a:schemeClr val="tx1"/>
                </a:solidFill>
                <a:latin typeface="Tahoma" pitchFamily="34" charset="0"/>
                <a:cs typeface="Arial" charset="0"/>
              </a:defRPr>
            </a:lvl2pPr>
            <a:lvl3pPr marL="1143000" indent="-228600">
              <a:tabLst>
                <a:tab pos="723900" algn="l"/>
                <a:tab pos="1447800" algn="l"/>
                <a:tab pos="2171700" algn="l"/>
              </a:tabLst>
              <a:defRPr sz="2000">
                <a:solidFill>
                  <a:schemeClr val="tx1"/>
                </a:solidFill>
                <a:latin typeface="Tahoma" pitchFamily="34" charset="0"/>
                <a:cs typeface="Arial" charset="0"/>
              </a:defRPr>
            </a:lvl3pPr>
            <a:lvl4pPr marL="1600200" indent="-228600">
              <a:tabLst>
                <a:tab pos="723900" algn="l"/>
                <a:tab pos="1447800" algn="l"/>
                <a:tab pos="2171700" algn="l"/>
              </a:tabLst>
              <a:defRPr sz="2000">
                <a:solidFill>
                  <a:schemeClr val="tx1"/>
                </a:solidFill>
                <a:latin typeface="Tahoma" pitchFamily="34" charset="0"/>
                <a:cs typeface="Arial" charset="0"/>
              </a:defRPr>
            </a:lvl4pPr>
            <a:lvl5pPr marL="2057400" indent="-228600">
              <a:tabLst>
                <a:tab pos="723900" algn="l"/>
                <a:tab pos="1447800" algn="l"/>
                <a:tab pos="2171700" algn="l"/>
              </a:tabLst>
              <a:defRPr sz="2000">
                <a:solidFill>
                  <a:schemeClr val="tx1"/>
                </a:solidFill>
                <a:latin typeface="Tahoma" pitchFamily="34" charset="0"/>
                <a:cs typeface="Arial" charset="0"/>
              </a:defRPr>
            </a:lvl5pPr>
            <a:lvl6pPr marL="2514600" indent="-228600" algn="ctr" defTabSz="449263" eaLnBrk="0" fontAlgn="base" hangingPunct="0">
              <a:spcBef>
                <a:spcPct val="0"/>
              </a:spcBef>
              <a:spcAft>
                <a:spcPct val="0"/>
              </a:spcAft>
              <a:tabLst>
                <a:tab pos="723900" algn="l"/>
                <a:tab pos="1447800" algn="l"/>
                <a:tab pos="2171700" algn="l"/>
              </a:tabLst>
              <a:defRPr sz="2000">
                <a:solidFill>
                  <a:schemeClr val="tx1"/>
                </a:solidFill>
                <a:latin typeface="Tahoma" pitchFamily="34" charset="0"/>
                <a:cs typeface="Arial" charset="0"/>
              </a:defRPr>
            </a:lvl6pPr>
            <a:lvl7pPr marL="2971800" indent="-228600" algn="ctr" defTabSz="449263" eaLnBrk="0" fontAlgn="base" hangingPunct="0">
              <a:spcBef>
                <a:spcPct val="0"/>
              </a:spcBef>
              <a:spcAft>
                <a:spcPct val="0"/>
              </a:spcAft>
              <a:tabLst>
                <a:tab pos="723900" algn="l"/>
                <a:tab pos="1447800" algn="l"/>
                <a:tab pos="2171700" algn="l"/>
              </a:tabLst>
              <a:defRPr sz="2000">
                <a:solidFill>
                  <a:schemeClr val="tx1"/>
                </a:solidFill>
                <a:latin typeface="Tahoma" pitchFamily="34" charset="0"/>
                <a:cs typeface="Arial" charset="0"/>
              </a:defRPr>
            </a:lvl7pPr>
            <a:lvl8pPr marL="3429000" indent="-228600" algn="ctr" defTabSz="449263" eaLnBrk="0" fontAlgn="base" hangingPunct="0">
              <a:spcBef>
                <a:spcPct val="0"/>
              </a:spcBef>
              <a:spcAft>
                <a:spcPct val="0"/>
              </a:spcAft>
              <a:tabLst>
                <a:tab pos="723900" algn="l"/>
                <a:tab pos="1447800" algn="l"/>
                <a:tab pos="2171700" algn="l"/>
              </a:tabLst>
              <a:defRPr sz="2000">
                <a:solidFill>
                  <a:schemeClr val="tx1"/>
                </a:solidFill>
                <a:latin typeface="Tahoma" pitchFamily="34" charset="0"/>
                <a:cs typeface="Arial" charset="0"/>
              </a:defRPr>
            </a:lvl8pPr>
            <a:lvl9pPr marL="3886200" indent="-228600" algn="ctr" defTabSz="449263" eaLnBrk="0" fontAlgn="base" hangingPunct="0">
              <a:spcBef>
                <a:spcPct val="0"/>
              </a:spcBef>
              <a:spcAft>
                <a:spcPct val="0"/>
              </a:spcAft>
              <a:tabLst>
                <a:tab pos="723900" algn="l"/>
                <a:tab pos="1447800" algn="l"/>
                <a:tab pos="2171700" algn="l"/>
              </a:tabLst>
              <a:defRPr sz="2000">
                <a:solidFill>
                  <a:schemeClr val="tx1"/>
                </a:solidFill>
                <a:latin typeface="Tahoma" pitchFamily="34" charset="0"/>
                <a:cs typeface="Arial" charset="0"/>
              </a:defRPr>
            </a:lvl9pPr>
          </a:lstStyle>
          <a:p>
            <a:pPr algn="l" eaLnBrk="1">
              <a:lnSpc>
                <a:spcPct val="93000"/>
              </a:lnSpc>
              <a:buClr>
                <a:srgbClr val="000000"/>
              </a:buClr>
              <a:buSzPct val="45000"/>
              <a:buFont typeface="Wingdings" pitchFamily="2" charset="2"/>
              <a:buNone/>
            </a:pPr>
            <a:r>
              <a:rPr lang="en-GB" sz="1800">
                <a:latin typeface="Arial" charset="0"/>
              </a:rPr>
              <a:t>grant phase</a:t>
            </a:r>
          </a:p>
        </p:txBody>
      </p:sp>
      <p:grpSp>
        <p:nvGrpSpPr>
          <p:cNvPr id="1232996" name="Group 100"/>
          <p:cNvGrpSpPr>
            <a:grpSpLocks/>
          </p:cNvGrpSpPr>
          <p:nvPr/>
        </p:nvGrpSpPr>
        <p:grpSpPr bwMode="auto">
          <a:xfrm>
            <a:off x="6991350" y="2339975"/>
            <a:ext cx="590550" cy="1739900"/>
            <a:chOff x="3175" y="1474"/>
            <a:chExt cx="372" cy="1096"/>
          </a:xfrm>
        </p:grpSpPr>
        <p:sp>
          <p:nvSpPr>
            <p:cNvPr id="13381" name="Line 76"/>
            <p:cNvSpPr>
              <a:spLocks noChangeShapeType="1"/>
            </p:cNvSpPr>
            <p:nvPr/>
          </p:nvSpPr>
          <p:spPr bwMode="hidden">
            <a:xfrm>
              <a:off x="3184" y="1474"/>
              <a:ext cx="363"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3382" name="Line 77"/>
            <p:cNvSpPr>
              <a:spLocks noChangeShapeType="1"/>
            </p:cNvSpPr>
            <p:nvPr/>
          </p:nvSpPr>
          <p:spPr bwMode="hidden">
            <a:xfrm>
              <a:off x="3184" y="2200"/>
              <a:ext cx="363"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3383" name="Line 78"/>
            <p:cNvSpPr>
              <a:spLocks noChangeShapeType="1"/>
            </p:cNvSpPr>
            <p:nvPr/>
          </p:nvSpPr>
          <p:spPr bwMode="hidden">
            <a:xfrm>
              <a:off x="3184" y="1837"/>
              <a:ext cx="363" cy="31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3384" name="Line 79"/>
            <p:cNvSpPr>
              <a:spLocks noChangeShapeType="1"/>
            </p:cNvSpPr>
            <p:nvPr/>
          </p:nvSpPr>
          <p:spPr bwMode="hidden">
            <a:xfrm flipV="1">
              <a:off x="3184" y="2245"/>
              <a:ext cx="363" cy="31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3385" name="Line 87"/>
            <p:cNvSpPr>
              <a:spLocks noChangeShapeType="1"/>
            </p:cNvSpPr>
            <p:nvPr/>
          </p:nvSpPr>
          <p:spPr bwMode="hidden">
            <a:xfrm>
              <a:off x="3175" y="1474"/>
              <a:ext cx="363" cy="31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3386" name="Line 89"/>
            <p:cNvSpPr>
              <a:spLocks noChangeShapeType="1"/>
            </p:cNvSpPr>
            <p:nvPr/>
          </p:nvSpPr>
          <p:spPr bwMode="hidden">
            <a:xfrm flipV="1">
              <a:off x="3175" y="1511"/>
              <a:ext cx="363" cy="31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3387" name="Line 90"/>
            <p:cNvSpPr>
              <a:spLocks noChangeShapeType="1"/>
            </p:cNvSpPr>
            <p:nvPr/>
          </p:nvSpPr>
          <p:spPr bwMode="hidden">
            <a:xfrm flipV="1">
              <a:off x="3183" y="1883"/>
              <a:ext cx="363" cy="31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3388" name="Line 91"/>
            <p:cNvSpPr>
              <a:spLocks noChangeShapeType="1"/>
            </p:cNvSpPr>
            <p:nvPr/>
          </p:nvSpPr>
          <p:spPr bwMode="hidden">
            <a:xfrm>
              <a:off x="3183" y="2570"/>
              <a:ext cx="363"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grpSp>
      <p:grpSp>
        <p:nvGrpSpPr>
          <p:cNvPr id="1232991" name="Group 95"/>
          <p:cNvGrpSpPr>
            <a:grpSpLocks/>
          </p:cNvGrpSpPr>
          <p:nvPr/>
        </p:nvGrpSpPr>
        <p:grpSpPr bwMode="auto">
          <a:xfrm>
            <a:off x="7024688" y="2352675"/>
            <a:ext cx="584200" cy="1727200"/>
            <a:chOff x="4416" y="1474"/>
            <a:chExt cx="368" cy="1088"/>
          </a:xfrm>
        </p:grpSpPr>
        <p:sp>
          <p:nvSpPr>
            <p:cNvPr id="13377" name="Line 81"/>
            <p:cNvSpPr>
              <a:spLocks noChangeShapeType="1"/>
            </p:cNvSpPr>
            <p:nvPr/>
          </p:nvSpPr>
          <p:spPr bwMode="hidden">
            <a:xfrm flipH="1">
              <a:off x="4416" y="1474"/>
              <a:ext cx="363"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13378" name="Line 82"/>
            <p:cNvSpPr>
              <a:spLocks noChangeShapeType="1"/>
            </p:cNvSpPr>
            <p:nvPr/>
          </p:nvSpPr>
          <p:spPr bwMode="hidden">
            <a:xfrm flipH="1">
              <a:off x="4416" y="2200"/>
              <a:ext cx="363"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13379" name="Line 93"/>
            <p:cNvSpPr>
              <a:spLocks noChangeShapeType="1"/>
            </p:cNvSpPr>
            <p:nvPr/>
          </p:nvSpPr>
          <p:spPr bwMode="hidden">
            <a:xfrm flipH="1">
              <a:off x="4421" y="2562"/>
              <a:ext cx="363"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13380" name="Line 94"/>
            <p:cNvSpPr>
              <a:spLocks noChangeShapeType="1"/>
            </p:cNvSpPr>
            <p:nvPr/>
          </p:nvSpPr>
          <p:spPr bwMode="hidden">
            <a:xfrm flipV="1">
              <a:off x="4416" y="1853"/>
              <a:ext cx="363" cy="317"/>
            </a:xfrm>
            <a:prstGeom prst="line">
              <a:avLst/>
            </a:prstGeom>
            <a:noFill/>
            <a:ln w="381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grpSp>
      <p:grpSp>
        <p:nvGrpSpPr>
          <p:cNvPr id="1232995" name="Group 99"/>
          <p:cNvGrpSpPr>
            <a:grpSpLocks/>
          </p:cNvGrpSpPr>
          <p:nvPr/>
        </p:nvGrpSpPr>
        <p:grpSpPr bwMode="auto">
          <a:xfrm>
            <a:off x="6791325" y="2339975"/>
            <a:ext cx="784225" cy="1739900"/>
            <a:chOff x="4285" y="1474"/>
            <a:chExt cx="494" cy="1096"/>
          </a:xfrm>
        </p:grpSpPr>
        <p:sp>
          <p:nvSpPr>
            <p:cNvPr id="13373" name="Rectangle 85"/>
            <p:cNvSpPr>
              <a:spLocks noChangeArrowheads="1"/>
            </p:cNvSpPr>
            <p:nvPr/>
          </p:nvSpPr>
          <p:spPr bwMode="hidden">
            <a:xfrm>
              <a:off x="4285" y="1738"/>
              <a:ext cx="137" cy="226"/>
            </a:xfrm>
            <a:prstGeom prst="rect">
              <a:avLst/>
            </a:prstGeom>
            <a:solidFill>
              <a:srgbClr val="C0C0C0"/>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3374" name="Line 96"/>
            <p:cNvSpPr>
              <a:spLocks noChangeShapeType="1"/>
            </p:cNvSpPr>
            <p:nvPr/>
          </p:nvSpPr>
          <p:spPr bwMode="hidden">
            <a:xfrm>
              <a:off x="4416" y="1474"/>
              <a:ext cx="363" cy="0"/>
            </a:xfrm>
            <a:prstGeom prst="line">
              <a:avLst/>
            </a:prstGeom>
            <a:noFill/>
            <a:ln w="3810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3375" name="Line 97"/>
            <p:cNvSpPr>
              <a:spLocks noChangeShapeType="1"/>
            </p:cNvSpPr>
            <p:nvPr/>
          </p:nvSpPr>
          <p:spPr bwMode="hidden">
            <a:xfrm>
              <a:off x="4416" y="2570"/>
              <a:ext cx="363" cy="0"/>
            </a:xfrm>
            <a:prstGeom prst="line">
              <a:avLst/>
            </a:prstGeom>
            <a:noFill/>
            <a:ln w="3810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3376" name="Freeform 98"/>
            <p:cNvSpPr>
              <a:spLocks/>
            </p:cNvSpPr>
            <p:nvPr/>
          </p:nvSpPr>
          <p:spPr bwMode="hidden">
            <a:xfrm>
              <a:off x="4416" y="1837"/>
              <a:ext cx="363" cy="363"/>
            </a:xfrm>
            <a:custGeom>
              <a:avLst/>
              <a:gdLst>
                <a:gd name="T0" fmla="*/ 0 w 363"/>
                <a:gd name="T1" fmla="*/ 363 h 363"/>
                <a:gd name="T2" fmla="*/ 181 w 363"/>
                <a:gd name="T3" fmla="*/ 363 h 363"/>
                <a:gd name="T4" fmla="*/ 181 w 363"/>
                <a:gd name="T5" fmla="*/ 0 h 363"/>
                <a:gd name="T6" fmla="*/ 363 w 363"/>
                <a:gd name="T7" fmla="*/ 0 h 36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63" h="363">
                  <a:moveTo>
                    <a:pt x="0" y="363"/>
                  </a:moveTo>
                  <a:lnTo>
                    <a:pt x="181" y="363"/>
                  </a:lnTo>
                  <a:lnTo>
                    <a:pt x="181" y="0"/>
                  </a:lnTo>
                  <a:lnTo>
                    <a:pt x="363" y="0"/>
                  </a:lnTo>
                </a:path>
              </a:pathLst>
            </a:custGeom>
            <a:noFill/>
            <a:ln w="38100" cap="flat" cmpd="sng">
              <a:solidFill>
                <a:schemeClr val="tx1"/>
              </a:solidFill>
              <a:prstDash val="solid"/>
              <a:round/>
              <a:headEnd type="none" w="med" len="med"/>
              <a:tailEnd type="arrow"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grpSp>
      <p:sp>
        <p:nvSpPr>
          <p:cNvPr id="1232997" name="Text Box 101"/>
          <p:cNvSpPr txBox="1">
            <a:spLocks noChangeArrowheads="1"/>
          </p:cNvSpPr>
          <p:nvPr/>
        </p:nvSpPr>
        <p:spPr bwMode="auto">
          <a:xfrm>
            <a:off x="6335713" y="5019675"/>
            <a:ext cx="1539875" cy="344488"/>
          </a:xfrm>
          <a:prstGeom prst="rect">
            <a:avLst/>
          </a:prstGeom>
          <a:solidFill>
            <a:srgbClr val="CCFF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73" tIns="44986" rIns="89973" bIns="44986">
            <a:spAutoFit/>
          </a:bodyPr>
          <a:lstStyle>
            <a:lvl1pPr>
              <a:tabLst>
                <a:tab pos="723900" algn="l"/>
                <a:tab pos="1447800" algn="l"/>
                <a:tab pos="2171700" algn="l"/>
              </a:tabLst>
              <a:defRPr sz="2000">
                <a:solidFill>
                  <a:schemeClr val="tx1"/>
                </a:solidFill>
                <a:latin typeface="Tahoma" pitchFamily="34" charset="0"/>
                <a:cs typeface="Arial" charset="0"/>
              </a:defRPr>
            </a:lvl1pPr>
            <a:lvl2pPr marL="742950" indent="-285750">
              <a:tabLst>
                <a:tab pos="723900" algn="l"/>
                <a:tab pos="1447800" algn="l"/>
                <a:tab pos="2171700" algn="l"/>
              </a:tabLst>
              <a:defRPr sz="2000">
                <a:solidFill>
                  <a:schemeClr val="tx1"/>
                </a:solidFill>
                <a:latin typeface="Tahoma" pitchFamily="34" charset="0"/>
                <a:cs typeface="Arial" charset="0"/>
              </a:defRPr>
            </a:lvl2pPr>
            <a:lvl3pPr marL="1143000" indent="-228600">
              <a:tabLst>
                <a:tab pos="723900" algn="l"/>
                <a:tab pos="1447800" algn="l"/>
                <a:tab pos="2171700" algn="l"/>
              </a:tabLst>
              <a:defRPr sz="2000">
                <a:solidFill>
                  <a:schemeClr val="tx1"/>
                </a:solidFill>
                <a:latin typeface="Tahoma" pitchFamily="34" charset="0"/>
                <a:cs typeface="Arial" charset="0"/>
              </a:defRPr>
            </a:lvl3pPr>
            <a:lvl4pPr marL="1600200" indent="-228600">
              <a:tabLst>
                <a:tab pos="723900" algn="l"/>
                <a:tab pos="1447800" algn="l"/>
                <a:tab pos="2171700" algn="l"/>
              </a:tabLst>
              <a:defRPr sz="2000">
                <a:solidFill>
                  <a:schemeClr val="tx1"/>
                </a:solidFill>
                <a:latin typeface="Tahoma" pitchFamily="34" charset="0"/>
                <a:cs typeface="Arial" charset="0"/>
              </a:defRPr>
            </a:lvl4pPr>
            <a:lvl5pPr marL="2057400" indent="-228600">
              <a:tabLst>
                <a:tab pos="723900" algn="l"/>
                <a:tab pos="1447800" algn="l"/>
                <a:tab pos="2171700" algn="l"/>
              </a:tabLst>
              <a:defRPr sz="2000">
                <a:solidFill>
                  <a:schemeClr val="tx1"/>
                </a:solidFill>
                <a:latin typeface="Tahoma" pitchFamily="34" charset="0"/>
                <a:cs typeface="Arial" charset="0"/>
              </a:defRPr>
            </a:lvl5pPr>
            <a:lvl6pPr marL="2514600" indent="-228600" algn="ctr" defTabSz="449263" eaLnBrk="0" fontAlgn="base" hangingPunct="0">
              <a:spcBef>
                <a:spcPct val="0"/>
              </a:spcBef>
              <a:spcAft>
                <a:spcPct val="0"/>
              </a:spcAft>
              <a:tabLst>
                <a:tab pos="723900" algn="l"/>
                <a:tab pos="1447800" algn="l"/>
                <a:tab pos="2171700" algn="l"/>
              </a:tabLst>
              <a:defRPr sz="2000">
                <a:solidFill>
                  <a:schemeClr val="tx1"/>
                </a:solidFill>
                <a:latin typeface="Tahoma" pitchFamily="34" charset="0"/>
                <a:cs typeface="Arial" charset="0"/>
              </a:defRPr>
            </a:lvl6pPr>
            <a:lvl7pPr marL="2971800" indent="-228600" algn="ctr" defTabSz="449263" eaLnBrk="0" fontAlgn="base" hangingPunct="0">
              <a:spcBef>
                <a:spcPct val="0"/>
              </a:spcBef>
              <a:spcAft>
                <a:spcPct val="0"/>
              </a:spcAft>
              <a:tabLst>
                <a:tab pos="723900" algn="l"/>
                <a:tab pos="1447800" algn="l"/>
                <a:tab pos="2171700" algn="l"/>
              </a:tabLst>
              <a:defRPr sz="2000">
                <a:solidFill>
                  <a:schemeClr val="tx1"/>
                </a:solidFill>
                <a:latin typeface="Tahoma" pitchFamily="34" charset="0"/>
                <a:cs typeface="Arial" charset="0"/>
              </a:defRPr>
            </a:lvl7pPr>
            <a:lvl8pPr marL="3429000" indent="-228600" algn="ctr" defTabSz="449263" eaLnBrk="0" fontAlgn="base" hangingPunct="0">
              <a:spcBef>
                <a:spcPct val="0"/>
              </a:spcBef>
              <a:spcAft>
                <a:spcPct val="0"/>
              </a:spcAft>
              <a:tabLst>
                <a:tab pos="723900" algn="l"/>
                <a:tab pos="1447800" algn="l"/>
                <a:tab pos="2171700" algn="l"/>
              </a:tabLst>
              <a:defRPr sz="2000">
                <a:solidFill>
                  <a:schemeClr val="tx1"/>
                </a:solidFill>
                <a:latin typeface="Tahoma" pitchFamily="34" charset="0"/>
                <a:cs typeface="Arial" charset="0"/>
              </a:defRPr>
            </a:lvl8pPr>
            <a:lvl9pPr marL="3886200" indent="-228600" algn="ctr" defTabSz="449263" eaLnBrk="0" fontAlgn="base" hangingPunct="0">
              <a:spcBef>
                <a:spcPct val="0"/>
              </a:spcBef>
              <a:spcAft>
                <a:spcPct val="0"/>
              </a:spcAft>
              <a:tabLst>
                <a:tab pos="723900" algn="l"/>
                <a:tab pos="1447800" algn="l"/>
                <a:tab pos="2171700" algn="l"/>
              </a:tabLst>
              <a:defRPr sz="2000">
                <a:solidFill>
                  <a:schemeClr val="tx1"/>
                </a:solidFill>
                <a:latin typeface="Tahoma" pitchFamily="34" charset="0"/>
                <a:cs typeface="Arial" charset="0"/>
              </a:defRPr>
            </a:lvl9pPr>
          </a:lstStyle>
          <a:p>
            <a:pPr algn="l" eaLnBrk="1">
              <a:lnSpc>
                <a:spcPct val="93000"/>
              </a:lnSpc>
              <a:buClr>
                <a:srgbClr val="000000"/>
              </a:buClr>
              <a:buSzPct val="45000"/>
              <a:buFont typeface="Wingdings" pitchFamily="2" charset="2"/>
              <a:buNone/>
            </a:pPr>
            <a:r>
              <a:rPr lang="en-GB" sz="1800">
                <a:latin typeface="Arial" charset="0"/>
              </a:rPr>
              <a:t>accept phase</a:t>
            </a:r>
          </a:p>
        </p:txBody>
      </p:sp>
      <p:sp>
        <p:nvSpPr>
          <p:cNvPr id="1232998" name="Text Box 102"/>
          <p:cNvSpPr txBox="1">
            <a:spLocks noChangeArrowheads="1"/>
          </p:cNvSpPr>
          <p:nvPr/>
        </p:nvSpPr>
        <p:spPr bwMode="auto">
          <a:xfrm>
            <a:off x="711200" y="5430838"/>
            <a:ext cx="3608388"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n-US" sz="1600">
                <a:latin typeface="Arial" charset="0"/>
              </a:rPr>
              <a:t>Only two matches out of four requests</a:t>
            </a:r>
          </a:p>
          <a:p>
            <a:pPr defTabSz="914400"/>
            <a:r>
              <a:rPr lang="en-US" sz="1600">
                <a:latin typeface="Arial" charset="0"/>
              </a:rPr>
              <a:t>(</a:t>
            </a:r>
            <a:r>
              <a:rPr lang="en-US" sz="1600" i="1">
                <a:solidFill>
                  <a:srgbClr val="FF0000"/>
                </a:solidFill>
                <a:latin typeface="Arial" charset="0"/>
              </a:rPr>
              <a:t>50%</a:t>
            </a:r>
            <a:r>
              <a:rPr lang="en-US" sz="1600">
                <a:latin typeface="Arial" charset="0"/>
              </a:rPr>
              <a:t> matching)</a:t>
            </a:r>
          </a:p>
        </p:txBody>
      </p:sp>
      <p:sp>
        <p:nvSpPr>
          <p:cNvPr id="1232999" name="Text Box 103"/>
          <p:cNvSpPr txBox="1">
            <a:spLocks noChangeArrowheads="1"/>
          </p:cNvSpPr>
          <p:nvPr/>
        </p:nvSpPr>
        <p:spPr bwMode="auto">
          <a:xfrm>
            <a:off x="5200650" y="5427663"/>
            <a:ext cx="3800475"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n-US" sz="1600">
                <a:latin typeface="Arial" charset="0"/>
              </a:rPr>
              <a:t>Now, three matches out of four requests</a:t>
            </a:r>
          </a:p>
          <a:p>
            <a:pPr defTabSz="914400"/>
            <a:r>
              <a:rPr lang="en-US" sz="1600">
                <a:latin typeface="Arial" charset="0"/>
              </a:rPr>
              <a:t>(</a:t>
            </a:r>
            <a:r>
              <a:rPr lang="en-US" sz="1600" i="1">
                <a:solidFill>
                  <a:srgbClr val="FF0000"/>
                </a:solidFill>
                <a:latin typeface="Arial" charset="0"/>
              </a:rPr>
              <a:t>75%</a:t>
            </a:r>
            <a:r>
              <a:rPr lang="en-US" sz="1600">
                <a:latin typeface="Arial" charset="0"/>
              </a:rPr>
              <a:t> matching)</a:t>
            </a:r>
          </a:p>
        </p:txBody>
      </p:sp>
      <p:sp>
        <p:nvSpPr>
          <p:cNvPr id="1233000" name="Rectangle 104"/>
          <p:cNvSpPr>
            <a:spLocks noChangeArrowheads="1"/>
          </p:cNvSpPr>
          <p:nvPr/>
        </p:nvSpPr>
        <p:spPr bwMode="auto">
          <a:xfrm>
            <a:off x="2303463" y="6588125"/>
            <a:ext cx="64897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defTabSz="914400"/>
            <a:r>
              <a:rPr lang="en-US" sz="2200" b="1" i="1">
                <a:solidFill>
                  <a:schemeClr val="accent2"/>
                </a:solidFill>
                <a:latin typeface="Arial" charset="0"/>
              </a:rPr>
              <a:t>Optimizing the matching can increase </a:t>
            </a:r>
            <a:r>
              <a:rPr lang="en-US" sz="2200" b="1" i="1">
                <a:solidFill>
                  <a:srgbClr val="FF0000"/>
                </a:solidFill>
                <a:latin typeface="Symbol" pitchFamily="18" charset="2"/>
              </a:rPr>
              <a:t>r </a:t>
            </a:r>
            <a:r>
              <a:rPr lang="en-US" i="1"/>
              <a:t>( i.e.,</a:t>
            </a:r>
            <a:r>
              <a:rPr lang="en-US" b="1" i="1">
                <a:solidFill>
                  <a:srgbClr val="FF0000"/>
                </a:solidFill>
              </a:rPr>
              <a:t> </a:t>
            </a:r>
            <a:r>
              <a:rPr lang="en-US" b="1" i="1">
                <a:solidFill>
                  <a:srgbClr val="FF0000"/>
                </a:solidFill>
                <a:latin typeface="Symbol" pitchFamily="18" charset="2"/>
              </a:rPr>
              <a:t>r</a:t>
            </a:r>
            <a:r>
              <a:rPr lang="en-US" b="1" i="1" baseline="-25000">
                <a:solidFill>
                  <a:srgbClr val="FF0000"/>
                </a:solidFill>
              </a:rPr>
              <a:t>A </a:t>
            </a:r>
            <a:r>
              <a:rPr lang="en-US" i="1"/>
              <a:t>) </a:t>
            </a:r>
            <a:endParaRPr lang="en-US" sz="2200" i="1">
              <a:latin typeface="Arial"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232937"/>
                                        </p:tgtEl>
                                        <p:attrNameLst>
                                          <p:attrName>style.visibility</p:attrName>
                                        </p:attrNameLst>
                                      </p:cBhvr>
                                      <p:to>
                                        <p:strVal val="visible"/>
                                      </p:to>
                                    </p:set>
                                    <p:anim calcmode="lin" valueType="num">
                                      <p:cBhvr>
                                        <p:cTn id="7" dur="1000" fill="hold"/>
                                        <p:tgtEl>
                                          <p:spTgt spid="1232937"/>
                                        </p:tgtEl>
                                        <p:attrNameLst>
                                          <p:attrName>ppt_w</p:attrName>
                                        </p:attrNameLst>
                                      </p:cBhvr>
                                      <p:tavLst>
                                        <p:tav tm="0">
                                          <p:val>
                                            <p:strVal val="#ppt_w*0.70"/>
                                          </p:val>
                                        </p:tav>
                                        <p:tav tm="100000">
                                          <p:val>
                                            <p:strVal val="#ppt_w"/>
                                          </p:val>
                                        </p:tav>
                                      </p:tavLst>
                                    </p:anim>
                                    <p:anim calcmode="lin" valueType="num">
                                      <p:cBhvr>
                                        <p:cTn id="8" dur="1000" fill="hold"/>
                                        <p:tgtEl>
                                          <p:spTgt spid="1232937"/>
                                        </p:tgtEl>
                                        <p:attrNameLst>
                                          <p:attrName>ppt_h</p:attrName>
                                        </p:attrNameLst>
                                      </p:cBhvr>
                                      <p:tavLst>
                                        <p:tav tm="0">
                                          <p:val>
                                            <p:strVal val="#ppt_h"/>
                                          </p:val>
                                        </p:tav>
                                        <p:tav tm="100000">
                                          <p:val>
                                            <p:strVal val="#ppt_h"/>
                                          </p:val>
                                        </p:tav>
                                      </p:tavLst>
                                    </p:anim>
                                    <p:animEffect transition="in" filter="fade">
                                      <p:cBhvr>
                                        <p:cTn id="9" dur="1000"/>
                                        <p:tgtEl>
                                          <p:spTgt spid="1232937"/>
                                        </p:tgtEl>
                                      </p:cBhvr>
                                    </p:animEffect>
                                  </p:childTnLst>
                                  <p:subTnLst>
                                    <p:animClr clrSpc="rgb" dir="cw">
                                      <p:cBhvr override="childStyle">
                                        <p:cTn dur="1" fill="hold" display="0" masterRel="nextClick" afterEffect="1"/>
                                        <p:tgtEl>
                                          <p:spTgt spid="1232937"/>
                                        </p:tgtEl>
                                        <p:attrNameLst>
                                          <p:attrName>ppt_c</p:attrName>
                                        </p:attrNameLst>
                                      </p:cBhvr>
                                      <p:to>
                                        <a:schemeClr val="folHlink"/>
                                      </p:to>
                                    </p:animClr>
                                  </p:subTnLst>
                                </p:cTn>
                              </p:par>
                              <p:par>
                                <p:cTn id="10" presetID="55" presetClass="entr" presetSubtype="0" fill="hold" grpId="0" nodeType="withEffect">
                                  <p:stCondLst>
                                    <p:cond delay="0"/>
                                  </p:stCondLst>
                                  <p:childTnLst>
                                    <p:set>
                                      <p:cBhvr>
                                        <p:cTn id="11" dur="1" fill="hold">
                                          <p:stCondLst>
                                            <p:cond delay="0"/>
                                          </p:stCondLst>
                                        </p:cTn>
                                        <p:tgtEl>
                                          <p:spTgt spid="1232902"/>
                                        </p:tgtEl>
                                        <p:attrNameLst>
                                          <p:attrName>style.visibility</p:attrName>
                                        </p:attrNameLst>
                                      </p:cBhvr>
                                      <p:to>
                                        <p:strVal val="visible"/>
                                      </p:to>
                                    </p:set>
                                    <p:anim calcmode="lin" valueType="num">
                                      <p:cBhvr>
                                        <p:cTn id="12" dur="1000" fill="hold"/>
                                        <p:tgtEl>
                                          <p:spTgt spid="1232902"/>
                                        </p:tgtEl>
                                        <p:attrNameLst>
                                          <p:attrName>ppt_w</p:attrName>
                                        </p:attrNameLst>
                                      </p:cBhvr>
                                      <p:tavLst>
                                        <p:tav tm="0">
                                          <p:val>
                                            <p:strVal val="#ppt_w*0.70"/>
                                          </p:val>
                                        </p:tav>
                                        <p:tav tm="100000">
                                          <p:val>
                                            <p:strVal val="#ppt_w"/>
                                          </p:val>
                                        </p:tav>
                                      </p:tavLst>
                                    </p:anim>
                                    <p:anim calcmode="lin" valueType="num">
                                      <p:cBhvr>
                                        <p:cTn id="13" dur="1000" fill="hold"/>
                                        <p:tgtEl>
                                          <p:spTgt spid="1232902"/>
                                        </p:tgtEl>
                                        <p:attrNameLst>
                                          <p:attrName>ppt_h</p:attrName>
                                        </p:attrNameLst>
                                      </p:cBhvr>
                                      <p:tavLst>
                                        <p:tav tm="0">
                                          <p:val>
                                            <p:strVal val="#ppt_h"/>
                                          </p:val>
                                        </p:tav>
                                        <p:tav tm="100000">
                                          <p:val>
                                            <p:strVal val="#ppt_h"/>
                                          </p:val>
                                        </p:tav>
                                      </p:tavLst>
                                    </p:anim>
                                    <p:animEffect transition="in" filter="fade">
                                      <p:cBhvr>
                                        <p:cTn id="14" dur="1000"/>
                                        <p:tgtEl>
                                          <p:spTgt spid="1232902"/>
                                        </p:tgtEl>
                                      </p:cBhvr>
                                    </p:animEffect>
                                  </p:childTnLst>
                                  <p:subTnLst>
                                    <p:set>
                                      <p:cBhvr override="childStyle">
                                        <p:cTn dur="1" fill="hold" display="0" masterRel="nextClick" afterEffect="1"/>
                                        <p:tgtEl>
                                          <p:spTgt spid="1232902"/>
                                        </p:tgtEl>
                                        <p:attrNameLst>
                                          <p:attrName>style.visibility</p:attrName>
                                        </p:attrNameLst>
                                      </p:cBhvr>
                                      <p:to>
                                        <p:strVal val="hidden"/>
                                      </p:to>
                                    </p:set>
                                  </p:subTnLst>
                                </p:cTn>
                              </p:par>
                            </p:childTnLst>
                          </p:cTn>
                        </p:par>
                      </p:childTnLst>
                    </p:cTn>
                  </p:par>
                  <p:par>
                    <p:cTn id="15" fill="hold" nodeType="clickPar">
                      <p:stCondLst>
                        <p:cond delay="indefinite"/>
                      </p:stCondLst>
                      <p:childTnLst>
                        <p:par>
                          <p:cTn id="16" fill="hold" nodeType="withGroup">
                            <p:stCondLst>
                              <p:cond delay="0"/>
                            </p:stCondLst>
                            <p:childTnLst>
                              <p:par>
                                <p:cTn id="17" presetID="55" presetClass="entr" presetSubtype="0" fill="hold" nodeType="clickEffect">
                                  <p:stCondLst>
                                    <p:cond delay="0"/>
                                  </p:stCondLst>
                                  <p:childTnLst>
                                    <p:set>
                                      <p:cBhvr>
                                        <p:cTn id="18" dur="1" fill="hold">
                                          <p:stCondLst>
                                            <p:cond delay="0"/>
                                          </p:stCondLst>
                                        </p:cTn>
                                        <p:tgtEl>
                                          <p:spTgt spid="1232936"/>
                                        </p:tgtEl>
                                        <p:attrNameLst>
                                          <p:attrName>style.visibility</p:attrName>
                                        </p:attrNameLst>
                                      </p:cBhvr>
                                      <p:to>
                                        <p:strVal val="visible"/>
                                      </p:to>
                                    </p:set>
                                    <p:anim calcmode="lin" valueType="num">
                                      <p:cBhvr>
                                        <p:cTn id="19" dur="1000" fill="hold"/>
                                        <p:tgtEl>
                                          <p:spTgt spid="1232936"/>
                                        </p:tgtEl>
                                        <p:attrNameLst>
                                          <p:attrName>ppt_w</p:attrName>
                                        </p:attrNameLst>
                                      </p:cBhvr>
                                      <p:tavLst>
                                        <p:tav tm="0">
                                          <p:val>
                                            <p:strVal val="#ppt_w*0.70"/>
                                          </p:val>
                                        </p:tav>
                                        <p:tav tm="100000">
                                          <p:val>
                                            <p:strVal val="#ppt_w"/>
                                          </p:val>
                                        </p:tav>
                                      </p:tavLst>
                                    </p:anim>
                                    <p:anim calcmode="lin" valueType="num">
                                      <p:cBhvr>
                                        <p:cTn id="20" dur="1000" fill="hold"/>
                                        <p:tgtEl>
                                          <p:spTgt spid="1232936"/>
                                        </p:tgtEl>
                                        <p:attrNameLst>
                                          <p:attrName>ppt_h</p:attrName>
                                        </p:attrNameLst>
                                      </p:cBhvr>
                                      <p:tavLst>
                                        <p:tav tm="0">
                                          <p:val>
                                            <p:strVal val="#ppt_h"/>
                                          </p:val>
                                        </p:tav>
                                        <p:tav tm="100000">
                                          <p:val>
                                            <p:strVal val="#ppt_h"/>
                                          </p:val>
                                        </p:tav>
                                      </p:tavLst>
                                    </p:anim>
                                    <p:animEffect transition="in" filter="fade">
                                      <p:cBhvr>
                                        <p:cTn id="21" dur="1000"/>
                                        <p:tgtEl>
                                          <p:spTgt spid="1232936"/>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1232938"/>
                                        </p:tgtEl>
                                        <p:attrNameLst>
                                          <p:attrName>style.visibility</p:attrName>
                                        </p:attrNameLst>
                                      </p:cBhvr>
                                      <p:to>
                                        <p:strVal val="visible"/>
                                      </p:to>
                                    </p:set>
                                    <p:anim calcmode="lin" valueType="num">
                                      <p:cBhvr>
                                        <p:cTn id="24" dur="1000" fill="hold"/>
                                        <p:tgtEl>
                                          <p:spTgt spid="1232938"/>
                                        </p:tgtEl>
                                        <p:attrNameLst>
                                          <p:attrName>ppt_w</p:attrName>
                                        </p:attrNameLst>
                                      </p:cBhvr>
                                      <p:tavLst>
                                        <p:tav tm="0">
                                          <p:val>
                                            <p:strVal val="#ppt_w*0.70"/>
                                          </p:val>
                                        </p:tav>
                                        <p:tav tm="100000">
                                          <p:val>
                                            <p:strVal val="#ppt_w"/>
                                          </p:val>
                                        </p:tav>
                                      </p:tavLst>
                                    </p:anim>
                                    <p:anim calcmode="lin" valueType="num">
                                      <p:cBhvr>
                                        <p:cTn id="25" dur="1000" fill="hold"/>
                                        <p:tgtEl>
                                          <p:spTgt spid="1232938"/>
                                        </p:tgtEl>
                                        <p:attrNameLst>
                                          <p:attrName>ppt_h</p:attrName>
                                        </p:attrNameLst>
                                      </p:cBhvr>
                                      <p:tavLst>
                                        <p:tav tm="0">
                                          <p:val>
                                            <p:strVal val="#ppt_h"/>
                                          </p:val>
                                        </p:tav>
                                        <p:tav tm="100000">
                                          <p:val>
                                            <p:strVal val="#ppt_h"/>
                                          </p:val>
                                        </p:tav>
                                      </p:tavLst>
                                    </p:anim>
                                    <p:animEffect transition="in" filter="fade">
                                      <p:cBhvr>
                                        <p:cTn id="26" dur="1000"/>
                                        <p:tgtEl>
                                          <p:spTgt spid="1232938"/>
                                        </p:tgtEl>
                                      </p:cBhvr>
                                    </p:animEffect>
                                  </p:childTnLst>
                                  <p:subTnLst>
                                    <p:set>
                                      <p:cBhvr override="childStyle">
                                        <p:cTn dur="1" fill="hold" display="0" masterRel="nextClick" afterEffect="1"/>
                                        <p:tgtEl>
                                          <p:spTgt spid="1232938"/>
                                        </p:tgtEl>
                                        <p:attrNameLst>
                                          <p:attrName>style.visibility</p:attrName>
                                        </p:attrNameLst>
                                      </p:cBhvr>
                                      <p:to>
                                        <p:strVal val="hidden"/>
                                      </p:to>
                                    </p:set>
                                  </p:subTnLst>
                                </p:cTn>
                              </p:par>
                              <p:par>
                                <p:cTn id="27" presetID="55" presetClass="entr" presetSubtype="0" fill="hold" nodeType="withEffect">
                                  <p:stCondLst>
                                    <p:cond delay="0"/>
                                  </p:stCondLst>
                                  <p:childTnLst>
                                    <p:set>
                                      <p:cBhvr>
                                        <p:cTn id="28" dur="1" fill="hold">
                                          <p:stCondLst>
                                            <p:cond delay="0"/>
                                          </p:stCondLst>
                                        </p:cTn>
                                        <p:tgtEl>
                                          <p:spTgt spid="1232941"/>
                                        </p:tgtEl>
                                        <p:attrNameLst>
                                          <p:attrName>style.visibility</p:attrName>
                                        </p:attrNameLst>
                                      </p:cBhvr>
                                      <p:to>
                                        <p:strVal val="visible"/>
                                      </p:to>
                                    </p:set>
                                    <p:anim calcmode="lin" valueType="num">
                                      <p:cBhvr>
                                        <p:cTn id="29" dur="1000" fill="hold"/>
                                        <p:tgtEl>
                                          <p:spTgt spid="1232941"/>
                                        </p:tgtEl>
                                        <p:attrNameLst>
                                          <p:attrName>ppt_w</p:attrName>
                                        </p:attrNameLst>
                                      </p:cBhvr>
                                      <p:tavLst>
                                        <p:tav tm="0">
                                          <p:val>
                                            <p:strVal val="#ppt_w*0.70"/>
                                          </p:val>
                                        </p:tav>
                                        <p:tav tm="100000">
                                          <p:val>
                                            <p:strVal val="#ppt_w"/>
                                          </p:val>
                                        </p:tav>
                                      </p:tavLst>
                                    </p:anim>
                                    <p:anim calcmode="lin" valueType="num">
                                      <p:cBhvr>
                                        <p:cTn id="30" dur="1000" fill="hold"/>
                                        <p:tgtEl>
                                          <p:spTgt spid="1232941"/>
                                        </p:tgtEl>
                                        <p:attrNameLst>
                                          <p:attrName>ppt_h</p:attrName>
                                        </p:attrNameLst>
                                      </p:cBhvr>
                                      <p:tavLst>
                                        <p:tav tm="0">
                                          <p:val>
                                            <p:strVal val="#ppt_h"/>
                                          </p:val>
                                        </p:tav>
                                        <p:tav tm="100000">
                                          <p:val>
                                            <p:strVal val="#ppt_h"/>
                                          </p:val>
                                        </p:tav>
                                      </p:tavLst>
                                    </p:anim>
                                    <p:animEffect transition="in" filter="fade">
                                      <p:cBhvr>
                                        <p:cTn id="31" dur="1000"/>
                                        <p:tgtEl>
                                          <p:spTgt spid="1232941"/>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232998"/>
                                        </p:tgtEl>
                                        <p:attrNameLst>
                                          <p:attrName>style.visibility</p:attrName>
                                        </p:attrNameLst>
                                      </p:cBhvr>
                                      <p:to>
                                        <p:strVal val="visible"/>
                                      </p:to>
                                    </p:set>
                                    <p:animEffect transition="in" filter="fade">
                                      <p:cBhvr>
                                        <p:cTn id="34" dur="2000"/>
                                        <p:tgtEl>
                                          <p:spTgt spid="1232998"/>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5" presetClass="entr" presetSubtype="0" fill="hold" nodeType="clickEffect">
                                  <p:stCondLst>
                                    <p:cond delay="0"/>
                                  </p:stCondLst>
                                  <p:childTnLst>
                                    <p:set>
                                      <p:cBhvr>
                                        <p:cTn id="38" dur="1" fill="hold">
                                          <p:stCondLst>
                                            <p:cond delay="0"/>
                                          </p:stCondLst>
                                        </p:cTn>
                                        <p:tgtEl>
                                          <p:spTgt spid="1232996"/>
                                        </p:tgtEl>
                                        <p:attrNameLst>
                                          <p:attrName>style.visibility</p:attrName>
                                        </p:attrNameLst>
                                      </p:cBhvr>
                                      <p:to>
                                        <p:strVal val="visible"/>
                                      </p:to>
                                    </p:set>
                                    <p:anim calcmode="lin" valueType="num">
                                      <p:cBhvr>
                                        <p:cTn id="39" dur="1000" fill="hold"/>
                                        <p:tgtEl>
                                          <p:spTgt spid="1232996"/>
                                        </p:tgtEl>
                                        <p:attrNameLst>
                                          <p:attrName>ppt_w</p:attrName>
                                        </p:attrNameLst>
                                      </p:cBhvr>
                                      <p:tavLst>
                                        <p:tav tm="0">
                                          <p:val>
                                            <p:strVal val="#ppt_w*0.70"/>
                                          </p:val>
                                        </p:tav>
                                        <p:tav tm="100000">
                                          <p:val>
                                            <p:strVal val="#ppt_w"/>
                                          </p:val>
                                        </p:tav>
                                      </p:tavLst>
                                    </p:anim>
                                    <p:anim calcmode="lin" valueType="num">
                                      <p:cBhvr>
                                        <p:cTn id="40" dur="1000" fill="hold"/>
                                        <p:tgtEl>
                                          <p:spTgt spid="1232996"/>
                                        </p:tgtEl>
                                        <p:attrNameLst>
                                          <p:attrName>ppt_h</p:attrName>
                                        </p:attrNameLst>
                                      </p:cBhvr>
                                      <p:tavLst>
                                        <p:tav tm="0">
                                          <p:val>
                                            <p:strVal val="#ppt_h"/>
                                          </p:val>
                                        </p:tav>
                                        <p:tav tm="100000">
                                          <p:val>
                                            <p:strVal val="#ppt_h"/>
                                          </p:val>
                                        </p:tav>
                                      </p:tavLst>
                                    </p:anim>
                                    <p:animEffect transition="in" filter="fade">
                                      <p:cBhvr>
                                        <p:cTn id="41" dur="1000"/>
                                        <p:tgtEl>
                                          <p:spTgt spid="1232996"/>
                                        </p:tgtEl>
                                      </p:cBhvr>
                                    </p:animEffect>
                                  </p:childTnLst>
                                  <p:subTnLst>
                                    <p:animClr clrSpc="rgb" dir="cw">
                                      <p:cBhvr override="childStyle">
                                        <p:cTn dur="1" fill="hold" display="0" masterRel="nextClick" afterEffect="1"/>
                                        <p:tgtEl>
                                          <p:spTgt spid="1232996"/>
                                        </p:tgtEl>
                                        <p:attrNameLst>
                                          <p:attrName>ppt_c</p:attrName>
                                        </p:attrNameLst>
                                      </p:cBhvr>
                                      <p:to>
                                        <a:schemeClr val="folHlink"/>
                                      </p:to>
                                    </p:animClr>
                                  </p:subTnLst>
                                </p:cTn>
                              </p:par>
                              <p:par>
                                <p:cTn id="42" presetID="55" presetClass="entr" presetSubtype="0" fill="hold" grpId="0" nodeType="withEffect">
                                  <p:stCondLst>
                                    <p:cond delay="0"/>
                                  </p:stCondLst>
                                  <p:childTnLst>
                                    <p:set>
                                      <p:cBhvr>
                                        <p:cTn id="43" dur="1" fill="hold">
                                          <p:stCondLst>
                                            <p:cond delay="0"/>
                                          </p:stCondLst>
                                        </p:cTn>
                                        <p:tgtEl>
                                          <p:spTgt spid="1232970"/>
                                        </p:tgtEl>
                                        <p:attrNameLst>
                                          <p:attrName>style.visibility</p:attrName>
                                        </p:attrNameLst>
                                      </p:cBhvr>
                                      <p:to>
                                        <p:strVal val="visible"/>
                                      </p:to>
                                    </p:set>
                                    <p:anim calcmode="lin" valueType="num">
                                      <p:cBhvr>
                                        <p:cTn id="44" dur="1000" fill="hold"/>
                                        <p:tgtEl>
                                          <p:spTgt spid="1232970"/>
                                        </p:tgtEl>
                                        <p:attrNameLst>
                                          <p:attrName>ppt_w</p:attrName>
                                        </p:attrNameLst>
                                      </p:cBhvr>
                                      <p:tavLst>
                                        <p:tav tm="0">
                                          <p:val>
                                            <p:strVal val="#ppt_w*0.70"/>
                                          </p:val>
                                        </p:tav>
                                        <p:tav tm="100000">
                                          <p:val>
                                            <p:strVal val="#ppt_w"/>
                                          </p:val>
                                        </p:tav>
                                      </p:tavLst>
                                    </p:anim>
                                    <p:anim calcmode="lin" valueType="num">
                                      <p:cBhvr>
                                        <p:cTn id="45" dur="1000" fill="hold"/>
                                        <p:tgtEl>
                                          <p:spTgt spid="1232970"/>
                                        </p:tgtEl>
                                        <p:attrNameLst>
                                          <p:attrName>ppt_h</p:attrName>
                                        </p:attrNameLst>
                                      </p:cBhvr>
                                      <p:tavLst>
                                        <p:tav tm="0">
                                          <p:val>
                                            <p:strVal val="#ppt_h"/>
                                          </p:val>
                                        </p:tav>
                                        <p:tav tm="100000">
                                          <p:val>
                                            <p:strVal val="#ppt_h"/>
                                          </p:val>
                                        </p:tav>
                                      </p:tavLst>
                                    </p:anim>
                                    <p:animEffect transition="in" filter="fade">
                                      <p:cBhvr>
                                        <p:cTn id="46" dur="1000"/>
                                        <p:tgtEl>
                                          <p:spTgt spid="1232970"/>
                                        </p:tgtEl>
                                      </p:cBhvr>
                                    </p:animEffect>
                                  </p:childTnLst>
                                  <p:subTnLst>
                                    <p:set>
                                      <p:cBhvr override="childStyle">
                                        <p:cTn dur="1" fill="hold" display="0" masterRel="nextClick" afterEffect="1"/>
                                        <p:tgtEl>
                                          <p:spTgt spid="1232970"/>
                                        </p:tgtEl>
                                        <p:attrNameLst>
                                          <p:attrName>style.visibility</p:attrName>
                                        </p:attrNameLst>
                                      </p:cBhvr>
                                      <p:to>
                                        <p:strVal val="hidden"/>
                                      </p:to>
                                    </p:set>
                                  </p:subTnLst>
                                </p:cTn>
                              </p:par>
                            </p:childTnLst>
                          </p:cTn>
                        </p:par>
                      </p:childTnLst>
                    </p:cTn>
                  </p:par>
                  <p:par>
                    <p:cTn id="47" fill="hold" nodeType="clickPar">
                      <p:stCondLst>
                        <p:cond delay="indefinite"/>
                      </p:stCondLst>
                      <p:childTnLst>
                        <p:par>
                          <p:cTn id="48" fill="hold" nodeType="withGroup">
                            <p:stCondLst>
                              <p:cond delay="0"/>
                            </p:stCondLst>
                            <p:childTnLst>
                              <p:par>
                                <p:cTn id="49" presetID="55" presetClass="entr" presetSubtype="0" fill="hold" nodeType="clickEffect">
                                  <p:stCondLst>
                                    <p:cond delay="0"/>
                                  </p:stCondLst>
                                  <p:childTnLst>
                                    <p:set>
                                      <p:cBhvr>
                                        <p:cTn id="50" dur="1" fill="hold">
                                          <p:stCondLst>
                                            <p:cond delay="0"/>
                                          </p:stCondLst>
                                        </p:cTn>
                                        <p:tgtEl>
                                          <p:spTgt spid="1232991"/>
                                        </p:tgtEl>
                                        <p:attrNameLst>
                                          <p:attrName>style.visibility</p:attrName>
                                        </p:attrNameLst>
                                      </p:cBhvr>
                                      <p:to>
                                        <p:strVal val="visible"/>
                                      </p:to>
                                    </p:set>
                                    <p:anim calcmode="lin" valueType="num">
                                      <p:cBhvr>
                                        <p:cTn id="51" dur="1000" fill="hold"/>
                                        <p:tgtEl>
                                          <p:spTgt spid="1232991"/>
                                        </p:tgtEl>
                                        <p:attrNameLst>
                                          <p:attrName>ppt_w</p:attrName>
                                        </p:attrNameLst>
                                      </p:cBhvr>
                                      <p:tavLst>
                                        <p:tav tm="0">
                                          <p:val>
                                            <p:strVal val="#ppt_w*0.70"/>
                                          </p:val>
                                        </p:tav>
                                        <p:tav tm="100000">
                                          <p:val>
                                            <p:strVal val="#ppt_w"/>
                                          </p:val>
                                        </p:tav>
                                      </p:tavLst>
                                    </p:anim>
                                    <p:anim calcmode="lin" valueType="num">
                                      <p:cBhvr>
                                        <p:cTn id="52" dur="1000" fill="hold"/>
                                        <p:tgtEl>
                                          <p:spTgt spid="1232991"/>
                                        </p:tgtEl>
                                        <p:attrNameLst>
                                          <p:attrName>ppt_h</p:attrName>
                                        </p:attrNameLst>
                                      </p:cBhvr>
                                      <p:tavLst>
                                        <p:tav tm="0">
                                          <p:val>
                                            <p:strVal val="#ppt_h"/>
                                          </p:val>
                                        </p:tav>
                                        <p:tav tm="100000">
                                          <p:val>
                                            <p:strVal val="#ppt_h"/>
                                          </p:val>
                                        </p:tav>
                                      </p:tavLst>
                                    </p:anim>
                                    <p:animEffect transition="in" filter="fade">
                                      <p:cBhvr>
                                        <p:cTn id="53" dur="1000"/>
                                        <p:tgtEl>
                                          <p:spTgt spid="1232991"/>
                                        </p:tgtEl>
                                      </p:cBhvr>
                                    </p:animEffect>
                                  </p:childTnLst>
                                  <p:subTnLst>
                                    <p:animClr clrSpc="rgb" dir="cw">
                                      <p:cBhvr override="childStyle">
                                        <p:cTn dur="1" fill="hold" display="0" masterRel="nextClick" afterEffect="1"/>
                                        <p:tgtEl>
                                          <p:spTgt spid="1232991"/>
                                        </p:tgtEl>
                                        <p:attrNameLst>
                                          <p:attrName>ppt_c</p:attrName>
                                        </p:attrNameLst>
                                      </p:cBhvr>
                                      <p:to>
                                        <a:schemeClr val="folHlink"/>
                                      </p:to>
                                    </p:animClr>
                                  </p:subTnLst>
                                </p:cTn>
                              </p:par>
                              <p:par>
                                <p:cTn id="54" presetID="55" presetClass="entr" presetSubtype="0" fill="hold" grpId="0" nodeType="withEffect">
                                  <p:stCondLst>
                                    <p:cond delay="0"/>
                                  </p:stCondLst>
                                  <p:childTnLst>
                                    <p:set>
                                      <p:cBhvr>
                                        <p:cTn id="55" dur="1" fill="hold">
                                          <p:stCondLst>
                                            <p:cond delay="0"/>
                                          </p:stCondLst>
                                        </p:cTn>
                                        <p:tgtEl>
                                          <p:spTgt spid="1232979"/>
                                        </p:tgtEl>
                                        <p:attrNameLst>
                                          <p:attrName>style.visibility</p:attrName>
                                        </p:attrNameLst>
                                      </p:cBhvr>
                                      <p:to>
                                        <p:strVal val="visible"/>
                                      </p:to>
                                    </p:set>
                                    <p:anim calcmode="lin" valueType="num">
                                      <p:cBhvr>
                                        <p:cTn id="56" dur="1000" fill="hold"/>
                                        <p:tgtEl>
                                          <p:spTgt spid="1232979"/>
                                        </p:tgtEl>
                                        <p:attrNameLst>
                                          <p:attrName>ppt_w</p:attrName>
                                        </p:attrNameLst>
                                      </p:cBhvr>
                                      <p:tavLst>
                                        <p:tav tm="0">
                                          <p:val>
                                            <p:strVal val="#ppt_w*0.70"/>
                                          </p:val>
                                        </p:tav>
                                        <p:tav tm="100000">
                                          <p:val>
                                            <p:strVal val="#ppt_w"/>
                                          </p:val>
                                        </p:tav>
                                      </p:tavLst>
                                    </p:anim>
                                    <p:anim calcmode="lin" valueType="num">
                                      <p:cBhvr>
                                        <p:cTn id="57" dur="1000" fill="hold"/>
                                        <p:tgtEl>
                                          <p:spTgt spid="1232979"/>
                                        </p:tgtEl>
                                        <p:attrNameLst>
                                          <p:attrName>ppt_h</p:attrName>
                                        </p:attrNameLst>
                                      </p:cBhvr>
                                      <p:tavLst>
                                        <p:tav tm="0">
                                          <p:val>
                                            <p:strVal val="#ppt_h"/>
                                          </p:val>
                                        </p:tav>
                                        <p:tav tm="100000">
                                          <p:val>
                                            <p:strVal val="#ppt_h"/>
                                          </p:val>
                                        </p:tav>
                                      </p:tavLst>
                                    </p:anim>
                                    <p:animEffect transition="in" filter="fade">
                                      <p:cBhvr>
                                        <p:cTn id="58" dur="1000"/>
                                        <p:tgtEl>
                                          <p:spTgt spid="1232979"/>
                                        </p:tgtEl>
                                      </p:cBhvr>
                                    </p:animEffect>
                                  </p:childTnLst>
                                  <p:subTnLst>
                                    <p:set>
                                      <p:cBhvr override="childStyle">
                                        <p:cTn dur="1" fill="hold" display="0" masterRel="nextClick" afterEffect="1"/>
                                        <p:tgtEl>
                                          <p:spTgt spid="1232979"/>
                                        </p:tgtEl>
                                        <p:attrNameLst>
                                          <p:attrName>style.visibility</p:attrName>
                                        </p:attrNameLst>
                                      </p:cBhvr>
                                      <p:to>
                                        <p:strVal val="hidden"/>
                                      </p:to>
                                    </p:set>
                                  </p:subTnLst>
                                </p:cTn>
                              </p:par>
                            </p:childTnLst>
                          </p:cTn>
                        </p:par>
                      </p:childTnLst>
                    </p:cTn>
                  </p:par>
                  <p:par>
                    <p:cTn id="59" fill="hold" nodeType="clickPar">
                      <p:stCondLst>
                        <p:cond delay="indefinite"/>
                      </p:stCondLst>
                      <p:childTnLst>
                        <p:par>
                          <p:cTn id="60" fill="hold" nodeType="withGroup">
                            <p:stCondLst>
                              <p:cond delay="0"/>
                            </p:stCondLst>
                            <p:childTnLst>
                              <p:par>
                                <p:cTn id="61" presetID="55" presetClass="entr" presetSubtype="0" fill="hold" nodeType="clickEffect">
                                  <p:stCondLst>
                                    <p:cond delay="0"/>
                                  </p:stCondLst>
                                  <p:childTnLst>
                                    <p:set>
                                      <p:cBhvr>
                                        <p:cTn id="62" dur="1" fill="hold">
                                          <p:stCondLst>
                                            <p:cond delay="0"/>
                                          </p:stCondLst>
                                        </p:cTn>
                                        <p:tgtEl>
                                          <p:spTgt spid="1232995"/>
                                        </p:tgtEl>
                                        <p:attrNameLst>
                                          <p:attrName>style.visibility</p:attrName>
                                        </p:attrNameLst>
                                      </p:cBhvr>
                                      <p:to>
                                        <p:strVal val="visible"/>
                                      </p:to>
                                    </p:set>
                                    <p:anim calcmode="lin" valueType="num">
                                      <p:cBhvr>
                                        <p:cTn id="63" dur="1000" fill="hold"/>
                                        <p:tgtEl>
                                          <p:spTgt spid="1232995"/>
                                        </p:tgtEl>
                                        <p:attrNameLst>
                                          <p:attrName>ppt_w</p:attrName>
                                        </p:attrNameLst>
                                      </p:cBhvr>
                                      <p:tavLst>
                                        <p:tav tm="0">
                                          <p:val>
                                            <p:strVal val="#ppt_w*0.70"/>
                                          </p:val>
                                        </p:tav>
                                        <p:tav tm="100000">
                                          <p:val>
                                            <p:strVal val="#ppt_w"/>
                                          </p:val>
                                        </p:tav>
                                      </p:tavLst>
                                    </p:anim>
                                    <p:anim calcmode="lin" valueType="num">
                                      <p:cBhvr>
                                        <p:cTn id="64" dur="1000" fill="hold"/>
                                        <p:tgtEl>
                                          <p:spTgt spid="1232995"/>
                                        </p:tgtEl>
                                        <p:attrNameLst>
                                          <p:attrName>ppt_h</p:attrName>
                                        </p:attrNameLst>
                                      </p:cBhvr>
                                      <p:tavLst>
                                        <p:tav tm="0">
                                          <p:val>
                                            <p:strVal val="#ppt_h"/>
                                          </p:val>
                                        </p:tav>
                                        <p:tav tm="100000">
                                          <p:val>
                                            <p:strVal val="#ppt_h"/>
                                          </p:val>
                                        </p:tav>
                                      </p:tavLst>
                                    </p:anim>
                                    <p:animEffect transition="in" filter="fade">
                                      <p:cBhvr>
                                        <p:cTn id="65" dur="1000"/>
                                        <p:tgtEl>
                                          <p:spTgt spid="1232995"/>
                                        </p:tgtEl>
                                      </p:cBhvr>
                                    </p:animEffect>
                                  </p:childTnLst>
                                </p:cTn>
                              </p:par>
                              <p:par>
                                <p:cTn id="66" presetID="55" presetClass="entr" presetSubtype="0" fill="hold" grpId="0" nodeType="withEffect">
                                  <p:stCondLst>
                                    <p:cond delay="0"/>
                                  </p:stCondLst>
                                  <p:childTnLst>
                                    <p:set>
                                      <p:cBhvr>
                                        <p:cTn id="67" dur="1" fill="hold">
                                          <p:stCondLst>
                                            <p:cond delay="0"/>
                                          </p:stCondLst>
                                        </p:cTn>
                                        <p:tgtEl>
                                          <p:spTgt spid="1232997"/>
                                        </p:tgtEl>
                                        <p:attrNameLst>
                                          <p:attrName>style.visibility</p:attrName>
                                        </p:attrNameLst>
                                      </p:cBhvr>
                                      <p:to>
                                        <p:strVal val="visible"/>
                                      </p:to>
                                    </p:set>
                                    <p:anim calcmode="lin" valueType="num">
                                      <p:cBhvr>
                                        <p:cTn id="68" dur="1000" fill="hold"/>
                                        <p:tgtEl>
                                          <p:spTgt spid="1232997"/>
                                        </p:tgtEl>
                                        <p:attrNameLst>
                                          <p:attrName>ppt_w</p:attrName>
                                        </p:attrNameLst>
                                      </p:cBhvr>
                                      <p:tavLst>
                                        <p:tav tm="0">
                                          <p:val>
                                            <p:strVal val="#ppt_w*0.70"/>
                                          </p:val>
                                        </p:tav>
                                        <p:tav tm="100000">
                                          <p:val>
                                            <p:strVal val="#ppt_w"/>
                                          </p:val>
                                        </p:tav>
                                      </p:tavLst>
                                    </p:anim>
                                    <p:anim calcmode="lin" valueType="num">
                                      <p:cBhvr>
                                        <p:cTn id="69" dur="1000" fill="hold"/>
                                        <p:tgtEl>
                                          <p:spTgt spid="1232997"/>
                                        </p:tgtEl>
                                        <p:attrNameLst>
                                          <p:attrName>ppt_h</p:attrName>
                                        </p:attrNameLst>
                                      </p:cBhvr>
                                      <p:tavLst>
                                        <p:tav tm="0">
                                          <p:val>
                                            <p:strVal val="#ppt_h"/>
                                          </p:val>
                                        </p:tav>
                                        <p:tav tm="100000">
                                          <p:val>
                                            <p:strVal val="#ppt_h"/>
                                          </p:val>
                                        </p:tav>
                                      </p:tavLst>
                                    </p:anim>
                                    <p:animEffect transition="in" filter="fade">
                                      <p:cBhvr>
                                        <p:cTn id="70" dur="1000"/>
                                        <p:tgtEl>
                                          <p:spTgt spid="1232997"/>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1232999"/>
                                        </p:tgtEl>
                                        <p:attrNameLst>
                                          <p:attrName>style.visibility</p:attrName>
                                        </p:attrNameLst>
                                      </p:cBhvr>
                                      <p:to>
                                        <p:strVal val="visible"/>
                                      </p:to>
                                    </p:set>
                                    <p:animEffect transition="in" filter="fade">
                                      <p:cBhvr>
                                        <p:cTn id="73" dur="2000"/>
                                        <p:tgtEl>
                                          <p:spTgt spid="1232999"/>
                                        </p:tgtEl>
                                      </p:cBhvr>
                                    </p:animEffect>
                                  </p:childTnLst>
                                </p:cTn>
                              </p:par>
                            </p:childTnLst>
                          </p:cTn>
                        </p:par>
                        <p:par>
                          <p:cTn id="74" fill="hold" nodeType="afterGroup">
                            <p:stCondLst>
                              <p:cond delay="2000"/>
                            </p:stCondLst>
                            <p:childTnLst>
                              <p:par>
                                <p:cTn id="75" presetID="9" presetClass="entr" presetSubtype="0" fill="hold" grpId="0" nodeType="afterEffect">
                                  <p:stCondLst>
                                    <p:cond delay="0"/>
                                  </p:stCondLst>
                                  <p:childTnLst>
                                    <p:set>
                                      <p:cBhvr>
                                        <p:cTn id="76" dur="1" fill="hold">
                                          <p:stCondLst>
                                            <p:cond delay="0"/>
                                          </p:stCondLst>
                                        </p:cTn>
                                        <p:tgtEl>
                                          <p:spTgt spid="1233000"/>
                                        </p:tgtEl>
                                        <p:attrNameLst>
                                          <p:attrName>style.visibility</p:attrName>
                                        </p:attrNameLst>
                                      </p:cBhvr>
                                      <p:to>
                                        <p:strVal val="visible"/>
                                      </p:to>
                                    </p:set>
                                    <p:animEffect transition="in" filter="dissolve">
                                      <p:cBhvr>
                                        <p:cTn id="77" dur="500"/>
                                        <p:tgtEl>
                                          <p:spTgt spid="12330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2902" grpId="0" animBg="1"/>
      <p:bldP spid="1232938" grpId="0" animBg="1"/>
      <p:bldP spid="1232970" grpId="0" animBg="1"/>
      <p:bldP spid="1232979" grpId="0" animBg="1"/>
      <p:bldP spid="1232997" grpId="0" animBg="1"/>
      <p:bldP spid="1232998" grpId="0"/>
      <p:bldP spid="1232999" grpId="0"/>
      <p:bldP spid="123300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s-ES_tradnl"/>
              <a:t>  </a:t>
            </a:r>
            <a:fld id="{4723D4EA-8AD7-486A-8675-F626663586D4}" type="slidenum">
              <a:rPr lang="es-ES_tradnl" sz="1500"/>
              <a:pPr>
                <a:defRPr/>
              </a:pPr>
              <a:t>13</a:t>
            </a:fld>
            <a:endParaRPr lang="es-ES_tradnl" sz="1500"/>
          </a:p>
        </p:txBody>
      </p:sp>
      <p:sp>
        <p:nvSpPr>
          <p:cNvPr id="14339" name="Rectangle 2"/>
          <p:cNvSpPr>
            <a:spLocks noGrp="1" noChangeArrowheads="1"/>
          </p:cNvSpPr>
          <p:nvPr>
            <p:ph type="title"/>
          </p:nvPr>
        </p:nvSpPr>
        <p:spPr>
          <a:xfrm>
            <a:off x="735013" y="295275"/>
            <a:ext cx="9009062" cy="533400"/>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Routing, Arbitration, and Switching</a:t>
            </a:r>
          </a:p>
        </p:txBody>
      </p:sp>
      <p:sp>
        <p:nvSpPr>
          <p:cNvPr id="14340" name="Rectangle 3"/>
          <p:cNvSpPr>
            <a:spLocks noGrp="1" noChangeArrowheads="1"/>
          </p:cNvSpPr>
          <p:nvPr>
            <p:ph type="body" idx="1"/>
          </p:nvPr>
        </p:nvSpPr>
        <p:spPr>
          <a:xfrm>
            <a:off x="690563" y="1112838"/>
            <a:ext cx="9390062" cy="5711825"/>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Switching</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Performed at each switch, regardless of topology</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Establishes the connection of paths for packets (How allocated</a:t>
            </a:r>
            <a:r>
              <a:rPr lang="en-GB" i="1" smtClean="0"/>
              <a:t>?</a:t>
            </a:r>
            <a:r>
              <a:rPr lang="en-GB" smtClean="0"/>
              <a:t>)</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Needed to</a:t>
            </a:r>
            <a:r>
              <a:rPr lang="en-GB" i="1" smtClean="0"/>
              <a:t> </a:t>
            </a:r>
            <a:r>
              <a:rPr lang="en-GB" i="1" u="sng" smtClean="0"/>
              <a:t>increase utilization of shared resources</a:t>
            </a:r>
            <a:r>
              <a:rPr lang="en-GB" smtClean="0"/>
              <a:t> in the network</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b="1" i="1" smtClean="0">
                <a:solidFill>
                  <a:schemeClr val="accent2"/>
                </a:solidFill>
              </a:rPr>
              <a:t>Ideally:</a:t>
            </a:r>
            <a:endParaRPr lang="en-GB" b="1" smtClean="0">
              <a:solidFill>
                <a:schemeClr val="accent2"/>
              </a:solidFill>
            </a:endParaRP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smtClean="0">
                <a:solidFill>
                  <a:schemeClr val="accent2"/>
                </a:solidFill>
              </a:rPr>
              <a:t>Establish or “switch in” connections between network resources (1) only for as long as paths are needed and (2) exactly at the point in time they are ready and needed to be used by packets</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Allows for efficient use of network bandwidth to competing flows</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smtClean="0"/>
              <a:t>Switching techniques:</a:t>
            </a:r>
            <a:endParaRPr lang="en-GB" smtClean="0"/>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Circuit switching</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pipelined circuit switching</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Packet switching</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Store-and-forward switching</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Cut-through switching: virtual cut-through and wormhole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s-ES_tradnl"/>
              <a:t>  </a:t>
            </a:r>
            <a:fld id="{A0500B06-4DE6-456A-A69D-F3D420AB71B4}" type="slidenum">
              <a:rPr lang="es-ES_tradnl" sz="1500"/>
              <a:pPr>
                <a:defRPr/>
              </a:pPr>
              <a:t>14</a:t>
            </a:fld>
            <a:endParaRPr lang="es-ES_tradnl" sz="1500"/>
          </a:p>
        </p:txBody>
      </p:sp>
      <p:sp>
        <p:nvSpPr>
          <p:cNvPr id="15363" name="Rectangle 2"/>
          <p:cNvSpPr>
            <a:spLocks noGrp="1" noChangeArrowheads="1"/>
          </p:cNvSpPr>
          <p:nvPr>
            <p:ph type="title"/>
          </p:nvPr>
        </p:nvSpPr>
        <p:spPr>
          <a:xfrm>
            <a:off x="735013" y="295275"/>
            <a:ext cx="9009062" cy="533400"/>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Routing, Arbitration, and Switching</a:t>
            </a:r>
          </a:p>
        </p:txBody>
      </p:sp>
      <p:sp>
        <p:nvSpPr>
          <p:cNvPr id="15364" name="Rectangle 3"/>
          <p:cNvSpPr>
            <a:spLocks noGrp="1" noChangeArrowheads="1"/>
          </p:cNvSpPr>
          <p:nvPr>
            <p:ph type="body" idx="1"/>
          </p:nvPr>
        </p:nvSpPr>
        <p:spPr>
          <a:xfrm>
            <a:off x="690563" y="1112838"/>
            <a:ext cx="9390062" cy="4929187"/>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Switching</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smtClean="0">
                <a:solidFill>
                  <a:schemeClr val="accent2"/>
                </a:solidFill>
              </a:rPr>
              <a:t>Circuit switching</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A “circuit” path is established </a:t>
            </a:r>
            <a:r>
              <a:rPr lang="en-GB" i="1" smtClean="0"/>
              <a:t>a priori </a:t>
            </a:r>
            <a:r>
              <a:rPr lang="en-GB" smtClean="0"/>
              <a:t>and torn down after use</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Possible to pipeline the establishment of the circuit with the transmission of multiple successive packets along the circuit</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smtClean="0">
                <a:solidFill>
                  <a:schemeClr val="accent2"/>
                </a:solidFill>
              </a:rPr>
              <a:t>pipelined circuit switching</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Routing, arbitration, switching performed once for train of packets</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Routing bits not needed in each packet header</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Reduces latency and overhead</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Can be highly wasteful of scarce network bandwidth</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Links and switches go under utilized</a:t>
            </a:r>
          </a:p>
          <a:p>
            <a:pPr lvl="4">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during path establishment and tear-down</a:t>
            </a:r>
          </a:p>
          <a:p>
            <a:pPr lvl="4">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if no train of packets follows circuit set-up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Date Placeholder 3"/>
          <p:cNvSpPr>
            <a:spLocks noGrp="1"/>
          </p:cNvSpPr>
          <p:nvPr>
            <p:ph type="dt" sz="quarter" idx="10"/>
          </p:nvPr>
        </p:nvSpPr>
        <p:spPr/>
        <p:txBody>
          <a:bodyPr/>
          <a:lstStyle/>
          <a:p>
            <a:pPr>
              <a:defRPr/>
            </a:pPr>
            <a:r>
              <a:rPr lang="es-ES_tradnl"/>
              <a:t>  </a:t>
            </a:r>
            <a:fld id="{D355E6D6-47FB-45E2-B3CD-0E32365F6B4E}" type="slidenum">
              <a:rPr lang="es-ES_tradnl" sz="1500"/>
              <a:pPr>
                <a:defRPr/>
              </a:pPr>
              <a:t>15</a:t>
            </a:fld>
            <a:endParaRPr lang="es-ES_tradnl" sz="1500"/>
          </a:p>
        </p:txBody>
      </p:sp>
      <p:sp>
        <p:nvSpPr>
          <p:cNvPr id="16387" name="Rectangle 2"/>
          <p:cNvSpPr>
            <a:spLocks noGrp="1" noChangeArrowheads="1"/>
          </p:cNvSpPr>
          <p:nvPr>
            <p:ph type="title"/>
          </p:nvPr>
        </p:nvSpPr>
        <p:spPr/>
        <p:txBody>
          <a:bodyPr/>
          <a:lstStyle/>
          <a:p>
            <a:r>
              <a:rPr lang="es-ES_tradnl" smtClean="0"/>
              <a:t>Routing, Arbitration, and Switching</a:t>
            </a:r>
          </a:p>
        </p:txBody>
      </p:sp>
      <p:sp>
        <p:nvSpPr>
          <p:cNvPr id="16388" name="Rectangle 7"/>
          <p:cNvSpPr>
            <a:spLocks noChangeArrowheads="1"/>
          </p:cNvSpPr>
          <p:nvPr/>
        </p:nvSpPr>
        <p:spPr bwMode="auto">
          <a:xfrm>
            <a:off x="2519363" y="2554288"/>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6389" name="Rectangle 8"/>
          <p:cNvSpPr>
            <a:spLocks noChangeArrowheads="1"/>
          </p:cNvSpPr>
          <p:nvPr/>
        </p:nvSpPr>
        <p:spPr bwMode="auto">
          <a:xfrm>
            <a:off x="4608513" y="2554288"/>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6390" name="Rectangle 9"/>
          <p:cNvSpPr>
            <a:spLocks noChangeArrowheads="1"/>
          </p:cNvSpPr>
          <p:nvPr/>
        </p:nvSpPr>
        <p:spPr bwMode="auto">
          <a:xfrm>
            <a:off x="6696075" y="2554288"/>
            <a:ext cx="1296988"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6391" name="Rectangle 14"/>
          <p:cNvSpPr>
            <a:spLocks noChangeArrowheads="1"/>
          </p:cNvSpPr>
          <p:nvPr/>
        </p:nvSpPr>
        <p:spPr bwMode="auto">
          <a:xfrm>
            <a:off x="719138" y="2555875"/>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6392" name="Rectangle 15"/>
          <p:cNvSpPr>
            <a:spLocks noChangeArrowheads="1"/>
          </p:cNvSpPr>
          <p:nvPr/>
        </p:nvSpPr>
        <p:spPr bwMode="auto">
          <a:xfrm>
            <a:off x="8783638" y="2554288"/>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6393" name="Line 16"/>
          <p:cNvSpPr>
            <a:spLocks noChangeShapeType="1"/>
          </p:cNvSpPr>
          <p:nvPr/>
        </p:nvSpPr>
        <p:spPr bwMode="auto">
          <a:xfrm>
            <a:off x="7993063" y="3346450"/>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6394" name="Rectangle 31"/>
          <p:cNvSpPr>
            <a:spLocks noGrp="1" noChangeArrowheads="1"/>
          </p:cNvSpPr>
          <p:nvPr>
            <p:ph type="body" idx="1"/>
          </p:nvPr>
        </p:nvSpPr>
        <p:spPr>
          <a:xfrm>
            <a:off x="690563" y="1112838"/>
            <a:ext cx="9251950" cy="796925"/>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Switching</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Circuit switching</a:t>
            </a:r>
          </a:p>
        </p:txBody>
      </p:sp>
      <p:sp>
        <p:nvSpPr>
          <p:cNvPr id="16395" name="Text Box 33"/>
          <p:cNvSpPr txBox="1">
            <a:spLocks noChangeArrowheads="1"/>
          </p:cNvSpPr>
          <p:nvPr/>
        </p:nvSpPr>
        <p:spPr bwMode="auto">
          <a:xfrm>
            <a:off x="666750" y="4206875"/>
            <a:ext cx="1125538"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Source </a:t>
            </a:r>
          </a:p>
          <a:p>
            <a:pPr defTabSz="914400"/>
            <a:r>
              <a:rPr lang="es-ES" sz="1600" b="1"/>
              <a:t>end node</a:t>
            </a:r>
          </a:p>
        </p:txBody>
      </p:sp>
      <p:sp>
        <p:nvSpPr>
          <p:cNvPr id="16396" name="Text Box 34"/>
          <p:cNvSpPr txBox="1">
            <a:spLocks noChangeArrowheads="1"/>
          </p:cNvSpPr>
          <p:nvPr/>
        </p:nvSpPr>
        <p:spPr bwMode="auto">
          <a:xfrm>
            <a:off x="8639175" y="4206875"/>
            <a:ext cx="1420813"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Destination </a:t>
            </a:r>
          </a:p>
          <a:p>
            <a:pPr defTabSz="914400"/>
            <a:r>
              <a:rPr lang="es-ES" sz="1600" b="1"/>
              <a:t>end node</a:t>
            </a:r>
          </a:p>
        </p:txBody>
      </p:sp>
      <p:grpSp>
        <p:nvGrpSpPr>
          <p:cNvPr id="1391697" name="Group 81"/>
          <p:cNvGrpSpPr>
            <a:grpSpLocks/>
          </p:cNvGrpSpPr>
          <p:nvPr/>
        </p:nvGrpSpPr>
        <p:grpSpPr bwMode="auto">
          <a:xfrm>
            <a:off x="1079500" y="3419475"/>
            <a:ext cx="7921625" cy="288925"/>
            <a:chOff x="680" y="2154"/>
            <a:chExt cx="4990" cy="182"/>
          </a:xfrm>
        </p:grpSpPr>
        <p:sp>
          <p:nvSpPr>
            <p:cNvPr id="16404" name="Rectangle 35"/>
            <p:cNvSpPr>
              <a:spLocks noChangeArrowheads="1"/>
            </p:cNvSpPr>
            <p:nvPr/>
          </p:nvSpPr>
          <p:spPr bwMode="auto">
            <a:xfrm>
              <a:off x="952"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6405" name="Rectangle 36"/>
            <p:cNvSpPr>
              <a:spLocks noChangeArrowheads="1"/>
            </p:cNvSpPr>
            <p:nvPr/>
          </p:nvSpPr>
          <p:spPr bwMode="auto">
            <a:xfrm>
              <a:off x="862"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6406" name="Rectangle 37"/>
            <p:cNvSpPr>
              <a:spLocks noChangeArrowheads="1"/>
            </p:cNvSpPr>
            <p:nvPr/>
          </p:nvSpPr>
          <p:spPr bwMode="auto">
            <a:xfrm>
              <a:off x="771"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6407" name="Rectangle 38"/>
            <p:cNvSpPr>
              <a:spLocks noChangeArrowheads="1"/>
            </p:cNvSpPr>
            <p:nvPr/>
          </p:nvSpPr>
          <p:spPr bwMode="auto">
            <a:xfrm>
              <a:off x="680"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6408" name="Rectangle 39"/>
            <p:cNvSpPr>
              <a:spLocks noChangeArrowheads="1"/>
            </p:cNvSpPr>
            <p:nvPr/>
          </p:nvSpPr>
          <p:spPr bwMode="auto">
            <a:xfrm>
              <a:off x="1905"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6409" name="Rectangle 40"/>
            <p:cNvSpPr>
              <a:spLocks noChangeArrowheads="1"/>
            </p:cNvSpPr>
            <p:nvPr/>
          </p:nvSpPr>
          <p:spPr bwMode="auto">
            <a:xfrm>
              <a:off x="1815"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6410" name="Rectangle 41"/>
            <p:cNvSpPr>
              <a:spLocks noChangeArrowheads="1"/>
            </p:cNvSpPr>
            <p:nvPr/>
          </p:nvSpPr>
          <p:spPr bwMode="auto">
            <a:xfrm>
              <a:off x="1724"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6411" name="Rectangle 42"/>
            <p:cNvSpPr>
              <a:spLocks noChangeArrowheads="1"/>
            </p:cNvSpPr>
            <p:nvPr/>
          </p:nvSpPr>
          <p:spPr bwMode="auto">
            <a:xfrm>
              <a:off x="1633"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6412" name="Rectangle 43"/>
            <p:cNvSpPr>
              <a:spLocks noChangeArrowheads="1"/>
            </p:cNvSpPr>
            <p:nvPr/>
          </p:nvSpPr>
          <p:spPr bwMode="auto">
            <a:xfrm>
              <a:off x="3220"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6413" name="Rectangle 44"/>
            <p:cNvSpPr>
              <a:spLocks noChangeArrowheads="1"/>
            </p:cNvSpPr>
            <p:nvPr/>
          </p:nvSpPr>
          <p:spPr bwMode="auto">
            <a:xfrm>
              <a:off x="3130"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6414" name="Rectangle 45"/>
            <p:cNvSpPr>
              <a:spLocks noChangeArrowheads="1"/>
            </p:cNvSpPr>
            <p:nvPr/>
          </p:nvSpPr>
          <p:spPr bwMode="auto">
            <a:xfrm>
              <a:off x="3039"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6415" name="Rectangle 46"/>
            <p:cNvSpPr>
              <a:spLocks noChangeArrowheads="1"/>
            </p:cNvSpPr>
            <p:nvPr/>
          </p:nvSpPr>
          <p:spPr bwMode="auto">
            <a:xfrm>
              <a:off x="2948"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6416" name="Rectangle 47"/>
            <p:cNvSpPr>
              <a:spLocks noChangeArrowheads="1"/>
            </p:cNvSpPr>
            <p:nvPr/>
          </p:nvSpPr>
          <p:spPr bwMode="auto">
            <a:xfrm>
              <a:off x="4536"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6417" name="Rectangle 48"/>
            <p:cNvSpPr>
              <a:spLocks noChangeArrowheads="1"/>
            </p:cNvSpPr>
            <p:nvPr/>
          </p:nvSpPr>
          <p:spPr bwMode="auto">
            <a:xfrm>
              <a:off x="4446"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6418" name="Rectangle 49"/>
            <p:cNvSpPr>
              <a:spLocks noChangeArrowheads="1"/>
            </p:cNvSpPr>
            <p:nvPr/>
          </p:nvSpPr>
          <p:spPr bwMode="auto">
            <a:xfrm>
              <a:off x="4355"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6419" name="Rectangle 50"/>
            <p:cNvSpPr>
              <a:spLocks noChangeArrowheads="1"/>
            </p:cNvSpPr>
            <p:nvPr/>
          </p:nvSpPr>
          <p:spPr bwMode="auto">
            <a:xfrm>
              <a:off x="4264"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6420" name="Rectangle 54"/>
            <p:cNvSpPr>
              <a:spLocks noChangeArrowheads="1"/>
            </p:cNvSpPr>
            <p:nvPr/>
          </p:nvSpPr>
          <p:spPr bwMode="auto">
            <a:xfrm>
              <a:off x="5579"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grpSp>
      <p:sp>
        <p:nvSpPr>
          <p:cNvPr id="16398" name="Line 83"/>
          <p:cNvSpPr>
            <a:spLocks noChangeShapeType="1"/>
          </p:cNvSpPr>
          <p:nvPr/>
        </p:nvSpPr>
        <p:spPr bwMode="auto">
          <a:xfrm>
            <a:off x="5903913" y="3348038"/>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6399" name="Line 84"/>
          <p:cNvSpPr>
            <a:spLocks noChangeShapeType="1"/>
          </p:cNvSpPr>
          <p:nvPr/>
        </p:nvSpPr>
        <p:spPr bwMode="auto">
          <a:xfrm>
            <a:off x="3816350" y="3348038"/>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6400" name="Line 85"/>
          <p:cNvSpPr>
            <a:spLocks noChangeShapeType="1"/>
          </p:cNvSpPr>
          <p:nvPr/>
        </p:nvSpPr>
        <p:spPr bwMode="auto">
          <a:xfrm>
            <a:off x="1727200" y="3348038"/>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grpSp>
        <p:nvGrpSpPr>
          <p:cNvPr id="1391705" name="Group 89"/>
          <p:cNvGrpSpPr>
            <a:grpSpLocks/>
          </p:cNvGrpSpPr>
          <p:nvPr/>
        </p:nvGrpSpPr>
        <p:grpSpPr bwMode="auto">
          <a:xfrm>
            <a:off x="7416800" y="1331913"/>
            <a:ext cx="2303463" cy="2016125"/>
            <a:chOff x="4672" y="839"/>
            <a:chExt cx="1451" cy="1270"/>
          </a:xfrm>
        </p:grpSpPr>
        <p:sp>
          <p:nvSpPr>
            <p:cNvPr id="16402" name="Text Box 82"/>
            <p:cNvSpPr txBox="1">
              <a:spLocks noChangeArrowheads="1"/>
            </p:cNvSpPr>
            <p:nvPr/>
          </p:nvSpPr>
          <p:spPr bwMode="auto">
            <a:xfrm>
              <a:off x="5196" y="839"/>
              <a:ext cx="927" cy="577"/>
            </a:xfrm>
            <a:prstGeom prst="rect">
              <a:avLst/>
            </a:prstGeom>
            <a:solidFill>
              <a:srgbClr val="FFCC99"/>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_tradnl" sz="1800"/>
                <a:t>Buffers </a:t>
              </a:r>
            </a:p>
            <a:p>
              <a:pPr defTabSz="914400"/>
              <a:r>
                <a:rPr lang="es-ES_tradnl" sz="1800"/>
                <a:t>for “request”</a:t>
              </a:r>
            </a:p>
            <a:p>
              <a:pPr defTabSz="914400"/>
              <a:r>
                <a:rPr lang="es-ES_tradnl" sz="1800"/>
                <a:t>tokens</a:t>
              </a:r>
            </a:p>
          </p:txBody>
        </p:sp>
        <p:sp>
          <p:nvSpPr>
            <p:cNvPr id="16403" name="Line 86"/>
            <p:cNvSpPr>
              <a:spLocks noChangeShapeType="1"/>
            </p:cNvSpPr>
            <p:nvPr/>
          </p:nvSpPr>
          <p:spPr bwMode="auto">
            <a:xfrm flipH="1">
              <a:off x="4672" y="1428"/>
              <a:ext cx="590" cy="681"/>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withEffect">
                                  <p:stCondLst>
                                    <p:cond delay="0"/>
                                  </p:stCondLst>
                                  <p:childTnLst>
                                    <p:set>
                                      <p:cBhvr>
                                        <p:cTn id="6" dur="1" fill="hold">
                                          <p:stCondLst>
                                            <p:cond delay="0"/>
                                          </p:stCondLst>
                                        </p:cTn>
                                        <p:tgtEl>
                                          <p:spTgt spid="1391697"/>
                                        </p:tgtEl>
                                        <p:attrNameLst>
                                          <p:attrName>style.visibility</p:attrName>
                                        </p:attrNameLst>
                                      </p:cBhvr>
                                      <p:to>
                                        <p:strVal val="visible"/>
                                      </p:to>
                                    </p:set>
                                    <p:anim calcmode="lin" valueType="num">
                                      <p:cBhvr>
                                        <p:cTn id="7" dur="500" fill="hold"/>
                                        <p:tgtEl>
                                          <p:spTgt spid="1391697"/>
                                        </p:tgtEl>
                                        <p:attrNameLst>
                                          <p:attrName>ppt_w</p:attrName>
                                        </p:attrNameLst>
                                      </p:cBhvr>
                                      <p:tavLst>
                                        <p:tav tm="0">
                                          <p:val>
                                            <p:fltVal val="0"/>
                                          </p:val>
                                        </p:tav>
                                        <p:tav tm="100000">
                                          <p:val>
                                            <p:strVal val="#ppt_w"/>
                                          </p:val>
                                        </p:tav>
                                      </p:tavLst>
                                    </p:anim>
                                    <p:anim calcmode="lin" valueType="num">
                                      <p:cBhvr>
                                        <p:cTn id="8" dur="500" fill="hold"/>
                                        <p:tgtEl>
                                          <p:spTgt spid="1391697"/>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1391705"/>
                                        </p:tgtEl>
                                        <p:attrNameLst>
                                          <p:attrName>style.visibility</p:attrName>
                                        </p:attrNameLst>
                                      </p:cBhvr>
                                      <p:to>
                                        <p:strVal val="visible"/>
                                      </p:to>
                                    </p:set>
                                    <p:anim calcmode="lin" valueType="num">
                                      <p:cBhvr>
                                        <p:cTn id="11" dur="500" fill="hold"/>
                                        <p:tgtEl>
                                          <p:spTgt spid="1391705"/>
                                        </p:tgtEl>
                                        <p:attrNameLst>
                                          <p:attrName>ppt_w</p:attrName>
                                        </p:attrNameLst>
                                      </p:cBhvr>
                                      <p:tavLst>
                                        <p:tav tm="0">
                                          <p:val>
                                            <p:fltVal val="0"/>
                                          </p:val>
                                        </p:tav>
                                        <p:tav tm="100000">
                                          <p:val>
                                            <p:strVal val="#ppt_w"/>
                                          </p:val>
                                        </p:tav>
                                      </p:tavLst>
                                    </p:anim>
                                    <p:anim calcmode="lin" valueType="num">
                                      <p:cBhvr>
                                        <p:cTn id="12" dur="500" fill="hold"/>
                                        <p:tgtEl>
                                          <p:spTgt spid="139170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Date Placeholder 3"/>
          <p:cNvSpPr>
            <a:spLocks noGrp="1"/>
          </p:cNvSpPr>
          <p:nvPr>
            <p:ph type="dt" sz="quarter" idx="10"/>
          </p:nvPr>
        </p:nvSpPr>
        <p:spPr/>
        <p:txBody>
          <a:bodyPr/>
          <a:lstStyle/>
          <a:p>
            <a:pPr>
              <a:defRPr/>
            </a:pPr>
            <a:r>
              <a:rPr lang="es-ES_tradnl"/>
              <a:t>  </a:t>
            </a:r>
            <a:fld id="{4F295B2E-2E87-4C30-8434-4BBA3552EE02}" type="slidenum">
              <a:rPr lang="es-ES_tradnl" sz="1500"/>
              <a:pPr>
                <a:defRPr/>
              </a:pPr>
              <a:t>16</a:t>
            </a:fld>
            <a:endParaRPr lang="es-ES_tradnl" sz="1500"/>
          </a:p>
        </p:txBody>
      </p:sp>
      <p:sp>
        <p:nvSpPr>
          <p:cNvPr id="17411" name="Rectangle 2"/>
          <p:cNvSpPr>
            <a:spLocks noGrp="1" noChangeArrowheads="1"/>
          </p:cNvSpPr>
          <p:nvPr>
            <p:ph type="title"/>
          </p:nvPr>
        </p:nvSpPr>
        <p:spPr/>
        <p:txBody>
          <a:bodyPr/>
          <a:lstStyle/>
          <a:p>
            <a:r>
              <a:rPr lang="es-ES_tradnl" smtClean="0"/>
              <a:t>Routing, Arbitration, and Switching</a:t>
            </a:r>
          </a:p>
        </p:txBody>
      </p:sp>
      <p:sp>
        <p:nvSpPr>
          <p:cNvPr id="17412" name="Rectangle 3"/>
          <p:cNvSpPr>
            <a:spLocks noChangeArrowheads="1"/>
          </p:cNvSpPr>
          <p:nvPr/>
        </p:nvSpPr>
        <p:spPr bwMode="auto">
          <a:xfrm>
            <a:off x="2519363" y="2554288"/>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7413" name="Rectangle 4"/>
          <p:cNvSpPr>
            <a:spLocks noChangeArrowheads="1"/>
          </p:cNvSpPr>
          <p:nvPr/>
        </p:nvSpPr>
        <p:spPr bwMode="auto">
          <a:xfrm>
            <a:off x="4608513" y="2554288"/>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7414" name="Rectangle 5"/>
          <p:cNvSpPr>
            <a:spLocks noChangeArrowheads="1"/>
          </p:cNvSpPr>
          <p:nvPr/>
        </p:nvSpPr>
        <p:spPr bwMode="auto">
          <a:xfrm>
            <a:off x="6696075" y="2554288"/>
            <a:ext cx="1296988"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7415" name="Rectangle 6"/>
          <p:cNvSpPr>
            <a:spLocks noChangeArrowheads="1"/>
          </p:cNvSpPr>
          <p:nvPr/>
        </p:nvSpPr>
        <p:spPr bwMode="auto">
          <a:xfrm>
            <a:off x="719138" y="2555875"/>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7416" name="Rectangle 7"/>
          <p:cNvSpPr>
            <a:spLocks noChangeArrowheads="1"/>
          </p:cNvSpPr>
          <p:nvPr/>
        </p:nvSpPr>
        <p:spPr bwMode="auto">
          <a:xfrm>
            <a:off x="8783638" y="2554288"/>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7417" name="Line 8"/>
          <p:cNvSpPr>
            <a:spLocks noChangeShapeType="1"/>
          </p:cNvSpPr>
          <p:nvPr/>
        </p:nvSpPr>
        <p:spPr bwMode="auto">
          <a:xfrm>
            <a:off x="7993063" y="3346450"/>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7418" name="Text Box 9"/>
          <p:cNvSpPr txBox="1">
            <a:spLocks noChangeArrowheads="1"/>
          </p:cNvSpPr>
          <p:nvPr/>
        </p:nvSpPr>
        <p:spPr bwMode="auto">
          <a:xfrm>
            <a:off x="1935163" y="4787900"/>
            <a:ext cx="6408737" cy="641350"/>
          </a:xfrm>
          <a:prstGeom prst="rect">
            <a:avLst/>
          </a:prstGeom>
          <a:solidFill>
            <a:srgbClr val="CCFFCC"/>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_tradnl" sz="1800" b="1"/>
              <a:t>Request for circuit establishment</a:t>
            </a:r>
          </a:p>
          <a:p>
            <a:pPr defTabSz="914400"/>
            <a:r>
              <a:rPr lang="es-ES_tradnl" sz="1800" b="1"/>
              <a:t>(routing and arbitration is performed during this step)</a:t>
            </a:r>
          </a:p>
        </p:txBody>
      </p:sp>
      <p:sp>
        <p:nvSpPr>
          <p:cNvPr id="17419" name="Rectangle 10"/>
          <p:cNvSpPr>
            <a:spLocks noGrp="1" noChangeArrowheads="1"/>
          </p:cNvSpPr>
          <p:nvPr>
            <p:ph type="body" idx="1"/>
          </p:nvPr>
        </p:nvSpPr>
        <p:spPr>
          <a:xfrm>
            <a:off x="690563" y="1112838"/>
            <a:ext cx="9251950" cy="796925"/>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Switching</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Circuit switching</a:t>
            </a:r>
          </a:p>
        </p:txBody>
      </p:sp>
      <p:sp>
        <p:nvSpPr>
          <p:cNvPr id="17420" name="Text Box 11"/>
          <p:cNvSpPr txBox="1">
            <a:spLocks noChangeArrowheads="1"/>
          </p:cNvSpPr>
          <p:nvPr/>
        </p:nvSpPr>
        <p:spPr bwMode="auto">
          <a:xfrm>
            <a:off x="666750" y="4206875"/>
            <a:ext cx="1125538"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Source </a:t>
            </a:r>
          </a:p>
          <a:p>
            <a:pPr defTabSz="914400"/>
            <a:r>
              <a:rPr lang="es-ES" sz="1600" b="1"/>
              <a:t>end node</a:t>
            </a:r>
          </a:p>
        </p:txBody>
      </p:sp>
      <p:sp>
        <p:nvSpPr>
          <p:cNvPr id="17421" name="Text Box 12"/>
          <p:cNvSpPr txBox="1">
            <a:spLocks noChangeArrowheads="1"/>
          </p:cNvSpPr>
          <p:nvPr/>
        </p:nvSpPr>
        <p:spPr bwMode="auto">
          <a:xfrm>
            <a:off x="8639175" y="4206875"/>
            <a:ext cx="1420813"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Destination </a:t>
            </a:r>
          </a:p>
          <a:p>
            <a:pPr defTabSz="914400"/>
            <a:r>
              <a:rPr lang="es-ES" sz="1600" b="1"/>
              <a:t>end node</a:t>
            </a:r>
          </a:p>
        </p:txBody>
      </p:sp>
      <p:grpSp>
        <p:nvGrpSpPr>
          <p:cNvPr id="17422" name="Group 13"/>
          <p:cNvGrpSpPr>
            <a:grpSpLocks/>
          </p:cNvGrpSpPr>
          <p:nvPr/>
        </p:nvGrpSpPr>
        <p:grpSpPr bwMode="auto">
          <a:xfrm>
            <a:off x="1079500" y="3419475"/>
            <a:ext cx="7921625" cy="288925"/>
            <a:chOff x="680" y="2154"/>
            <a:chExt cx="4990" cy="182"/>
          </a:xfrm>
        </p:grpSpPr>
        <p:sp>
          <p:nvSpPr>
            <p:cNvPr id="17430" name="Rectangle 14"/>
            <p:cNvSpPr>
              <a:spLocks noChangeArrowheads="1"/>
            </p:cNvSpPr>
            <p:nvPr/>
          </p:nvSpPr>
          <p:spPr bwMode="auto">
            <a:xfrm>
              <a:off x="952"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7431" name="Rectangle 15"/>
            <p:cNvSpPr>
              <a:spLocks noChangeArrowheads="1"/>
            </p:cNvSpPr>
            <p:nvPr/>
          </p:nvSpPr>
          <p:spPr bwMode="auto">
            <a:xfrm>
              <a:off x="862"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7432" name="Rectangle 16"/>
            <p:cNvSpPr>
              <a:spLocks noChangeArrowheads="1"/>
            </p:cNvSpPr>
            <p:nvPr/>
          </p:nvSpPr>
          <p:spPr bwMode="auto">
            <a:xfrm>
              <a:off x="771"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7433" name="Rectangle 17"/>
            <p:cNvSpPr>
              <a:spLocks noChangeArrowheads="1"/>
            </p:cNvSpPr>
            <p:nvPr/>
          </p:nvSpPr>
          <p:spPr bwMode="auto">
            <a:xfrm>
              <a:off x="680"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7434" name="Rectangle 18"/>
            <p:cNvSpPr>
              <a:spLocks noChangeArrowheads="1"/>
            </p:cNvSpPr>
            <p:nvPr/>
          </p:nvSpPr>
          <p:spPr bwMode="auto">
            <a:xfrm>
              <a:off x="1905"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7435" name="Rectangle 19"/>
            <p:cNvSpPr>
              <a:spLocks noChangeArrowheads="1"/>
            </p:cNvSpPr>
            <p:nvPr/>
          </p:nvSpPr>
          <p:spPr bwMode="auto">
            <a:xfrm>
              <a:off x="1815"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7436" name="Rectangle 20"/>
            <p:cNvSpPr>
              <a:spLocks noChangeArrowheads="1"/>
            </p:cNvSpPr>
            <p:nvPr/>
          </p:nvSpPr>
          <p:spPr bwMode="auto">
            <a:xfrm>
              <a:off x="1724"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7437" name="Rectangle 21"/>
            <p:cNvSpPr>
              <a:spLocks noChangeArrowheads="1"/>
            </p:cNvSpPr>
            <p:nvPr/>
          </p:nvSpPr>
          <p:spPr bwMode="auto">
            <a:xfrm>
              <a:off x="1633"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7438" name="Rectangle 22"/>
            <p:cNvSpPr>
              <a:spLocks noChangeArrowheads="1"/>
            </p:cNvSpPr>
            <p:nvPr/>
          </p:nvSpPr>
          <p:spPr bwMode="auto">
            <a:xfrm>
              <a:off x="3220"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7439" name="Rectangle 23"/>
            <p:cNvSpPr>
              <a:spLocks noChangeArrowheads="1"/>
            </p:cNvSpPr>
            <p:nvPr/>
          </p:nvSpPr>
          <p:spPr bwMode="auto">
            <a:xfrm>
              <a:off x="3130"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7440" name="Rectangle 24"/>
            <p:cNvSpPr>
              <a:spLocks noChangeArrowheads="1"/>
            </p:cNvSpPr>
            <p:nvPr/>
          </p:nvSpPr>
          <p:spPr bwMode="auto">
            <a:xfrm>
              <a:off x="3039"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7441" name="Rectangle 25"/>
            <p:cNvSpPr>
              <a:spLocks noChangeArrowheads="1"/>
            </p:cNvSpPr>
            <p:nvPr/>
          </p:nvSpPr>
          <p:spPr bwMode="auto">
            <a:xfrm>
              <a:off x="2948"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7442" name="Rectangle 26"/>
            <p:cNvSpPr>
              <a:spLocks noChangeArrowheads="1"/>
            </p:cNvSpPr>
            <p:nvPr/>
          </p:nvSpPr>
          <p:spPr bwMode="auto">
            <a:xfrm>
              <a:off x="4536"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7443" name="Rectangle 27"/>
            <p:cNvSpPr>
              <a:spLocks noChangeArrowheads="1"/>
            </p:cNvSpPr>
            <p:nvPr/>
          </p:nvSpPr>
          <p:spPr bwMode="auto">
            <a:xfrm>
              <a:off x="4446"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7444" name="Rectangle 28"/>
            <p:cNvSpPr>
              <a:spLocks noChangeArrowheads="1"/>
            </p:cNvSpPr>
            <p:nvPr/>
          </p:nvSpPr>
          <p:spPr bwMode="auto">
            <a:xfrm>
              <a:off x="4355"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7445" name="Rectangle 29"/>
            <p:cNvSpPr>
              <a:spLocks noChangeArrowheads="1"/>
            </p:cNvSpPr>
            <p:nvPr/>
          </p:nvSpPr>
          <p:spPr bwMode="auto">
            <a:xfrm>
              <a:off x="4264"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7446" name="Rectangle 30"/>
            <p:cNvSpPr>
              <a:spLocks noChangeArrowheads="1"/>
            </p:cNvSpPr>
            <p:nvPr/>
          </p:nvSpPr>
          <p:spPr bwMode="auto">
            <a:xfrm>
              <a:off x="5579"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grpSp>
      <p:sp>
        <p:nvSpPr>
          <p:cNvPr id="17423" name="Line 33"/>
          <p:cNvSpPr>
            <a:spLocks noChangeShapeType="1"/>
          </p:cNvSpPr>
          <p:nvPr/>
        </p:nvSpPr>
        <p:spPr bwMode="auto">
          <a:xfrm>
            <a:off x="5903913" y="3348038"/>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7424" name="Line 34"/>
          <p:cNvSpPr>
            <a:spLocks noChangeShapeType="1"/>
          </p:cNvSpPr>
          <p:nvPr/>
        </p:nvSpPr>
        <p:spPr bwMode="auto">
          <a:xfrm>
            <a:off x="3816350" y="3348038"/>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7425" name="Line 35"/>
          <p:cNvSpPr>
            <a:spLocks noChangeShapeType="1"/>
          </p:cNvSpPr>
          <p:nvPr/>
        </p:nvSpPr>
        <p:spPr bwMode="auto">
          <a:xfrm>
            <a:off x="1727200" y="3348038"/>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513503" name="Rectangle 31"/>
          <p:cNvSpPr>
            <a:spLocks noChangeArrowheads="1"/>
          </p:cNvSpPr>
          <p:nvPr/>
        </p:nvSpPr>
        <p:spPr bwMode="auto">
          <a:xfrm>
            <a:off x="1511300" y="3419475"/>
            <a:ext cx="144463" cy="288925"/>
          </a:xfrm>
          <a:prstGeom prst="rect">
            <a:avLst/>
          </a:prstGeom>
          <a:solidFill>
            <a:srgbClr val="FFCC99"/>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grpSp>
        <p:nvGrpSpPr>
          <p:cNvPr id="17427" name="Group 36"/>
          <p:cNvGrpSpPr>
            <a:grpSpLocks/>
          </p:cNvGrpSpPr>
          <p:nvPr/>
        </p:nvGrpSpPr>
        <p:grpSpPr bwMode="auto">
          <a:xfrm>
            <a:off x="7416800" y="1331913"/>
            <a:ext cx="2303463" cy="2016125"/>
            <a:chOff x="4672" y="839"/>
            <a:chExt cx="1451" cy="1270"/>
          </a:xfrm>
        </p:grpSpPr>
        <p:sp>
          <p:nvSpPr>
            <p:cNvPr id="17428" name="Text Box 37"/>
            <p:cNvSpPr txBox="1">
              <a:spLocks noChangeArrowheads="1"/>
            </p:cNvSpPr>
            <p:nvPr/>
          </p:nvSpPr>
          <p:spPr bwMode="auto">
            <a:xfrm>
              <a:off x="5196" y="839"/>
              <a:ext cx="927" cy="577"/>
            </a:xfrm>
            <a:prstGeom prst="rect">
              <a:avLst/>
            </a:prstGeom>
            <a:solidFill>
              <a:srgbClr val="FFCC99"/>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_tradnl" sz="1800"/>
                <a:t>Buffers </a:t>
              </a:r>
            </a:p>
            <a:p>
              <a:pPr defTabSz="914400"/>
              <a:r>
                <a:rPr lang="es-ES_tradnl" sz="1800"/>
                <a:t>for “request”</a:t>
              </a:r>
            </a:p>
            <a:p>
              <a:pPr defTabSz="914400"/>
              <a:r>
                <a:rPr lang="es-ES_tradnl" sz="1800"/>
                <a:t>tokens</a:t>
              </a:r>
            </a:p>
          </p:txBody>
        </p:sp>
        <p:sp>
          <p:nvSpPr>
            <p:cNvPr id="17429" name="Line 38"/>
            <p:cNvSpPr>
              <a:spLocks noChangeShapeType="1"/>
            </p:cNvSpPr>
            <p:nvPr/>
          </p:nvSpPr>
          <p:spPr bwMode="auto">
            <a:xfrm flipH="1">
              <a:off x="4672" y="1428"/>
              <a:ext cx="590" cy="681"/>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0" presetClass="path" presetSubtype="0" accel="50000" decel="50000" fill="hold" grpId="0" nodeType="withEffect">
                                  <p:stCondLst>
                                    <p:cond delay="0"/>
                                  </p:stCondLst>
                                  <p:childTnLst>
                                    <p:animMotion origin="layout" path="M 2.04757E-8 5.88235E-7 L 0.02505 -0.03908 L 0.08868 -0.03908 L 0.10852 0.00126 L 0.15231 0.00273 L 0.22949 -0.04454 L 0.29721 -0.04454 L 0.31501 0.0042 L 0.36085 0.00273 L 0.42653 -0.04454 L 0.5078 -0.04454 L 0.52134 5.88235E-7 L 0.57143 5.88235E-7 L 0.62987 -0.04454 L 0.71649 -0.04181 L 0.73004 0.00126 " pathEditMode="relative" ptsTypes="AAAAAAAAAAAAAAAA">
                                      <p:cBhvr>
                                        <p:cTn id="6" dur="5000" fill="hold"/>
                                        <p:tgtEl>
                                          <p:spTgt spid="151350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350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Date Placeholder 3"/>
          <p:cNvSpPr>
            <a:spLocks noGrp="1"/>
          </p:cNvSpPr>
          <p:nvPr>
            <p:ph type="dt" sz="quarter" idx="10"/>
          </p:nvPr>
        </p:nvSpPr>
        <p:spPr/>
        <p:txBody>
          <a:bodyPr/>
          <a:lstStyle/>
          <a:p>
            <a:pPr>
              <a:defRPr/>
            </a:pPr>
            <a:r>
              <a:rPr lang="es-ES_tradnl"/>
              <a:t>  </a:t>
            </a:r>
            <a:fld id="{157F6115-AA40-44AA-AAFB-CADEE08EAD25}" type="slidenum">
              <a:rPr lang="es-ES_tradnl" sz="1500"/>
              <a:pPr>
                <a:defRPr/>
              </a:pPr>
              <a:t>17</a:t>
            </a:fld>
            <a:endParaRPr lang="es-ES_tradnl" sz="1500"/>
          </a:p>
        </p:txBody>
      </p:sp>
      <p:sp>
        <p:nvSpPr>
          <p:cNvPr id="18435" name="Rectangle 2"/>
          <p:cNvSpPr>
            <a:spLocks noGrp="1" noChangeArrowheads="1"/>
          </p:cNvSpPr>
          <p:nvPr>
            <p:ph type="title"/>
          </p:nvPr>
        </p:nvSpPr>
        <p:spPr/>
        <p:txBody>
          <a:bodyPr/>
          <a:lstStyle/>
          <a:p>
            <a:r>
              <a:rPr lang="es-ES_tradnl" smtClean="0"/>
              <a:t>Routing, Arbitration, and Switching</a:t>
            </a:r>
          </a:p>
        </p:txBody>
      </p:sp>
      <p:sp>
        <p:nvSpPr>
          <p:cNvPr id="18436" name="Rectangle 3"/>
          <p:cNvSpPr>
            <a:spLocks noChangeArrowheads="1"/>
          </p:cNvSpPr>
          <p:nvPr/>
        </p:nvSpPr>
        <p:spPr bwMode="auto">
          <a:xfrm>
            <a:off x="2519363" y="2554288"/>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8437" name="Rectangle 4"/>
          <p:cNvSpPr>
            <a:spLocks noChangeArrowheads="1"/>
          </p:cNvSpPr>
          <p:nvPr/>
        </p:nvSpPr>
        <p:spPr bwMode="auto">
          <a:xfrm>
            <a:off x="4608513" y="2554288"/>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8438" name="Rectangle 5"/>
          <p:cNvSpPr>
            <a:spLocks noChangeArrowheads="1"/>
          </p:cNvSpPr>
          <p:nvPr/>
        </p:nvSpPr>
        <p:spPr bwMode="auto">
          <a:xfrm>
            <a:off x="6696075" y="2554288"/>
            <a:ext cx="1296988"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8439" name="Rectangle 6"/>
          <p:cNvSpPr>
            <a:spLocks noChangeArrowheads="1"/>
          </p:cNvSpPr>
          <p:nvPr/>
        </p:nvSpPr>
        <p:spPr bwMode="auto">
          <a:xfrm>
            <a:off x="719138" y="2555875"/>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8440" name="Rectangle 7"/>
          <p:cNvSpPr>
            <a:spLocks noChangeArrowheads="1"/>
          </p:cNvSpPr>
          <p:nvPr/>
        </p:nvSpPr>
        <p:spPr bwMode="auto">
          <a:xfrm>
            <a:off x="8783638" y="2554288"/>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8441" name="Line 8"/>
          <p:cNvSpPr>
            <a:spLocks noChangeShapeType="1"/>
          </p:cNvSpPr>
          <p:nvPr/>
        </p:nvSpPr>
        <p:spPr bwMode="auto">
          <a:xfrm>
            <a:off x="7993063" y="3346450"/>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8442" name="Text Box 9"/>
          <p:cNvSpPr txBox="1">
            <a:spLocks noChangeArrowheads="1"/>
          </p:cNvSpPr>
          <p:nvPr/>
        </p:nvSpPr>
        <p:spPr bwMode="hidden">
          <a:xfrm>
            <a:off x="3136900" y="4787900"/>
            <a:ext cx="3994150" cy="366713"/>
          </a:xfrm>
          <a:prstGeom prst="rect">
            <a:avLst/>
          </a:prstGeom>
          <a:solidFill>
            <a:srgbClr val="C0C0C0">
              <a:alpha val="50195"/>
            </a:srgbClr>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_tradnl" sz="1800" b="1">
                <a:solidFill>
                  <a:schemeClr val="bg2"/>
                </a:solidFill>
              </a:rPr>
              <a:t>Request for circuit establishment</a:t>
            </a:r>
          </a:p>
        </p:txBody>
      </p:sp>
      <p:sp>
        <p:nvSpPr>
          <p:cNvPr id="18443" name="Rectangle 10"/>
          <p:cNvSpPr>
            <a:spLocks noGrp="1" noChangeArrowheads="1"/>
          </p:cNvSpPr>
          <p:nvPr>
            <p:ph type="body" idx="1"/>
          </p:nvPr>
        </p:nvSpPr>
        <p:spPr>
          <a:xfrm>
            <a:off x="690563" y="1112838"/>
            <a:ext cx="9251950" cy="796925"/>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Switching</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Circuit switching</a:t>
            </a:r>
          </a:p>
        </p:txBody>
      </p:sp>
      <p:sp>
        <p:nvSpPr>
          <p:cNvPr id="18444" name="Text Box 11"/>
          <p:cNvSpPr txBox="1">
            <a:spLocks noChangeArrowheads="1"/>
          </p:cNvSpPr>
          <p:nvPr/>
        </p:nvSpPr>
        <p:spPr bwMode="auto">
          <a:xfrm>
            <a:off x="666750" y="4206875"/>
            <a:ext cx="1125538"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Source </a:t>
            </a:r>
          </a:p>
          <a:p>
            <a:pPr defTabSz="914400"/>
            <a:r>
              <a:rPr lang="es-ES" sz="1600" b="1"/>
              <a:t>end node</a:t>
            </a:r>
          </a:p>
        </p:txBody>
      </p:sp>
      <p:sp>
        <p:nvSpPr>
          <p:cNvPr id="18445" name="Text Box 12"/>
          <p:cNvSpPr txBox="1">
            <a:spLocks noChangeArrowheads="1"/>
          </p:cNvSpPr>
          <p:nvPr/>
        </p:nvSpPr>
        <p:spPr bwMode="auto">
          <a:xfrm>
            <a:off x="8639175" y="4206875"/>
            <a:ext cx="1420813"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Destination </a:t>
            </a:r>
          </a:p>
          <a:p>
            <a:pPr defTabSz="914400"/>
            <a:r>
              <a:rPr lang="es-ES" sz="1600" b="1"/>
              <a:t>end node</a:t>
            </a:r>
          </a:p>
        </p:txBody>
      </p:sp>
      <p:grpSp>
        <p:nvGrpSpPr>
          <p:cNvPr id="18446" name="Group 13"/>
          <p:cNvGrpSpPr>
            <a:grpSpLocks/>
          </p:cNvGrpSpPr>
          <p:nvPr/>
        </p:nvGrpSpPr>
        <p:grpSpPr bwMode="auto">
          <a:xfrm>
            <a:off x="1079500" y="3419475"/>
            <a:ext cx="7921625" cy="288925"/>
            <a:chOff x="680" y="2154"/>
            <a:chExt cx="4990" cy="182"/>
          </a:xfrm>
        </p:grpSpPr>
        <p:sp>
          <p:nvSpPr>
            <p:cNvPr id="18463" name="Rectangle 14"/>
            <p:cNvSpPr>
              <a:spLocks noChangeArrowheads="1"/>
            </p:cNvSpPr>
            <p:nvPr/>
          </p:nvSpPr>
          <p:spPr bwMode="auto">
            <a:xfrm>
              <a:off x="952"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8464" name="Rectangle 15"/>
            <p:cNvSpPr>
              <a:spLocks noChangeArrowheads="1"/>
            </p:cNvSpPr>
            <p:nvPr/>
          </p:nvSpPr>
          <p:spPr bwMode="auto">
            <a:xfrm>
              <a:off x="862"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8465" name="Rectangle 16"/>
            <p:cNvSpPr>
              <a:spLocks noChangeArrowheads="1"/>
            </p:cNvSpPr>
            <p:nvPr/>
          </p:nvSpPr>
          <p:spPr bwMode="auto">
            <a:xfrm>
              <a:off x="771"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8466" name="Rectangle 17"/>
            <p:cNvSpPr>
              <a:spLocks noChangeArrowheads="1"/>
            </p:cNvSpPr>
            <p:nvPr/>
          </p:nvSpPr>
          <p:spPr bwMode="auto">
            <a:xfrm>
              <a:off x="680"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8467" name="Rectangle 18"/>
            <p:cNvSpPr>
              <a:spLocks noChangeArrowheads="1"/>
            </p:cNvSpPr>
            <p:nvPr/>
          </p:nvSpPr>
          <p:spPr bwMode="auto">
            <a:xfrm>
              <a:off x="1905"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8468" name="Rectangle 19"/>
            <p:cNvSpPr>
              <a:spLocks noChangeArrowheads="1"/>
            </p:cNvSpPr>
            <p:nvPr/>
          </p:nvSpPr>
          <p:spPr bwMode="auto">
            <a:xfrm>
              <a:off x="1815"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8469" name="Rectangle 20"/>
            <p:cNvSpPr>
              <a:spLocks noChangeArrowheads="1"/>
            </p:cNvSpPr>
            <p:nvPr/>
          </p:nvSpPr>
          <p:spPr bwMode="auto">
            <a:xfrm>
              <a:off x="1724"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8470" name="Rectangle 21"/>
            <p:cNvSpPr>
              <a:spLocks noChangeArrowheads="1"/>
            </p:cNvSpPr>
            <p:nvPr/>
          </p:nvSpPr>
          <p:spPr bwMode="auto">
            <a:xfrm>
              <a:off x="1633"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8471" name="Rectangle 22"/>
            <p:cNvSpPr>
              <a:spLocks noChangeArrowheads="1"/>
            </p:cNvSpPr>
            <p:nvPr/>
          </p:nvSpPr>
          <p:spPr bwMode="auto">
            <a:xfrm>
              <a:off x="3220"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8472" name="Rectangle 23"/>
            <p:cNvSpPr>
              <a:spLocks noChangeArrowheads="1"/>
            </p:cNvSpPr>
            <p:nvPr/>
          </p:nvSpPr>
          <p:spPr bwMode="auto">
            <a:xfrm>
              <a:off x="3130"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8473" name="Rectangle 24"/>
            <p:cNvSpPr>
              <a:spLocks noChangeArrowheads="1"/>
            </p:cNvSpPr>
            <p:nvPr/>
          </p:nvSpPr>
          <p:spPr bwMode="auto">
            <a:xfrm>
              <a:off x="3039"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8474" name="Rectangle 25"/>
            <p:cNvSpPr>
              <a:spLocks noChangeArrowheads="1"/>
            </p:cNvSpPr>
            <p:nvPr/>
          </p:nvSpPr>
          <p:spPr bwMode="auto">
            <a:xfrm>
              <a:off x="2948"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8475" name="Rectangle 26"/>
            <p:cNvSpPr>
              <a:spLocks noChangeArrowheads="1"/>
            </p:cNvSpPr>
            <p:nvPr/>
          </p:nvSpPr>
          <p:spPr bwMode="auto">
            <a:xfrm>
              <a:off x="4536"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8476" name="Rectangle 27"/>
            <p:cNvSpPr>
              <a:spLocks noChangeArrowheads="1"/>
            </p:cNvSpPr>
            <p:nvPr/>
          </p:nvSpPr>
          <p:spPr bwMode="auto">
            <a:xfrm>
              <a:off x="4446"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8477" name="Rectangle 28"/>
            <p:cNvSpPr>
              <a:spLocks noChangeArrowheads="1"/>
            </p:cNvSpPr>
            <p:nvPr/>
          </p:nvSpPr>
          <p:spPr bwMode="auto">
            <a:xfrm>
              <a:off x="4355"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8478" name="Rectangle 29"/>
            <p:cNvSpPr>
              <a:spLocks noChangeArrowheads="1"/>
            </p:cNvSpPr>
            <p:nvPr/>
          </p:nvSpPr>
          <p:spPr bwMode="auto">
            <a:xfrm>
              <a:off x="4264"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8479" name="Rectangle 30"/>
            <p:cNvSpPr>
              <a:spLocks noChangeArrowheads="1"/>
            </p:cNvSpPr>
            <p:nvPr/>
          </p:nvSpPr>
          <p:spPr bwMode="auto">
            <a:xfrm>
              <a:off x="5579"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grpSp>
      <p:sp>
        <p:nvSpPr>
          <p:cNvPr id="18447" name="Line 31"/>
          <p:cNvSpPr>
            <a:spLocks noChangeShapeType="1"/>
          </p:cNvSpPr>
          <p:nvPr/>
        </p:nvSpPr>
        <p:spPr bwMode="auto">
          <a:xfrm>
            <a:off x="5903913" y="3348038"/>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8448" name="Line 32"/>
          <p:cNvSpPr>
            <a:spLocks noChangeShapeType="1"/>
          </p:cNvSpPr>
          <p:nvPr/>
        </p:nvSpPr>
        <p:spPr bwMode="auto">
          <a:xfrm>
            <a:off x="3816350" y="3348038"/>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8449" name="Line 33"/>
          <p:cNvSpPr>
            <a:spLocks noChangeShapeType="1"/>
          </p:cNvSpPr>
          <p:nvPr/>
        </p:nvSpPr>
        <p:spPr bwMode="auto">
          <a:xfrm>
            <a:off x="1727200" y="3348038"/>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514530" name="Rectangle 34"/>
          <p:cNvSpPr>
            <a:spLocks noChangeArrowheads="1"/>
          </p:cNvSpPr>
          <p:nvPr/>
        </p:nvSpPr>
        <p:spPr bwMode="auto">
          <a:xfrm>
            <a:off x="8856663" y="2987675"/>
            <a:ext cx="144462" cy="288925"/>
          </a:xfrm>
          <a:prstGeom prst="rect">
            <a:avLst/>
          </a:prstGeom>
          <a:solidFill>
            <a:srgbClr val="FFCC99"/>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grpSp>
        <p:nvGrpSpPr>
          <p:cNvPr id="1514552" name="Group 56"/>
          <p:cNvGrpSpPr>
            <a:grpSpLocks/>
          </p:cNvGrpSpPr>
          <p:nvPr/>
        </p:nvGrpSpPr>
        <p:grpSpPr bwMode="auto">
          <a:xfrm>
            <a:off x="1511300" y="2986088"/>
            <a:ext cx="6408738" cy="290512"/>
            <a:chOff x="952" y="1881"/>
            <a:chExt cx="4037" cy="183"/>
          </a:xfrm>
        </p:grpSpPr>
        <p:sp>
          <p:nvSpPr>
            <p:cNvPr id="18459" name="Rectangle 35"/>
            <p:cNvSpPr>
              <a:spLocks noChangeArrowheads="1"/>
            </p:cNvSpPr>
            <p:nvPr/>
          </p:nvSpPr>
          <p:spPr bwMode="auto">
            <a:xfrm>
              <a:off x="4898" y="1882"/>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8460" name="Rectangle 39"/>
            <p:cNvSpPr>
              <a:spLocks noChangeArrowheads="1"/>
            </p:cNvSpPr>
            <p:nvPr/>
          </p:nvSpPr>
          <p:spPr bwMode="auto">
            <a:xfrm>
              <a:off x="3538" y="1882"/>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8461" name="Rectangle 43"/>
            <p:cNvSpPr>
              <a:spLocks noChangeArrowheads="1"/>
            </p:cNvSpPr>
            <p:nvPr/>
          </p:nvSpPr>
          <p:spPr bwMode="auto">
            <a:xfrm>
              <a:off x="2222" y="1881"/>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8462" name="Rectangle 47"/>
            <p:cNvSpPr>
              <a:spLocks noChangeArrowheads="1"/>
            </p:cNvSpPr>
            <p:nvPr/>
          </p:nvSpPr>
          <p:spPr bwMode="auto">
            <a:xfrm>
              <a:off x="952" y="1882"/>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grpSp>
      <p:grpSp>
        <p:nvGrpSpPr>
          <p:cNvPr id="1514551" name="Group 55"/>
          <p:cNvGrpSpPr>
            <a:grpSpLocks/>
          </p:cNvGrpSpPr>
          <p:nvPr/>
        </p:nvGrpSpPr>
        <p:grpSpPr bwMode="auto">
          <a:xfrm>
            <a:off x="6256338" y="1763713"/>
            <a:ext cx="1790700" cy="1152525"/>
            <a:chOff x="3941" y="1111"/>
            <a:chExt cx="1128" cy="726"/>
          </a:xfrm>
        </p:grpSpPr>
        <p:sp>
          <p:nvSpPr>
            <p:cNvPr id="18457" name="Text Box 53"/>
            <p:cNvSpPr txBox="1">
              <a:spLocks noChangeArrowheads="1"/>
            </p:cNvSpPr>
            <p:nvPr/>
          </p:nvSpPr>
          <p:spPr bwMode="auto">
            <a:xfrm>
              <a:off x="3941" y="1111"/>
              <a:ext cx="1128" cy="404"/>
            </a:xfrm>
            <a:prstGeom prst="rect">
              <a:avLst/>
            </a:prstGeom>
            <a:solidFill>
              <a:srgbClr val="FFCC99"/>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_tradnl" sz="1800"/>
                <a:t>Buffers </a:t>
              </a:r>
            </a:p>
            <a:p>
              <a:pPr defTabSz="914400"/>
              <a:r>
                <a:rPr lang="es-ES_tradnl" sz="1800"/>
                <a:t>for “ack” tokens</a:t>
              </a:r>
            </a:p>
          </p:txBody>
        </p:sp>
        <p:sp>
          <p:nvSpPr>
            <p:cNvPr id="18458" name="Line 54"/>
            <p:cNvSpPr>
              <a:spLocks noChangeShapeType="1"/>
            </p:cNvSpPr>
            <p:nvPr/>
          </p:nvSpPr>
          <p:spPr bwMode="auto">
            <a:xfrm>
              <a:off x="4808" y="1519"/>
              <a:ext cx="91" cy="31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grpSp>
      <p:sp>
        <p:nvSpPr>
          <p:cNvPr id="1514553" name="Line 57"/>
          <p:cNvSpPr>
            <a:spLocks noChangeShapeType="1"/>
          </p:cNvSpPr>
          <p:nvPr/>
        </p:nvSpPr>
        <p:spPr bwMode="auto">
          <a:xfrm flipH="1">
            <a:off x="6696075" y="3348038"/>
            <a:ext cx="1296988"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514554" name="Line 58"/>
          <p:cNvSpPr>
            <a:spLocks noChangeShapeType="1"/>
          </p:cNvSpPr>
          <p:nvPr/>
        </p:nvSpPr>
        <p:spPr bwMode="auto">
          <a:xfrm flipH="1">
            <a:off x="4608513" y="3348038"/>
            <a:ext cx="1296987"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514555" name="Line 59"/>
          <p:cNvSpPr>
            <a:spLocks noChangeShapeType="1"/>
          </p:cNvSpPr>
          <p:nvPr/>
        </p:nvSpPr>
        <p:spPr bwMode="hidden">
          <a:xfrm flipH="1">
            <a:off x="2519363" y="3348038"/>
            <a:ext cx="1296987"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8456" name="Text Box 60"/>
          <p:cNvSpPr txBox="1">
            <a:spLocks noChangeArrowheads="1"/>
          </p:cNvSpPr>
          <p:nvPr/>
        </p:nvSpPr>
        <p:spPr bwMode="auto">
          <a:xfrm>
            <a:off x="1270000" y="5357813"/>
            <a:ext cx="7731125" cy="641350"/>
          </a:xfrm>
          <a:prstGeom prst="rect">
            <a:avLst/>
          </a:prstGeom>
          <a:solidFill>
            <a:srgbClr val="CCFFCC"/>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_tradnl" sz="1800" b="1"/>
              <a:t>Acknowledgment and circuit establishment</a:t>
            </a:r>
          </a:p>
          <a:p>
            <a:pPr defTabSz="914400"/>
            <a:r>
              <a:rPr lang="es-ES_tradnl" sz="1800" b="1"/>
              <a:t>(as token travels back to the source, connections are established)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nodeType="withEffect">
                                  <p:stCondLst>
                                    <p:cond delay="0"/>
                                  </p:stCondLst>
                                  <p:childTnLst>
                                    <p:set>
                                      <p:cBhvr>
                                        <p:cTn id="6" dur="1" fill="hold">
                                          <p:stCondLst>
                                            <p:cond delay="0"/>
                                          </p:stCondLst>
                                        </p:cTn>
                                        <p:tgtEl>
                                          <p:spTgt spid="1514551"/>
                                        </p:tgtEl>
                                        <p:attrNameLst>
                                          <p:attrName>style.visibility</p:attrName>
                                        </p:attrNameLst>
                                      </p:cBhvr>
                                      <p:to>
                                        <p:strVal val="visible"/>
                                      </p:to>
                                    </p:set>
                                    <p:anim calcmode="lin" valueType="num">
                                      <p:cBhvr>
                                        <p:cTn id="7" dur="1000" fill="hold"/>
                                        <p:tgtEl>
                                          <p:spTgt spid="1514551"/>
                                        </p:tgtEl>
                                        <p:attrNameLst>
                                          <p:attrName>ppt_w</p:attrName>
                                        </p:attrNameLst>
                                      </p:cBhvr>
                                      <p:tavLst>
                                        <p:tav tm="0">
                                          <p:val>
                                            <p:strVal val="#ppt_w*0.70"/>
                                          </p:val>
                                        </p:tav>
                                        <p:tav tm="100000">
                                          <p:val>
                                            <p:strVal val="#ppt_w"/>
                                          </p:val>
                                        </p:tav>
                                      </p:tavLst>
                                    </p:anim>
                                    <p:anim calcmode="lin" valueType="num">
                                      <p:cBhvr>
                                        <p:cTn id="8" dur="1000" fill="hold"/>
                                        <p:tgtEl>
                                          <p:spTgt spid="1514551"/>
                                        </p:tgtEl>
                                        <p:attrNameLst>
                                          <p:attrName>ppt_h</p:attrName>
                                        </p:attrNameLst>
                                      </p:cBhvr>
                                      <p:tavLst>
                                        <p:tav tm="0">
                                          <p:val>
                                            <p:strVal val="#ppt_h"/>
                                          </p:val>
                                        </p:tav>
                                        <p:tav tm="100000">
                                          <p:val>
                                            <p:strVal val="#ppt_h"/>
                                          </p:val>
                                        </p:tav>
                                      </p:tavLst>
                                    </p:anim>
                                    <p:animEffect transition="in" filter="fade">
                                      <p:cBhvr>
                                        <p:cTn id="9" dur="1000"/>
                                        <p:tgtEl>
                                          <p:spTgt spid="1514551"/>
                                        </p:tgtEl>
                                      </p:cBhvr>
                                    </p:animEffect>
                                  </p:childTnLst>
                                </p:cTn>
                              </p:par>
                              <p:par>
                                <p:cTn id="10" presetID="23" presetClass="entr" presetSubtype="16" fill="hold" nodeType="withEffect">
                                  <p:stCondLst>
                                    <p:cond delay="0"/>
                                  </p:stCondLst>
                                  <p:childTnLst>
                                    <p:set>
                                      <p:cBhvr>
                                        <p:cTn id="11" dur="1" fill="hold">
                                          <p:stCondLst>
                                            <p:cond delay="0"/>
                                          </p:stCondLst>
                                        </p:cTn>
                                        <p:tgtEl>
                                          <p:spTgt spid="1514552"/>
                                        </p:tgtEl>
                                        <p:attrNameLst>
                                          <p:attrName>style.visibility</p:attrName>
                                        </p:attrNameLst>
                                      </p:cBhvr>
                                      <p:to>
                                        <p:strVal val="visible"/>
                                      </p:to>
                                    </p:set>
                                    <p:anim calcmode="lin" valueType="num">
                                      <p:cBhvr>
                                        <p:cTn id="12" dur="500" fill="hold"/>
                                        <p:tgtEl>
                                          <p:spTgt spid="1514552"/>
                                        </p:tgtEl>
                                        <p:attrNameLst>
                                          <p:attrName>ppt_w</p:attrName>
                                        </p:attrNameLst>
                                      </p:cBhvr>
                                      <p:tavLst>
                                        <p:tav tm="0">
                                          <p:val>
                                            <p:fltVal val="0"/>
                                          </p:val>
                                        </p:tav>
                                        <p:tav tm="100000">
                                          <p:val>
                                            <p:strVal val="#ppt_w"/>
                                          </p:val>
                                        </p:tav>
                                      </p:tavLst>
                                    </p:anim>
                                    <p:anim calcmode="lin" valueType="num">
                                      <p:cBhvr>
                                        <p:cTn id="13" dur="500" fill="hold"/>
                                        <p:tgtEl>
                                          <p:spTgt spid="1514552"/>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0" presetClass="path" presetSubtype="0" accel="50000" decel="50000" fill="hold" grpId="0" nodeType="clickEffect">
                                  <p:stCondLst>
                                    <p:cond delay="0"/>
                                  </p:stCondLst>
                                  <p:childTnLst>
                                    <p:animMotion origin="layout" path="M 1.21121E-6 0.00462 L -0.02174 0.01932 L -0.08348 0.02016 L -0.10632 4.20168E-6 L -0.21358 0.02268 L -0.30115 0.02142 L -0.31769 0.00336 L -0.42479 0.025 L -0.50307 0.02268 L -0.52056 0.0021 L -0.62577 0.025 L -0.7061 0.02016 L -0.7283 4.20168E-6 " pathEditMode="relative" rAng="0" ptsTypes="AAAAAAAAAAAAA">
                                      <p:cBhvr>
                                        <p:cTn id="17" dur="5000" fill="hold"/>
                                        <p:tgtEl>
                                          <p:spTgt spid="1514530"/>
                                        </p:tgtEl>
                                        <p:attrNameLst>
                                          <p:attrName>ppt_x</p:attrName>
                                          <p:attrName>ppt_y</p:attrName>
                                        </p:attrNameLst>
                                      </p:cBhvr>
                                      <p:rCtr x="-36415" y="777"/>
                                    </p:animMotion>
                                  </p:childTnLst>
                                </p:cTn>
                              </p:par>
                              <p:par>
                                <p:cTn id="18" presetID="12" presetClass="entr" presetSubtype="2" fill="hold" grpId="0" nodeType="withEffect">
                                  <p:stCondLst>
                                    <p:cond delay="1200"/>
                                  </p:stCondLst>
                                  <p:childTnLst>
                                    <p:set>
                                      <p:cBhvr>
                                        <p:cTn id="19" dur="1" fill="hold">
                                          <p:stCondLst>
                                            <p:cond delay="0"/>
                                          </p:stCondLst>
                                        </p:cTn>
                                        <p:tgtEl>
                                          <p:spTgt spid="1514553"/>
                                        </p:tgtEl>
                                        <p:attrNameLst>
                                          <p:attrName>style.visibility</p:attrName>
                                        </p:attrNameLst>
                                      </p:cBhvr>
                                      <p:to>
                                        <p:strVal val="visible"/>
                                      </p:to>
                                    </p:set>
                                    <p:animEffect transition="in" filter="slide(fromRight)">
                                      <p:cBhvr>
                                        <p:cTn id="20" dur="500"/>
                                        <p:tgtEl>
                                          <p:spTgt spid="1514553"/>
                                        </p:tgtEl>
                                      </p:cBhvr>
                                    </p:animEffect>
                                  </p:childTnLst>
                                </p:cTn>
                              </p:par>
                              <p:par>
                                <p:cTn id="21" presetID="12" presetClass="entr" presetSubtype="2" fill="hold" grpId="0" nodeType="withEffect">
                                  <p:stCondLst>
                                    <p:cond delay="2100"/>
                                  </p:stCondLst>
                                  <p:childTnLst>
                                    <p:set>
                                      <p:cBhvr>
                                        <p:cTn id="22" dur="1" fill="hold">
                                          <p:stCondLst>
                                            <p:cond delay="0"/>
                                          </p:stCondLst>
                                        </p:cTn>
                                        <p:tgtEl>
                                          <p:spTgt spid="1514554"/>
                                        </p:tgtEl>
                                        <p:attrNameLst>
                                          <p:attrName>style.visibility</p:attrName>
                                        </p:attrNameLst>
                                      </p:cBhvr>
                                      <p:to>
                                        <p:strVal val="visible"/>
                                      </p:to>
                                    </p:set>
                                    <p:animEffect transition="in" filter="slide(fromRight)">
                                      <p:cBhvr>
                                        <p:cTn id="23" dur="500"/>
                                        <p:tgtEl>
                                          <p:spTgt spid="1514554"/>
                                        </p:tgtEl>
                                      </p:cBhvr>
                                    </p:animEffect>
                                  </p:childTnLst>
                                </p:cTn>
                              </p:par>
                              <p:par>
                                <p:cTn id="24" presetID="12" presetClass="entr" presetSubtype="2" fill="hold" grpId="0" nodeType="withEffect">
                                  <p:stCondLst>
                                    <p:cond delay="3000"/>
                                  </p:stCondLst>
                                  <p:childTnLst>
                                    <p:set>
                                      <p:cBhvr>
                                        <p:cTn id="25" dur="1" fill="hold">
                                          <p:stCondLst>
                                            <p:cond delay="0"/>
                                          </p:stCondLst>
                                        </p:cTn>
                                        <p:tgtEl>
                                          <p:spTgt spid="1514555"/>
                                        </p:tgtEl>
                                        <p:attrNameLst>
                                          <p:attrName>style.visibility</p:attrName>
                                        </p:attrNameLst>
                                      </p:cBhvr>
                                      <p:to>
                                        <p:strVal val="visible"/>
                                      </p:to>
                                    </p:set>
                                    <p:animEffect transition="in" filter="slide(fromRight)">
                                      <p:cBhvr>
                                        <p:cTn id="26" dur="500"/>
                                        <p:tgtEl>
                                          <p:spTgt spid="15145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4530" grpId="0" animBg="1"/>
      <p:bldP spid="1514553" grpId="0" animBg="1"/>
      <p:bldP spid="1514554" grpId="0" animBg="1"/>
      <p:bldP spid="151455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Date Placeholder 3"/>
          <p:cNvSpPr>
            <a:spLocks noGrp="1"/>
          </p:cNvSpPr>
          <p:nvPr>
            <p:ph type="dt" sz="quarter" idx="10"/>
          </p:nvPr>
        </p:nvSpPr>
        <p:spPr/>
        <p:txBody>
          <a:bodyPr/>
          <a:lstStyle/>
          <a:p>
            <a:pPr>
              <a:defRPr/>
            </a:pPr>
            <a:r>
              <a:rPr lang="es-ES_tradnl"/>
              <a:t>  </a:t>
            </a:r>
            <a:fld id="{83FBF6DA-6FAC-44CC-8B76-AE9CF9E1FA39}" type="slidenum">
              <a:rPr lang="es-ES_tradnl" sz="1500"/>
              <a:pPr>
                <a:defRPr/>
              </a:pPr>
              <a:t>18</a:t>
            </a:fld>
            <a:endParaRPr lang="es-ES_tradnl" sz="1500"/>
          </a:p>
        </p:txBody>
      </p:sp>
      <p:sp>
        <p:nvSpPr>
          <p:cNvPr id="19459" name="Rectangle 2"/>
          <p:cNvSpPr>
            <a:spLocks noGrp="1" noChangeArrowheads="1"/>
          </p:cNvSpPr>
          <p:nvPr>
            <p:ph type="title"/>
          </p:nvPr>
        </p:nvSpPr>
        <p:spPr/>
        <p:txBody>
          <a:bodyPr/>
          <a:lstStyle/>
          <a:p>
            <a:r>
              <a:rPr lang="es-ES_tradnl" smtClean="0"/>
              <a:t>Routing, Arbitration, and Switching</a:t>
            </a:r>
          </a:p>
        </p:txBody>
      </p:sp>
      <p:sp>
        <p:nvSpPr>
          <p:cNvPr id="19460" name="Rectangle 3"/>
          <p:cNvSpPr>
            <a:spLocks noChangeArrowheads="1"/>
          </p:cNvSpPr>
          <p:nvPr/>
        </p:nvSpPr>
        <p:spPr bwMode="auto">
          <a:xfrm>
            <a:off x="2519363" y="2554288"/>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9461" name="Rectangle 4"/>
          <p:cNvSpPr>
            <a:spLocks noChangeArrowheads="1"/>
          </p:cNvSpPr>
          <p:nvPr/>
        </p:nvSpPr>
        <p:spPr bwMode="auto">
          <a:xfrm>
            <a:off x="4608513" y="2554288"/>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9462" name="Rectangle 5"/>
          <p:cNvSpPr>
            <a:spLocks noChangeArrowheads="1"/>
          </p:cNvSpPr>
          <p:nvPr/>
        </p:nvSpPr>
        <p:spPr bwMode="auto">
          <a:xfrm>
            <a:off x="6696075" y="2554288"/>
            <a:ext cx="1296988"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9463" name="Rectangle 6"/>
          <p:cNvSpPr>
            <a:spLocks noChangeArrowheads="1"/>
          </p:cNvSpPr>
          <p:nvPr/>
        </p:nvSpPr>
        <p:spPr bwMode="auto">
          <a:xfrm>
            <a:off x="719138" y="2555875"/>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9464" name="Rectangle 7"/>
          <p:cNvSpPr>
            <a:spLocks noChangeArrowheads="1"/>
          </p:cNvSpPr>
          <p:nvPr/>
        </p:nvSpPr>
        <p:spPr bwMode="auto">
          <a:xfrm>
            <a:off x="8783638" y="2554288"/>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9465" name="Line 8"/>
          <p:cNvSpPr>
            <a:spLocks noChangeShapeType="1"/>
          </p:cNvSpPr>
          <p:nvPr/>
        </p:nvSpPr>
        <p:spPr bwMode="auto">
          <a:xfrm>
            <a:off x="7993063" y="3346450"/>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9466" name="Text Box 9"/>
          <p:cNvSpPr txBox="1">
            <a:spLocks noChangeArrowheads="1"/>
          </p:cNvSpPr>
          <p:nvPr/>
        </p:nvSpPr>
        <p:spPr bwMode="hidden">
          <a:xfrm>
            <a:off x="3136900" y="4787900"/>
            <a:ext cx="3994150" cy="366713"/>
          </a:xfrm>
          <a:prstGeom prst="rect">
            <a:avLst/>
          </a:prstGeom>
          <a:solidFill>
            <a:srgbClr val="C0C0C0">
              <a:alpha val="50195"/>
            </a:srgbClr>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_tradnl" sz="1800" b="1">
                <a:solidFill>
                  <a:schemeClr val="bg2"/>
                </a:solidFill>
              </a:rPr>
              <a:t>Request for circuit establishment</a:t>
            </a:r>
          </a:p>
        </p:txBody>
      </p:sp>
      <p:sp>
        <p:nvSpPr>
          <p:cNvPr id="19467" name="Rectangle 10"/>
          <p:cNvSpPr>
            <a:spLocks noGrp="1" noChangeArrowheads="1"/>
          </p:cNvSpPr>
          <p:nvPr>
            <p:ph type="body" idx="1"/>
          </p:nvPr>
        </p:nvSpPr>
        <p:spPr>
          <a:xfrm>
            <a:off x="690563" y="1112838"/>
            <a:ext cx="9251950" cy="796925"/>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Switching</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Circuit switching</a:t>
            </a:r>
          </a:p>
        </p:txBody>
      </p:sp>
      <p:sp>
        <p:nvSpPr>
          <p:cNvPr id="19468" name="Text Box 11"/>
          <p:cNvSpPr txBox="1">
            <a:spLocks noChangeArrowheads="1"/>
          </p:cNvSpPr>
          <p:nvPr/>
        </p:nvSpPr>
        <p:spPr bwMode="auto">
          <a:xfrm>
            <a:off x="666750" y="4206875"/>
            <a:ext cx="1125538"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Source </a:t>
            </a:r>
          </a:p>
          <a:p>
            <a:pPr defTabSz="914400"/>
            <a:r>
              <a:rPr lang="es-ES" sz="1600" b="1"/>
              <a:t>end node</a:t>
            </a:r>
          </a:p>
        </p:txBody>
      </p:sp>
      <p:sp>
        <p:nvSpPr>
          <p:cNvPr id="19469" name="Text Box 12"/>
          <p:cNvSpPr txBox="1">
            <a:spLocks noChangeArrowheads="1"/>
          </p:cNvSpPr>
          <p:nvPr/>
        </p:nvSpPr>
        <p:spPr bwMode="auto">
          <a:xfrm>
            <a:off x="8639175" y="4206875"/>
            <a:ext cx="1420813"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Destination </a:t>
            </a:r>
          </a:p>
          <a:p>
            <a:pPr defTabSz="914400"/>
            <a:r>
              <a:rPr lang="es-ES" sz="1600" b="1"/>
              <a:t>end node</a:t>
            </a:r>
          </a:p>
        </p:txBody>
      </p:sp>
      <p:grpSp>
        <p:nvGrpSpPr>
          <p:cNvPr id="19470" name="Group 13"/>
          <p:cNvGrpSpPr>
            <a:grpSpLocks/>
          </p:cNvGrpSpPr>
          <p:nvPr/>
        </p:nvGrpSpPr>
        <p:grpSpPr bwMode="auto">
          <a:xfrm>
            <a:off x="1079500" y="3419475"/>
            <a:ext cx="7921625" cy="288925"/>
            <a:chOff x="680" y="2154"/>
            <a:chExt cx="4990" cy="182"/>
          </a:xfrm>
        </p:grpSpPr>
        <p:sp>
          <p:nvSpPr>
            <p:cNvPr id="19484" name="Rectangle 14"/>
            <p:cNvSpPr>
              <a:spLocks noChangeArrowheads="1"/>
            </p:cNvSpPr>
            <p:nvPr/>
          </p:nvSpPr>
          <p:spPr bwMode="auto">
            <a:xfrm>
              <a:off x="952"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9485" name="Rectangle 15"/>
            <p:cNvSpPr>
              <a:spLocks noChangeArrowheads="1"/>
            </p:cNvSpPr>
            <p:nvPr/>
          </p:nvSpPr>
          <p:spPr bwMode="auto">
            <a:xfrm>
              <a:off x="862"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9486" name="Rectangle 16"/>
            <p:cNvSpPr>
              <a:spLocks noChangeArrowheads="1"/>
            </p:cNvSpPr>
            <p:nvPr/>
          </p:nvSpPr>
          <p:spPr bwMode="auto">
            <a:xfrm>
              <a:off x="771"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9487" name="Rectangle 17"/>
            <p:cNvSpPr>
              <a:spLocks noChangeArrowheads="1"/>
            </p:cNvSpPr>
            <p:nvPr/>
          </p:nvSpPr>
          <p:spPr bwMode="auto">
            <a:xfrm>
              <a:off x="680"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9488" name="Rectangle 18"/>
            <p:cNvSpPr>
              <a:spLocks noChangeArrowheads="1"/>
            </p:cNvSpPr>
            <p:nvPr/>
          </p:nvSpPr>
          <p:spPr bwMode="auto">
            <a:xfrm>
              <a:off x="1905"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9489" name="Rectangle 19"/>
            <p:cNvSpPr>
              <a:spLocks noChangeArrowheads="1"/>
            </p:cNvSpPr>
            <p:nvPr/>
          </p:nvSpPr>
          <p:spPr bwMode="auto">
            <a:xfrm>
              <a:off x="1815"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9490" name="Rectangle 20"/>
            <p:cNvSpPr>
              <a:spLocks noChangeArrowheads="1"/>
            </p:cNvSpPr>
            <p:nvPr/>
          </p:nvSpPr>
          <p:spPr bwMode="auto">
            <a:xfrm>
              <a:off x="1724"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9491" name="Rectangle 21"/>
            <p:cNvSpPr>
              <a:spLocks noChangeArrowheads="1"/>
            </p:cNvSpPr>
            <p:nvPr/>
          </p:nvSpPr>
          <p:spPr bwMode="auto">
            <a:xfrm>
              <a:off x="1633"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9492" name="Rectangle 22"/>
            <p:cNvSpPr>
              <a:spLocks noChangeArrowheads="1"/>
            </p:cNvSpPr>
            <p:nvPr/>
          </p:nvSpPr>
          <p:spPr bwMode="auto">
            <a:xfrm>
              <a:off x="3220"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9493" name="Rectangle 23"/>
            <p:cNvSpPr>
              <a:spLocks noChangeArrowheads="1"/>
            </p:cNvSpPr>
            <p:nvPr/>
          </p:nvSpPr>
          <p:spPr bwMode="auto">
            <a:xfrm>
              <a:off x="3130"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9494" name="Rectangle 24"/>
            <p:cNvSpPr>
              <a:spLocks noChangeArrowheads="1"/>
            </p:cNvSpPr>
            <p:nvPr/>
          </p:nvSpPr>
          <p:spPr bwMode="auto">
            <a:xfrm>
              <a:off x="3039"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9495" name="Rectangle 25"/>
            <p:cNvSpPr>
              <a:spLocks noChangeArrowheads="1"/>
            </p:cNvSpPr>
            <p:nvPr/>
          </p:nvSpPr>
          <p:spPr bwMode="auto">
            <a:xfrm>
              <a:off x="2948"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9496" name="Rectangle 26"/>
            <p:cNvSpPr>
              <a:spLocks noChangeArrowheads="1"/>
            </p:cNvSpPr>
            <p:nvPr/>
          </p:nvSpPr>
          <p:spPr bwMode="auto">
            <a:xfrm>
              <a:off x="4536"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9497" name="Rectangle 27"/>
            <p:cNvSpPr>
              <a:spLocks noChangeArrowheads="1"/>
            </p:cNvSpPr>
            <p:nvPr/>
          </p:nvSpPr>
          <p:spPr bwMode="auto">
            <a:xfrm>
              <a:off x="4446"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9498" name="Rectangle 28"/>
            <p:cNvSpPr>
              <a:spLocks noChangeArrowheads="1"/>
            </p:cNvSpPr>
            <p:nvPr/>
          </p:nvSpPr>
          <p:spPr bwMode="auto">
            <a:xfrm>
              <a:off x="4355"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9499" name="Rectangle 29"/>
            <p:cNvSpPr>
              <a:spLocks noChangeArrowheads="1"/>
            </p:cNvSpPr>
            <p:nvPr/>
          </p:nvSpPr>
          <p:spPr bwMode="auto">
            <a:xfrm>
              <a:off x="4264"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9500" name="Rectangle 30"/>
            <p:cNvSpPr>
              <a:spLocks noChangeArrowheads="1"/>
            </p:cNvSpPr>
            <p:nvPr/>
          </p:nvSpPr>
          <p:spPr bwMode="auto">
            <a:xfrm>
              <a:off x="5579" y="2154"/>
              <a:ext cx="91" cy="182"/>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grpSp>
      <p:sp>
        <p:nvSpPr>
          <p:cNvPr id="19471" name="Line 31"/>
          <p:cNvSpPr>
            <a:spLocks noChangeShapeType="1"/>
          </p:cNvSpPr>
          <p:nvPr/>
        </p:nvSpPr>
        <p:spPr bwMode="auto">
          <a:xfrm>
            <a:off x="5903913" y="3348038"/>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9472" name="Line 32"/>
          <p:cNvSpPr>
            <a:spLocks noChangeShapeType="1"/>
          </p:cNvSpPr>
          <p:nvPr/>
        </p:nvSpPr>
        <p:spPr bwMode="auto">
          <a:xfrm>
            <a:off x="3816350" y="3348038"/>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9473" name="Line 33"/>
          <p:cNvSpPr>
            <a:spLocks noChangeShapeType="1"/>
          </p:cNvSpPr>
          <p:nvPr/>
        </p:nvSpPr>
        <p:spPr bwMode="auto">
          <a:xfrm>
            <a:off x="1727200" y="3348038"/>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9474" name="Line 43"/>
          <p:cNvSpPr>
            <a:spLocks noChangeShapeType="1"/>
          </p:cNvSpPr>
          <p:nvPr/>
        </p:nvSpPr>
        <p:spPr bwMode="auto">
          <a:xfrm flipH="1">
            <a:off x="6696075" y="3348038"/>
            <a:ext cx="1296988"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9475" name="Line 44"/>
          <p:cNvSpPr>
            <a:spLocks noChangeShapeType="1"/>
          </p:cNvSpPr>
          <p:nvPr/>
        </p:nvSpPr>
        <p:spPr bwMode="auto">
          <a:xfrm flipH="1">
            <a:off x="4608513" y="3348038"/>
            <a:ext cx="1296987"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9476" name="Line 45"/>
          <p:cNvSpPr>
            <a:spLocks noChangeShapeType="1"/>
          </p:cNvSpPr>
          <p:nvPr/>
        </p:nvSpPr>
        <p:spPr bwMode="auto">
          <a:xfrm flipH="1">
            <a:off x="2519363" y="3348038"/>
            <a:ext cx="1296987"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19477" name="Text Box 46"/>
          <p:cNvSpPr txBox="1">
            <a:spLocks noChangeArrowheads="1"/>
          </p:cNvSpPr>
          <p:nvPr/>
        </p:nvSpPr>
        <p:spPr bwMode="hidden">
          <a:xfrm>
            <a:off x="2557463" y="5357813"/>
            <a:ext cx="5146675" cy="366712"/>
          </a:xfrm>
          <a:prstGeom prst="rect">
            <a:avLst/>
          </a:prstGeom>
          <a:solidFill>
            <a:srgbClr val="C0C0C0">
              <a:alpha val="50195"/>
            </a:srgbClr>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_tradnl" sz="1800" b="1">
                <a:solidFill>
                  <a:schemeClr val="bg2"/>
                </a:solidFill>
              </a:rPr>
              <a:t>Acknowledgment and circuit establishment</a:t>
            </a:r>
          </a:p>
        </p:txBody>
      </p:sp>
      <p:sp>
        <p:nvSpPr>
          <p:cNvPr id="19478" name="Text Box 47"/>
          <p:cNvSpPr txBox="1">
            <a:spLocks noChangeArrowheads="1"/>
          </p:cNvSpPr>
          <p:nvPr/>
        </p:nvSpPr>
        <p:spPr bwMode="auto">
          <a:xfrm>
            <a:off x="2528888" y="6005513"/>
            <a:ext cx="5160962" cy="641350"/>
          </a:xfrm>
          <a:prstGeom prst="rect">
            <a:avLst/>
          </a:prstGeom>
          <a:solidFill>
            <a:srgbClr val="CCFFCC"/>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_tradnl" sz="1800" b="1"/>
              <a:t>Packet transport</a:t>
            </a:r>
          </a:p>
          <a:p>
            <a:pPr defTabSz="914400"/>
            <a:r>
              <a:rPr lang="es-ES_tradnl" sz="1800" b="1"/>
              <a:t>(neither routing nor arbitration is required)</a:t>
            </a:r>
          </a:p>
        </p:txBody>
      </p:sp>
      <p:sp>
        <p:nvSpPr>
          <p:cNvPr id="1515568" name="Rectangle 48"/>
          <p:cNvSpPr>
            <a:spLocks noChangeArrowheads="1"/>
          </p:cNvSpPr>
          <p:nvPr/>
        </p:nvSpPr>
        <p:spPr bwMode="auto">
          <a:xfrm>
            <a:off x="1511300" y="2987675"/>
            <a:ext cx="144463" cy="287338"/>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515573" name="Rectangle 53"/>
          <p:cNvSpPr>
            <a:spLocks noChangeArrowheads="1"/>
          </p:cNvSpPr>
          <p:nvPr/>
        </p:nvSpPr>
        <p:spPr bwMode="auto">
          <a:xfrm>
            <a:off x="1366838" y="2987675"/>
            <a:ext cx="144462" cy="287338"/>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515574" name="Rectangle 54"/>
          <p:cNvSpPr>
            <a:spLocks noChangeArrowheads="1"/>
          </p:cNvSpPr>
          <p:nvPr/>
        </p:nvSpPr>
        <p:spPr bwMode="auto">
          <a:xfrm>
            <a:off x="1223963" y="2987675"/>
            <a:ext cx="144462" cy="287338"/>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515575" name="Rectangle 55"/>
          <p:cNvSpPr>
            <a:spLocks noChangeArrowheads="1"/>
          </p:cNvSpPr>
          <p:nvPr/>
        </p:nvSpPr>
        <p:spPr bwMode="auto">
          <a:xfrm>
            <a:off x="1079500" y="2987675"/>
            <a:ext cx="144463" cy="287338"/>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1515576" name="Rectangle 56"/>
          <p:cNvSpPr>
            <a:spLocks noChangeArrowheads="1"/>
          </p:cNvSpPr>
          <p:nvPr/>
        </p:nvSpPr>
        <p:spPr bwMode="auto">
          <a:xfrm>
            <a:off x="935038" y="2987675"/>
            <a:ext cx="144462" cy="287338"/>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0" presetClass="path" presetSubtype="0" accel="50000" decel="50000" fill="hold" grpId="0" nodeType="withEffect">
                                  <p:stCondLst>
                                    <p:cond delay="0"/>
                                  </p:stCondLst>
                                  <p:childTnLst>
                                    <p:animMotion origin="layout" path="M 2.55631E-6 -8.40336E-6 L 0.02725 0.03193 L 0.70184 0.03067 L 0.79761 0.00146 " pathEditMode="relative" ptsTypes="AAAA">
                                      <p:cBhvr>
                                        <p:cTn id="6" dur="5000" fill="hold"/>
                                        <p:tgtEl>
                                          <p:spTgt spid="1515568"/>
                                        </p:tgtEl>
                                        <p:attrNameLst>
                                          <p:attrName>ppt_x</p:attrName>
                                          <p:attrName>ppt_y</p:attrName>
                                        </p:attrNameLst>
                                      </p:cBhvr>
                                    </p:animMotion>
                                  </p:childTnLst>
                                </p:cTn>
                              </p:par>
                              <p:par>
                                <p:cTn id="7" presetID="0" presetClass="path" presetSubtype="0" accel="50000" decel="50000" fill="hold" grpId="0" nodeType="withEffect">
                                  <p:stCondLst>
                                    <p:cond delay="0"/>
                                  </p:stCondLst>
                                  <p:childTnLst>
                                    <p:animMotion origin="layout" path="M 2.55631E-6 -8.40336E-6 L 0.02725 0.03193 L 0.70184 0.03067 L 0.79761 0.00146 " pathEditMode="relative" ptsTypes="AAAA">
                                      <p:cBhvr>
                                        <p:cTn id="8" dur="5000" fill="hold"/>
                                        <p:tgtEl>
                                          <p:spTgt spid="1515573"/>
                                        </p:tgtEl>
                                        <p:attrNameLst>
                                          <p:attrName>ppt_x</p:attrName>
                                          <p:attrName>ppt_y</p:attrName>
                                        </p:attrNameLst>
                                      </p:cBhvr>
                                    </p:animMotion>
                                  </p:childTnLst>
                                </p:cTn>
                              </p:par>
                              <p:par>
                                <p:cTn id="9" presetID="0" presetClass="path" presetSubtype="0" accel="50000" decel="50000" fill="hold" grpId="0" nodeType="withEffect">
                                  <p:stCondLst>
                                    <p:cond delay="0"/>
                                  </p:stCondLst>
                                  <p:childTnLst>
                                    <p:animMotion origin="layout" path="M 2.55631E-6 -8.40336E-6 L 0.02725 0.03193 L 0.70184 0.03067 L 0.79761 0.00146 " pathEditMode="relative" ptsTypes="AAAA">
                                      <p:cBhvr>
                                        <p:cTn id="10" dur="5000" fill="hold"/>
                                        <p:tgtEl>
                                          <p:spTgt spid="1515574"/>
                                        </p:tgtEl>
                                        <p:attrNameLst>
                                          <p:attrName>ppt_x</p:attrName>
                                          <p:attrName>ppt_y</p:attrName>
                                        </p:attrNameLst>
                                      </p:cBhvr>
                                    </p:animMotion>
                                  </p:childTnLst>
                                </p:cTn>
                              </p:par>
                              <p:par>
                                <p:cTn id="11" presetID="0" presetClass="path" presetSubtype="0" accel="50000" decel="50000" fill="hold" grpId="0" nodeType="withEffect">
                                  <p:stCondLst>
                                    <p:cond delay="0"/>
                                  </p:stCondLst>
                                  <p:childTnLst>
                                    <p:animMotion origin="layout" path="M 2.55631E-6 -8.40336E-6 L 0.02725 0.03193 L 0.70184 0.03067 L 0.79761 0.00146 " pathEditMode="relative" ptsTypes="AAAA">
                                      <p:cBhvr>
                                        <p:cTn id="12" dur="5000" fill="hold"/>
                                        <p:tgtEl>
                                          <p:spTgt spid="1515575"/>
                                        </p:tgtEl>
                                        <p:attrNameLst>
                                          <p:attrName>ppt_x</p:attrName>
                                          <p:attrName>ppt_y</p:attrName>
                                        </p:attrNameLst>
                                      </p:cBhvr>
                                    </p:animMotion>
                                  </p:childTnLst>
                                </p:cTn>
                              </p:par>
                              <p:par>
                                <p:cTn id="13" presetID="0" presetClass="path" presetSubtype="0" accel="50000" decel="50000" fill="hold" grpId="0" nodeType="withEffect">
                                  <p:stCondLst>
                                    <p:cond delay="0"/>
                                  </p:stCondLst>
                                  <p:childTnLst>
                                    <p:animMotion origin="layout" path="M 2.55631E-6 -8.40336E-6 L 0.02725 0.03193 L 0.70184 0.03067 L 0.79761 0.00146 " pathEditMode="relative" ptsTypes="AAAA">
                                      <p:cBhvr>
                                        <p:cTn id="14" dur="5000" fill="hold"/>
                                        <p:tgtEl>
                                          <p:spTgt spid="151557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68" grpId="0" animBg="1"/>
      <p:bldP spid="1515573" grpId="0" animBg="1"/>
      <p:bldP spid="1515574" grpId="0" animBg="1"/>
      <p:bldP spid="1515575" grpId="0" animBg="1"/>
      <p:bldP spid="151557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Date Placeholder 3"/>
          <p:cNvSpPr>
            <a:spLocks noGrp="1"/>
          </p:cNvSpPr>
          <p:nvPr>
            <p:ph type="dt" sz="quarter" idx="10"/>
          </p:nvPr>
        </p:nvSpPr>
        <p:spPr/>
        <p:txBody>
          <a:bodyPr/>
          <a:lstStyle/>
          <a:p>
            <a:pPr>
              <a:defRPr/>
            </a:pPr>
            <a:r>
              <a:rPr lang="es-ES_tradnl"/>
              <a:t>  </a:t>
            </a:r>
            <a:fld id="{BDF5F8A5-842F-4BEE-B730-37F9F017BBDC}" type="slidenum">
              <a:rPr lang="es-ES_tradnl" sz="1500"/>
              <a:pPr>
                <a:defRPr/>
              </a:pPr>
              <a:t>19</a:t>
            </a:fld>
            <a:endParaRPr lang="es-ES_tradnl" sz="1500"/>
          </a:p>
        </p:txBody>
      </p:sp>
      <p:sp>
        <p:nvSpPr>
          <p:cNvPr id="20483" name="Rectangle 2"/>
          <p:cNvSpPr>
            <a:spLocks noGrp="1" noChangeArrowheads="1"/>
          </p:cNvSpPr>
          <p:nvPr>
            <p:ph type="title"/>
          </p:nvPr>
        </p:nvSpPr>
        <p:spPr/>
        <p:txBody>
          <a:bodyPr/>
          <a:lstStyle/>
          <a:p>
            <a:r>
              <a:rPr lang="es-ES_tradnl" smtClean="0"/>
              <a:t>Routing, Arbitration, and Switching</a:t>
            </a:r>
          </a:p>
        </p:txBody>
      </p:sp>
      <p:sp>
        <p:nvSpPr>
          <p:cNvPr id="20484" name="Rectangle 3"/>
          <p:cNvSpPr>
            <a:spLocks noChangeArrowheads="1"/>
          </p:cNvSpPr>
          <p:nvPr/>
        </p:nvSpPr>
        <p:spPr bwMode="auto">
          <a:xfrm>
            <a:off x="2519363" y="2554288"/>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20485" name="Rectangle 4"/>
          <p:cNvSpPr>
            <a:spLocks noChangeArrowheads="1"/>
          </p:cNvSpPr>
          <p:nvPr/>
        </p:nvSpPr>
        <p:spPr bwMode="auto">
          <a:xfrm>
            <a:off x="4608513" y="2554288"/>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20486" name="Rectangle 5"/>
          <p:cNvSpPr>
            <a:spLocks noChangeArrowheads="1"/>
          </p:cNvSpPr>
          <p:nvPr/>
        </p:nvSpPr>
        <p:spPr bwMode="auto">
          <a:xfrm>
            <a:off x="6696075" y="2554288"/>
            <a:ext cx="1296988"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20487" name="Rectangle 6"/>
          <p:cNvSpPr>
            <a:spLocks noChangeArrowheads="1"/>
          </p:cNvSpPr>
          <p:nvPr/>
        </p:nvSpPr>
        <p:spPr bwMode="auto">
          <a:xfrm>
            <a:off x="719138" y="2555875"/>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488" name="Rectangle 7"/>
          <p:cNvSpPr>
            <a:spLocks noChangeArrowheads="1"/>
          </p:cNvSpPr>
          <p:nvPr/>
        </p:nvSpPr>
        <p:spPr bwMode="auto">
          <a:xfrm>
            <a:off x="8783638" y="2554288"/>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489" name="Line 8"/>
          <p:cNvSpPr>
            <a:spLocks noChangeShapeType="1"/>
          </p:cNvSpPr>
          <p:nvPr/>
        </p:nvSpPr>
        <p:spPr bwMode="auto">
          <a:xfrm>
            <a:off x="7993063" y="3346450"/>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0490" name="Text Box 9"/>
          <p:cNvSpPr txBox="1">
            <a:spLocks noChangeArrowheads="1"/>
          </p:cNvSpPr>
          <p:nvPr/>
        </p:nvSpPr>
        <p:spPr bwMode="hidden">
          <a:xfrm>
            <a:off x="3016250" y="4787900"/>
            <a:ext cx="4237038" cy="366713"/>
          </a:xfrm>
          <a:prstGeom prst="rect">
            <a:avLst/>
          </a:prstGeom>
          <a:solidFill>
            <a:srgbClr val="C0C0C0">
              <a:alpha val="50195"/>
            </a:srgbClr>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_tradnl" sz="1800" b="1">
                <a:solidFill>
                  <a:schemeClr val="bg2"/>
                </a:solidFill>
              </a:rPr>
              <a:t>HiRequest for circuit establishment</a:t>
            </a:r>
          </a:p>
        </p:txBody>
      </p:sp>
      <p:sp>
        <p:nvSpPr>
          <p:cNvPr id="20491" name="Rectangle 10"/>
          <p:cNvSpPr>
            <a:spLocks noGrp="1" noChangeArrowheads="1"/>
          </p:cNvSpPr>
          <p:nvPr>
            <p:ph type="body" idx="1"/>
          </p:nvPr>
        </p:nvSpPr>
        <p:spPr>
          <a:xfrm>
            <a:off x="690563" y="1112838"/>
            <a:ext cx="9251950" cy="796925"/>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Switching</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Circuit switching</a:t>
            </a:r>
          </a:p>
        </p:txBody>
      </p:sp>
      <p:sp>
        <p:nvSpPr>
          <p:cNvPr id="20492" name="Text Box 11"/>
          <p:cNvSpPr txBox="1">
            <a:spLocks noChangeArrowheads="1"/>
          </p:cNvSpPr>
          <p:nvPr/>
        </p:nvSpPr>
        <p:spPr bwMode="auto">
          <a:xfrm>
            <a:off x="666750" y="4206875"/>
            <a:ext cx="1125538"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Source </a:t>
            </a:r>
          </a:p>
          <a:p>
            <a:pPr defTabSz="914400"/>
            <a:r>
              <a:rPr lang="es-ES" sz="1600" b="1"/>
              <a:t>end node</a:t>
            </a:r>
          </a:p>
        </p:txBody>
      </p:sp>
      <p:sp>
        <p:nvSpPr>
          <p:cNvPr id="20493" name="Text Box 12"/>
          <p:cNvSpPr txBox="1">
            <a:spLocks noChangeArrowheads="1"/>
          </p:cNvSpPr>
          <p:nvPr/>
        </p:nvSpPr>
        <p:spPr bwMode="auto">
          <a:xfrm>
            <a:off x="8639175" y="4206875"/>
            <a:ext cx="1420813"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Destination </a:t>
            </a:r>
          </a:p>
          <a:p>
            <a:pPr defTabSz="914400"/>
            <a:r>
              <a:rPr lang="es-ES" sz="1600" b="1"/>
              <a:t>end node</a:t>
            </a:r>
          </a:p>
        </p:txBody>
      </p:sp>
      <p:sp>
        <p:nvSpPr>
          <p:cNvPr id="20494" name="Rectangle 14"/>
          <p:cNvSpPr>
            <a:spLocks noChangeArrowheads="1"/>
          </p:cNvSpPr>
          <p:nvPr/>
        </p:nvSpPr>
        <p:spPr bwMode="auto">
          <a:xfrm>
            <a:off x="1511300" y="3419475"/>
            <a:ext cx="144463" cy="2889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495" name="Rectangle 15"/>
          <p:cNvSpPr>
            <a:spLocks noChangeArrowheads="1"/>
          </p:cNvSpPr>
          <p:nvPr/>
        </p:nvSpPr>
        <p:spPr bwMode="auto">
          <a:xfrm>
            <a:off x="1368425" y="3419475"/>
            <a:ext cx="144463" cy="2889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496" name="Rectangle 16"/>
          <p:cNvSpPr>
            <a:spLocks noChangeArrowheads="1"/>
          </p:cNvSpPr>
          <p:nvPr/>
        </p:nvSpPr>
        <p:spPr bwMode="auto">
          <a:xfrm>
            <a:off x="1223963" y="3419475"/>
            <a:ext cx="144462" cy="2889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497" name="Rectangle 17"/>
          <p:cNvSpPr>
            <a:spLocks noChangeArrowheads="1"/>
          </p:cNvSpPr>
          <p:nvPr/>
        </p:nvSpPr>
        <p:spPr bwMode="auto">
          <a:xfrm>
            <a:off x="1079500" y="3419475"/>
            <a:ext cx="144463" cy="2889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498" name="Rectangle 18"/>
          <p:cNvSpPr>
            <a:spLocks noChangeArrowheads="1"/>
          </p:cNvSpPr>
          <p:nvPr/>
        </p:nvSpPr>
        <p:spPr bwMode="auto">
          <a:xfrm>
            <a:off x="3024188" y="3419475"/>
            <a:ext cx="144462" cy="2889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499" name="Rectangle 19"/>
          <p:cNvSpPr>
            <a:spLocks noChangeArrowheads="1"/>
          </p:cNvSpPr>
          <p:nvPr/>
        </p:nvSpPr>
        <p:spPr bwMode="auto">
          <a:xfrm>
            <a:off x="2881313" y="3419475"/>
            <a:ext cx="144462" cy="2889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500" name="Rectangle 20"/>
          <p:cNvSpPr>
            <a:spLocks noChangeArrowheads="1"/>
          </p:cNvSpPr>
          <p:nvPr/>
        </p:nvSpPr>
        <p:spPr bwMode="auto">
          <a:xfrm>
            <a:off x="2736850" y="3419475"/>
            <a:ext cx="144463" cy="2889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501" name="Rectangle 21"/>
          <p:cNvSpPr>
            <a:spLocks noChangeArrowheads="1"/>
          </p:cNvSpPr>
          <p:nvPr/>
        </p:nvSpPr>
        <p:spPr bwMode="auto">
          <a:xfrm>
            <a:off x="2592388" y="3419475"/>
            <a:ext cx="144462" cy="2889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502" name="Rectangle 22"/>
          <p:cNvSpPr>
            <a:spLocks noChangeArrowheads="1"/>
          </p:cNvSpPr>
          <p:nvPr/>
        </p:nvSpPr>
        <p:spPr bwMode="auto">
          <a:xfrm>
            <a:off x="5111750" y="3419475"/>
            <a:ext cx="144463" cy="2889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503" name="Rectangle 23"/>
          <p:cNvSpPr>
            <a:spLocks noChangeArrowheads="1"/>
          </p:cNvSpPr>
          <p:nvPr/>
        </p:nvSpPr>
        <p:spPr bwMode="auto">
          <a:xfrm>
            <a:off x="4968875" y="3419475"/>
            <a:ext cx="144463" cy="2889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504" name="Rectangle 24"/>
          <p:cNvSpPr>
            <a:spLocks noChangeArrowheads="1"/>
          </p:cNvSpPr>
          <p:nvPr/>
        </p:nvSpPr>
        <p:spPr bwMode="auto">
          <a:xfrm>
            <a:off x="4824413" y="3419475"/>
            <a:ext cx="144462" cy="2889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505" name="Rectangle 25"/>
          <p:cNvSpPr>
            <a:spLocks noChangeArrowheads="1"/>
          </p:cNvSpPr>
          <p:nvPr/>
        </p:nvSpPr>
        <p:spPr bwMode="auto">
          <a:xfrm>
            <a:off x="4679950" y="3419475"/>
            <a:ext cx="144463" cy="2889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506" name="Rectangle 26"/>
          <p:cNvSpPr>
            <a:spLocks noChangeArrowheads="1"/>
          </p:cNvSpPr>
          <p:nvPr/>
        </p:nvSpPr>
        <p:spPr bwMode="auto">
          <a:xfrm>
            <a:off x="7200900" y="3419475"/>
            <a:ext cx="144463" cy="2889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507" name="Rectangle 27"/>
          <p:cNvSpPr>
            <a:spLocks noChangeArrowheads="1"/>
          </p:cNvSpPr>
          <p:nvPr/>
        </p:nvSpPr>
        <p:spPr bwMode="auto">
          <a:xfrm>
            <a:off x="7058025" y="3419475"/>
            <a:ext cx="144463" cy="2889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508" name="Rectangle 28"/>
          <p:cNvSpPr>
            <a:spLocks noChangeArrowheads="1"/>
          </p:cNvSpPr>
          <p:nvPr/>
        </p:nvSpPr>
        <p:spPr bwMode="auto">
          <a:xfrm>
            <a:off x="6913563" y="3419475"/>
            <a:ext cx="144462" cy="2889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509" name="Rectangle 29"/>
          <p:cNvSpPr>
            <a:spLocks noChangeArrowheads="1"/>
          </p:cNvSpPr>
          <p:nvPr/>
        </p:nvSpPr>
        <p:spPr bwMode="auto">
          <a:xfrm>
            <a:off x="6769100" y="3419475"/>
            <a:ext cx="144463" cy="2889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510" name="Rectangle 30"/>
          <p:cNvSpPr>
            <a:spLocks noChangeArrowheads="1"/>
          </p:cNvSpPr>
          <p:nvPr/>
        </p:nvSpPr>
        <p:spPr bwMode="auto">
          <a:xfrm>
            <a:off x="8856663" y="3419475"/>
            <a:ext cx="144462" cy="2889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511" name="Line 31"/>
          <p:cNvSpPr>
            <a:spLocks noChangeShapeType="1"/>
          </p:cNvSpPr>
          <p:nvPr/>
        </p:nvSpPr>
        <p:spPr bwMode="auto">
          <a:xfrm>
            <a:off x="5903913" y="3348038"/>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0512" name="Line 32"/>
          <p:cNvSpPr>
            <a:spLocks noChangeShapeType="1"/>
          </p:cNvSpPr>
          <p:nvPr/>
        </p:nvSpPr>
        <p:spPr bwMode="auto">
          <a:xfrm>
            <a:off x="3816350" y="3348038"/>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0513" name="Line 33"/>
          <p:cNvSpPr>
            <a:spLocks noChangeShapeType="1"/>
          </p:cNvSpPr>
          <p:nvPr/>
        </p:nvSpPr>
        <p:spPr bwMode="auto">
          <a:xfrm>
            <a:off x="1727200" y="3348038"/>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0514" name="Line 34"/>
          <p:cNvSpPr>
            <a:spLocks noChangeShapeType="1"/>
          </p:cNvSpPr>
          <p:nvPr/>
        </p:nvSpPr>
        <p:spPr bwMode="auto">
          <a:xfrm flipH="1">
            <a:off x="6696075" y="3348038"/>
            <a:ext cx="1296988"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0515" name="Line 35"/>
          <p:cNvSpPr>
            <a:spLocks noChangeShapeType="1"/>
          </p:cNvSpPr>
          <p:nvPr/>
        </p:nvSpPr>
        <p:spPr bwMode="auto">
          <a:xfrm flipH="1">
            <a:off x="4608513" y="3348038"/>
            <a:ext cx="1296987"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0516" name="Line 36"/>
          <p:cNvSpPr>
            <a:spLocks noChangeShapeType="1"/>
          </p:cNvSpPr>
          <p:nvPr/>
        </p:nvSpPr>
        <p:spPr bwMode="auto">
          <a:xfrm flipH="1">
            <a:off x="2519363" y="3348038"/>
            <a:ext cx="1296987"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0517" name="Text Box 37"/>
          <p:cNvSpPr txBox="1">
            <a:spLocks noChangeArrowheads="1"/>
          </p:cNvSpPr>
          <p:nvPr/>
        </p:nvSpPr>
        <p:spPr bwMode="hidden">
          <a:xfrm>
            <a:off x="2557463" y="5357813"/>
            <a:ext cx="5146675" cy="366712"/>
          </a:xfrm>
          <a:prstGeom prst="rect">
            <a:avLst/>
          </a:prstGeom>
          <a:solidFill>
            <a:srgbClr val="C0C0C0">
              <a:alpha val="50195"/>
            </a:srgbClr>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_tradnl" sz="1800" b="1">
                <a:solidFill>
                  <a:schemeClr val="bg2"/>
                </a:solidFill>
              </a:rPr>
              <a:t>Acknowledgment and circuit establishment</a:t>
            </a:r>
          </a:p>
        </p:txBody>
      </p:sp>
      <p:sp>
        <p:nvSpPr>
          <p:cNvPr id="20518" name="Text Box 38"/>
          <p:cNvSpPr txBox="1">
            <a:spLocks noChangeArrowheads="1"/>
          </p:cNvSpPr>
          <p:nvPr/>
        </p:nvSpPr>
        <p:spPr bwMode="hidden">
          <a:xfrm>
            <a:off x="4054475" y="6005513"/>
            <a:ext cx="2098675" cy="366712"/>
          </a:xfrm>
          <a:prstGeom prst="rect">
            <a:avLst/>
          </a:prstGeom>
          <a:solidFill>
            <a:srgbClr val="C0C0C0">
              <a:alpha val="50195"/>
            </a:srgbClr>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_tradnl" sz="1800" b="1">
                <a:solidFill>
                  <a:schemeClr val="bg2"/>
                </a:solidFill>
              </a:rPr>
              <a:t>Packet transport</a:t>
            </a:r>
          </a:p>
        </p:txBody>
      </p:sp>
      <p:sp>
        <p:nvSpPr>
          <p:cNvPr id="20519" name="Line 44"/>
          <p:cNvSpPr>
            <a:spLocks noChangeShapeType="1"/>
          </p:cNvSpPr>
          <p:nvPr/>
        </p:nvSpPr>
        <p:spPr bwMode="auto">
          <a:xfrm flipV="1">
            <a:off x="2160588" y="4211638"/>
            <a:ext cx="647700" cy="93662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0520" name="Rectangle 45"/>
          <p:cNvSpPr>
            <a:spLocks noChangeArrowheads="1"/>
          </p:cNvSpPr>
          <p:nvPr/>
        </p:nvSpPr>
        <p:spPr bwMode="gray">
          <a:xfrm>
            <a:off x="3217863" y="3851275"/>
            <a:ext cx="144462" cy="2889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521" name="Rectangle 46"/>
          <p:cNvSpPr>
            <a:spLocks noChangeArrowheads="1"/>
          </p:cNvSpPr>
          <p:nvPr/>
        </p:nvSpPr>
        <p:spPr bwMode="auto">
          <a:xfrm>
            <a:off x="3074988" y="3851275"/>
            <a:ext cx="144462" cy="2889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522" name="Rectangle 47"/>
          <p:cNvSpPr>
            <a:spLocks noChangeArrowheads="1"/>
          </p:cNvSpPr>
          <p:nvPr/>
        </p:nvSpPr>
        <p:spPr bwMode="auto">
          <a:xfrm>
            <a:off x="2930525" y="3851275"/>
            <a:ext cx="144463" cy="2889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523" name="Rectangle 48"/>
          <p:cNvSpPr>
            <a:spLocks noChangeArrowheads="1"/>
          </p:cNvSpPr>
          <p:nvPr/>
        </p:nvSpPr>
        <p:spPr bwMode="auto">
          <a:xfrm>
            <a:off x="2786063" y="3851275"/>
            <a:ext cx="144462" cy="2889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grpSp>
        <p:nvGrpSpPr>
          <p:cNvPr id="1516597" name="Group 53"/>
          <p:cNvGrpSpPr>
            <a:grpSpLocks/>
          </p:cNvGrpSpPr>
          <p:nvPr/>
        </p:nvGrpSpPr>
        <p:grpSpPr bwMode="auto">
          <a:xfrm>
            <a:off x="3240088" y="3275013"/>
            <a:ext cx="647700" cy="504825"/>
            <a:chOff x="2041" y="2063"/>
            <a:chExt cx="408" cy="318"/>
          </a:xfrm>
        </p:grpSpPr>
        <p:sp>
          <p:nvSpPr>
            <p:cNvPr id="20527" name="Line 49"/>
            <p:cNvSpPr>
              <a:spLocks noChangeShapeType="1"/>
            </p:cNvSpPr>
            <p:nvPr/>
          </p:nvSpPr>
          <p:spPr bwMode="auto">
            <a:xfrm flipV="1">
              <a:off x="2041" y="2245"/>
              <a:ext cx="181" cy="136"/>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20528" name="Text Box 50"/>
            <p:cNvSpPr txBox="1">
              <a:spLocks noChangeArrowheads="1"/>
            </p:cNvSpPr>
            <p:nvPr/>
          </p:nvSpPr>
          <p:spPr bwMode="auto">
            <a:xfrm>
              <a:off x="2204" y="2063"/>
              <a:ext cx="245" cy="288"/>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2400" b="1">
                  <a:solidFill>
                    <a:srgbClr val="FF0000"/>
                  </a:solidFill>
                </a:rPr>
                <a:t>X</a:t>
              </a:r>
            </a:p>
          </p:txBody>
        </p:sp>
      </p:grpSp>
      <p:sp>
        <p:nvSpPr>
          <p:cNvPr id="1516595" name="Rectangle 51"/>
          <p:cNvSpPr>
            <a:spLocks noChangeArrowheads="1"/>
          </p:cNvSpPr>
          <p:nvPr/>
        </p:nvSpPr>
        <p:spPr bwMode="auto">
          <a:xfrm>
            <a:off x="1871663" y="5086350"/>
            <a:ext cx="144462" cy="288925"/>
          </a:xfrm>
          <a:prstGeom prst="rect">
            <a:avLst/>
          </a:prstGeom>
          <a:solidFill>
            <a:srgbClr val="FFCC99"/>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0526" name="Text Box 52"/>
          <p:cNvSpPr txBox="1">
            <a:spLocks noChangeArrowheads="1"/>
          </p:cNvSpPr>
          <p:nvPr/>
        </p:nvSpPr>
        <p:spPr bwMode="auto">
          <a:xfrm>
            <a:off x="1935163" y="6556375"/>
            <a:ext cx="6342062" cy="396875"/>
          </a:xfrm>
          <a:prstGeom prst="rect">
            <a:avLst/>
          </a:prstGeom>
          <a:solidFill>
            <a:srgbClr val="CCFFCC"/>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_tradnl" sz="1800" b="1"/>
              <a:t>High contention, low utilization (</a:t>
            </a:r>
            <a:r>
              <a:rPr lang="es-ES_tradnl" b="1" i="1">
                <a:solidFill>
                  <a:srgbClr val="FF0000"/>
                </a:solidFill>
                <a:latin typeface="Symbol" pitchFamily="18" charset="2"/>
              </a:rPr>
              <a:t>r</a:t>
            </a:r>
            <a:r>
              <a:rPr lang="es-ES_tradnl" sz="1800" b="1"/>
              <a:t>) </a:t>
            </a:r>
            <a:r>
              <a:rPr lang="es-ES_tradnl" sz="1800" b="1">
                <a:sym typeface="Wingdings" pitchFamily="2" charset="2"/>
              </a:rPr>
              <a:t> </a:t>
            </a:r>
            <a:r>
              <a:rPr lang="es-ES_tradnl" sz="1800" b="1" i="1">
                <a:sym typeface="Wingdings" pitchFamily="2" charset="2"/>
              </a:rPr>
              <a:t>low </a:t>
            </a:r>
            <a:r>
              <a:rPr lang="es-ES_tradnl" sz="1800" b="1" i="1"/>
              <a:t>throughput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0" presetClass="path" presetSubtype="0" accel="50000" decel="50000" fill="hold" grpId="0" nodeType="afterEffect">
                                  <p:stCondLst>
                                    <p:cond delay="0"/>
                                  </p:stCondLst>
                                  <p:childTnLst>
                                    <p:animMotion origin="layout" path="M -0.00095 0.00042 L 0.02835 -0.02311 L 0.08048 -0.12605 L 0.13356 -0.16366 " pathEditMode="relative" ptsTypes="AAAA">
                                      <p:cBhvr>
                                        <p:cTn id="6" dur="2000" fill="hold"/>
                                        <p:tgtEl>
                                          <p:spTgt spid="1516595"/>
                                        </p:tgtEl>
                                        <p:attrNameLst>
                                          <p:attrName>ppt_x</p:attrName>
                                          <p:attrName>ppt_y</p:attrName>
                                        </p:attrNameLst>
                                      </p:cBhvr>
                                    </p:animMotion>
                                  </p:childTnLst>
                                </p:cTn>
                              </p:par>
                            </p:childTnLst>
                          </p:cTn>
                        </p:par>
                        <p:par>
                          <p:cTn id="7" fill="hold" nodeType="afterGroup">
                            <p:stCondLst>
                              <p:cond delay="2000"/>
                            </p:stCondLst>
                            <p:childTnLst>
                              <p:par>
                                <p:cTn id="8" presetID="23" presetClass="entr" presetSubtype="16" fill="hold" nodeType="afterEffect">
                                  <p:stCondLst>
                                    <p:cond delay="0"/>
                                  </p:stCondLst>
                                  <p:childTnLst>
                                    <p:set>
                                      <p:cBhvr>
                                        <p:cTn id="9" dur="1" fill="hold">
                                          <p:stCondLst>
                                            <p:cond delay="0"/>
                                          </p:stCondLst>
                                        </p:cTn>
                                        <p:tgtEl>
                                          <p:spTgt spid="1516597"/>
                                        </p:tgtEl>
                                        <p:attrNameLst>
                                          <p:attrName>style.visibility</p:attrName>
                                        </p:attrNameLst>
                                      </p:cBhvr>
                                      <p:to>
                                        <p:strVal val="visible"/>
                                      </p:to>
                                    </p:set>
                                    <p:anim calcmode="lin" valueType="num">
                                      <p:cBhvr>
                                        <p:cTn id="10" dur="500" fill="hold"/>
                                        <p:tgtEl>
                                          <p:spTgt spid="1516597"/>
                                        </p:tgtEl>
                                        <p:attrNameLst>
                                          <p:attrName>ppt_w</p:attrName>
                                        </p:attrNameLst>
                                      </p:cBhvr>
                                      <p:tavLst>
                                        <p:tav tm="0">
                                          <p:val>
                                            <p:fltVal val="0"/>
                                          </p:val>
                                        </p:tav>
                                        <p:tav tm="100000">
                                          <p:val>
                                            <p:strVal val="#ppt_w"/>
                                          </p:val>
                                        </p:tav>
                                      </p:tavLst>
                                    </p:anim>
                                    <p:anim calcmode="lin" valueType="num">
                                      <p:cBhvr>
                                        <p:cTn id="11" dur="500" fill="hold"/>
                                        <p:tgtEl>
                                          <p:spTgt spid="151659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6595"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s-ES_tradnl"/>
              <a:t>  </a:t>
            </a:r>
            <a:fld id="{D576FFB4-A6E7-4652-95F1-93DAFA051DE3}" type="slidenum">
              <a:rPr lang="es-ES_tradnl" sz="1500"/>
              <a:pPr>
                <a:defRPr/>
              </a:pPr>
              <a:t>2</a:t>
            </a:fld>
            <a:endParaRPr lang="es-ES_tradnl" sz="1500"/>
          </a:p>
        </p:txBody>
      </p:sp>
      <p:sp>
        <p:nvSpPr>
          <p:cNvPr id="4099" name="Rectangle 1"/>
          <p:cNvSpPr>
            <a:spLocks noGrp="1" noChangeArrowheads="1"/>
          </p:cNvSpPr>
          <p:nvPr>
            <p:ph type="title"/>
          </p:nvPr>
        </p:nvSpPr>
        <p:spPr>
          <a:xfrm>
            <a:off x="735013" y="295275"/>
            <a:ext cx="9009062" cy="533400"/>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Outline</a:t>
            </a:r>
          </a:p>
        </p:txBody>
      </p:sp>
      <p:sp>
        <p:nvSpPr>
          <p:cNvPr id="8194" name="Rectangle 2"/>
          <p:cNvSpPr>
            <a:spLocks noGrp="1" noChangeArrowheads="1"/>
          </p:cNvSpPr>
          <p:nvPr>
            <p:ph type="body" idx="1"/>
          </p:nvPr>
        </p:nvSpPr>
        <p:spPr>
          <a:xfrm>
            <a:off x="690563" y="1135063"/>
            <a:ext cx="9390062" cy="5197475"/>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lvl="1">
              <a:spcAft>
                <a:spcPts val="288"/>
              </a:spcAft>
              <a:buSzPct val="43000"/>
              <a:buFontTx/>
              <a:buBlip>
                <a:blip r:embed="rId3"/>
              </a:buBlip>
              <a:tabLst>
                <a:tab pos="358775" algn="l"/>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defRPr/>
            </a:pPr>
            <a:r>
              <a:rPr lang="en-GB" sz="2200" dirty="0" smtClean="0">
                <a:solidFill>
                  <a:schemeClr val="bg1">
                    <a:lumMod val="50000"/>
                  </a:schemeClr>
                </a:solidFill>
              </a:rPr>
              <a:t>E.1 Introduction </a:t>
            </a:r>
            <a:r>
              <a:rPr lang="en-GB" sz="2200" dirty="0" smtClean="0">
                <a:solidFill>
                  <a:schemeClr val="bg2"/>
                </a:solidFill>
              </a:rPr>
              <a:t>(skipped)</a:t>
            </a:r>
          </a:p>
          <a:p>
            <a:pPr lvl="1">
              <a:spcAft>
                <a:spcPts val="288"/>
              </a:spcAft>
              <a:buSzPct val="43000"/>
              <a:buFontTx/>
              <a:buBlip>
                <a:blip r:embed="rId3"/>
              </a:buBlip>
              <a:tabLst>
                <a:tab pos="358775" algn="l"/>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defRPr/>
            </a:pPr>
            <a:r>
              <a:rPr lang="en-GB" sz="2200" dirty="0" smtClean="0">
                <a:solidFill>
                  <a:schemeClr val="bg1">
                    <a:lumMod val="50000"/>
                  </a:schemeClr>
                </a:solidFill>
              </a:rPr>
              <a:t>E.2 Interconnecting Two Devices </a:t>
            </a:r>
            <a:r>
              <a:rPr lang="en-GB" sz="2200" dirty="0" smtClean="0">
                <a:solidFill>
                  <a:schemeClr val="bg2"/>
                </a:solidFill>
              </a:rPr>
              <a:t>(skipped)</a:t>
            </a:r>
          </a:p>
          <a:p>
            <a:pPr lvl="1">
              <a:spcAft>
                <a:spcPts val="288"/>
              </a:spcAft>
              <a:buSzPct val="43000"/>
              <a:buFontTx/>
              <a:buBlip>
                <a:blip r:embed="rId3"/>
              </a:buBlip>
              <a:tabLst>
                <a:tab pos="358775" algn="l"/>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defRPr/>
            </a:pPr>
            <a:r>
              <a:rPr lang="en-GB" sz="2200" dirty="0" smtClean="0"/>
              <a:t>E.3 Interconnecting Many Devices</a:t>
            </a:r>
          </a:p>
          <a:p>
            <a:pPr lvl="1">
              <a:spcAft>
                <a:spcPts val="288"/>
              </a:spcAft>
              <a:buSzPct val="43000"/>
              <a:buFontTx/>
              <a:buBlip>
                <a:blip r:embed="rId3"/>
              </a:buBlip>
              <a:tabLst>
                <a:tab pos="358775" algn="l"/>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defRPr/>
            </a:pPr>
            <a:r>
              <a:rPr lang="en-GB" sz="2200" dirty="0" smtClean="0">
                <a:solidFill>
                  <a:schemeClr val="bg1">
                    <a:lumMod val="50000"/>
                  </a:schemeClr>
                </a:solidFill>
              </a:rPr>
              <a:t>E.4 Network Topology </a:t>
            </a:r>
            <a:r>
              <a:rPr lang="en-GB" sz="2200" dirty="0" smtClean="0">
                <a:solidFill>
                  <a:schemeClr val="bg2"/>
                </a:solidFill>
              </a:rPr>
              <a:t>(skipped)</a:t>
            </a:r>
          </a:p>
          <a:p>
            <a:pPr lvl="1">
              <a:spcAft>
                <a:spcPts val="288"/>
              </a:spcAft>
              <a:buSzPct val="43000"/>
              <a:buFontTx/>
              <a:buBlip>
                <a:blip r:embed="rId3"/>
              </a:buBlip>
              <a:tabLst>
                <a:tab pos="358775" algn="l"/>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defRPr/>
            </a:pPr>
            <a:r>
              <a:rPr lang="en-GB" sz="2200" dirty="0" smtClean="0"/>
              <a:t>E.5 Network Routing, Arbitration, and Switching</a:t>
            </a:r>
          </a:p>
          <a:p>
            <a:pPr lvl="1">
              <a:spcAft>
                <a:spcPts val="288"/>
              </a:spcAft>
              <a:buSzPct val="43000"/>
              <a:buFontTx/>
              <a:buBlip>
                <a:blip r:embed="rId3"/>
              </a:buBlip>
              <a:tabLst>
                <a:tab pos="358775" algn="l"/>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defRPr/>
            </a:pPr>
            <a:r>
              <a:rPr lang="en-GB" sz="2200" dirty="0" smtClean="0">
                <a:solidFill>
                  <a:schemeClr val="bg1">
                    <a:lumMod val="50000"/>
                  </a:schemeClr>
                </a:solidFill>
              </a:rPr>
              <a:t>E.6 Switch Microarchitecture (skipped)</a:t>
            </a:r>
          </a:p>
          <a:p>
            <a:pPr lvl="1">
              <a:spcAft>
                <a:spcPts val="288"/>
              </a:spcAft>
              <a:buSzPct val="43000"/>
              <a:buFontTx/>
              <a:buBlip>
                <a:blip r:embed="rId3"/>
              </a:buBlip>
              <a:tabLst>
                <a:tab pos="358775" algn="l"/>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defRPr/>
            </a:pPr>
            <a:r>
              <a:rPr lang="en-GB" sz="2200" dirty="0" smtClean="0">
                <a:solidFill>
                  <a:schemeClr val="bg1">
                    <a:lumMod val="50000"/>
                  </a:schemeClr>
                </a:solidFill>
              </a:rPr>
              <a:t>E.7 Practical Issues for Commercial Interconnection Networks (skipped)</a:t>
            </a:r>
          </a:p>
          <a:p>
            <a:pPr lvl="1">
              <a:spcAft>
                <a:spcPts val="288"/>
              </a:spcAft>
              <a:buSzPct val="43000"/>
              <a:buFontTx/>
              <a:buBlip>
                <a:blip r:embed="rId3"/>
              </a:buBlip>
              <a:tabLst>
                <a:tab pos="358775" algn="l"/>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defRPr/>
            </a:pPr>
            <a:r>
              <a:rPr lang="en-GB" sz="2200" dirty="0" smtClean="0">
                <a:solidFill>
                  <a:schemeClr val="bg1">
                    <a:lumMod val="50000"/>
                  </a:schemeClr>
                </a:solidFill>
              </a:rPr>
              <a:t>E.8 Examples of Interconnection Networks (skipped)</a:t>
            </a:r>
          </a:p>
          <a:p>
            <a:pPr lvl="1">
              <a:spcAft>
                <a:spcPts val="288"/>
              </a:spcAft>
              <a:buSzPct val="43000"/>
              <a:buFontTx/>
              <a:buBlip>
                <a:blip r:embed="rId3"/>
              </a:buBlip>
              <a:tabLst>
                <a:tab pos="358775" algn="l"/>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defRPr/>
            </a:pPr>
            <a:r>
              <a:rPr lang="en-GB" sz="2200" dirty="0" smtClean="0">
                <a:solidFill>
                  <a:schemeClr val="bg1">
                    <a:lumMod val="50000"/>
                  </a:schemeClr>
                </a:solidFill>
              </a:rPr>
              <a:t>E.9 Internetworking (skipped)</a:t>
            </a:r>
          </a:p>
          <a:p>
            <a:pPr lvl="1">
              <a:spcAft>
                <a:spcPts val="288"/>
              </a:spcAft>
              <a:buSzPct val="43000"/>
              <a:buFontTx/>
              <a:buBlip>
                <a:blip r:embed="rId3"/>
              </a:buBlip>
              <a:tabLst>
                <a:tab pos="358775" algn="l"/>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defRPr/>
            </a:pPr>
            <a:r>
              <a:rPr lang="en-GB" sz="2200" dirty="0" smtClean="0">
                <a:solidFill>
                  <a:schemeClr val="bg1">
                    <a:lumMod val="50000"/>
                  </a:schemeClr>
                </a:solidFill>
              </a:rPr>
              <a:t>E.10 Crosscutting Issues for Interconnection Networks (skipped)</a:t>
            </a:r>
          </a:p>
          <a:p>
            <a:pPr lvl="1">
              <a:spcAft>
                <a:spcPts val="288"/>
              </a:spcAft>
              <a:buSzPct val="43000"/>
              <a:buFontTx/>
              <a:buBlip>
                <a:blip r:embed="rId3"/>
              </a:buBlip>
              <a:tabLst>
                <a:tab pos="358775" algn="l"/>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defRPr/>
            </a:pPr>
            <a:r>
              <a:rPr lang="en-GB" sz="2200" dirty="0" smtClean="0">
                <a:solidFill>
                  <a:schemeClr val="bg1">
                    <a:lumMod val="50000"/>
                  </a:schemeClr>
                </a:solidFill>
              </a:rPr>
              <a:t>E.11 Fallacies and Pitfalls (skipped)</a:t>
            </a:r>
          </a:p>
          <a:p>
            <a:pPr lvl="1">
              <a:spcAft>
                <a:spcPts val="288"/>
              </a:spcAft>
              <a:buSzPct val="43000"/>
              <a:buFontTx/>
              <a:buBlip>
                <a:blip r:embed="rId3"/>
              </a:buBlip>
              <a:tabLst>
                <a:tab pos="358775" algn="l"/>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defRPr/>
            </a:pPr>
            <a:r>
              <a:rPr lang="en-GB" sz="2200" dirty="0" smtClean="0"/>
              <a:t>E.12 </a:t>
            </a:r>
            <a:r>
              <a:rPr lang="en-GB" sz="2200" dirty="0" smtClean="0">
                <a:solidFill>
                  <a:schemeClr val="bg1">
                    <a:lumMod val="50000"/>
                  </a:schemeClr>
                </a:solidFill>
              </a:rPr>
              <a:t>Concluding Remarks and </a:t>
            </a:r>
            <a:r>
              <a:rPr lang="en-GB" sz="2200" dirty="0" smtClean="0"/>
              <a:t>References</a:t>
            </a:r>
            <a:endParaRPr lang="en-GB" sz="2200" i="1"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s-ES_tradnl"/>
              <a:t>  </a:t>
            </a:r>
            <a:fld id="{65456520-6FC3-443A-9058-EB013F440CBC}" type="slidenum">
              <a:rPr lang="es-ES_tradnl" sz="1500"/>
              <a:pPr>
                <a:defRPr/>
              </a:pPr>
              <a:t>20</a:t>
            </a:fld>
            <a:endParaRPr lang="es-ES_tradnl" sz="1500"/>
          </a:p>
        </p:txBody>
      </p:sp>
      <p:sp>
        <p:nvSpPr>
          <p:cNvPr id="21507" name="Rectangle 2"/>
          <p:cNvSpPr>
            <a:spLocks noGrp="1" noChangeArrowheads="1"/>
          </p:cNvSpPr>
          <p:nvPr>
            <p:ph type="title"/>
          </p:nvPr>
        </p:nvSpPr>
        <p:spPr>
          <a:xfrm>
            <a:off x="735013" y="295275"/>
            <a:ext cx="9009062" cy="533400"/>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Routing, Arbitration, and Switching</a:t>
            </a:r>
          </a:p>
        </p:txBody>
      </p:sp>
      <p:sp>
        <p:nvSpPr>
          <p:cNvPr id="21508" name="Rectangle 3"/>
          <p:cNvSpPr>
            <a:spLocks noGrp="1" noChangeArrowheads="1"/>
          </p:cNvSpPr>
          <p:nvPr>
            <p:ph type="body" idx="1"/>
          </p:nvPr>
        </p:nvSpPr>
        <p:spPr>
          <a:xfrm>
            <a:off x="690563" y="1112838"/>
            <a:ext cx="9390062" cy="5995987"/>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Switching</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smtClean="0">
                <a:solidFill>
                  <a:schemeClr val="accent2"/>
                </a:solidFill>
              </a:rPr>
              <a:t>Packet switching</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Routing, arbitration, switching is performed on a per-packet basis</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Sharing of network link bandwidth is done on a per-packet basis</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More efficient sharing and use of network bandwidth by multiple flows if transmission of packets by individual sources is more intermittent</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 </a:t>
            </a:r>
            <a:r>
              <a:rPr lang="en-GB" i="1" smtClean="0">
                <a:solidFill>
                  <a:schemeClr val="accent2"/>
                </a:solidFill>
              </a:rPr>
              <a:t>Store-and-forward</a:t>
            </a:r>
            <a:r>
              <a:rPr lang="en-GB" smtClean="0">
                <a:solidFill>
                  <a:srgbClr val="0066FF"/>
                </a:solidFill>
              </a:rPr>
              <a:t> </a:t>
            </a:r>
            <a:r>
              <a:rPr lang="en-GB" smtClean="0"/>
              <a:t>switching</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Bits of a packet are forwarded only after entire packet is first stored</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Packet transmission delay is </a:t>
            </a:r>
            <a:r>
              <a:rPr lang="en-GB" i="1" u="sng" smtClean="0"/>
              <a:t>multiplicative</a:t>
            </a:r>
            <a:r>
              <a:rPr lang="en-GB" smtClean="0"/>
              <a:t> with hop count, </a:t>
            </a:r>
            <a:r>
              <a:rPr lang="en-GB" i="1" smtClean="0"/>
              <a:t>d</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smtClean="0">
                <a:solidFill>
                  <a:schemeClr val="accent2"/>
                </a:solidFill>
              </a:rPr>
              <a:t>Cut-through</a:t>
            </a:r>
            <a:r>
              <a:rPr lang="en-GB" smtClean="0"/>
              <a:t> switching</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Bits of a packet are forwarded once the header portion is received</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Packet transmission delay is </a:t>
            </a:r>
            <a:r>
              <a:rPr lang="en-GB" i="1" u="sng" smtClean="0"/>
              <a:t>additive</a:t>
            </a:r>
            <a:r>
              <a:rPr lang="en-GB" smtClean="0"/>
              <a:t> with hop count, </a:t>
            </a:r>
            <a:r>
              <a:rPr lang="en-GB" i="1" smtClean="0"/>
              <a:t>d</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smtClean="0">
                <a:solidFill>
                  <a:schemeClr val="accent2"/>
                </a:solidFill>
              </a:rPr>
              <a:t>Virtual cut-through</a:t>
            </a:r>
            <a:r>
              <a:rPr lang="en-GB" smtClean="0"/>
              <a:t>: flow control is applied at the packet level</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smtClean="0">
                <a:solidFill>
                  <a:schemeClr val="accent2"/>
                </a:solidFill>
              </a:rPr>
              <a:t>Wormhole</a:t>
            </a:r>
            <a:r>
              <a:rPr lang="en-GB" smtClean="0"/>
              <a:t>: flow control is applied at the </a:t>
            </a:r>
            <a:r>
              <a:rPr lang="en-GB" i="1" smtClean="0"/>
              <a:t>fl</a:t>
            </a:r>
            <a:r>
              <a:rPr lang="en-GB" smtClean="0"/>
              <a:t>ow un</a:t>
            </a:r>
            <a:r>
              <a:rPr lang="en-GB" i="1" smtClean="0"/>
              <a:t>it</a:t>
            </a:r>
            <a:r>
              <a:rPr lang="en-GB" smtClean="0"/>
              <a:t> (</a:t>
            </a:r>
            <a:r>
              <a:rPr lang="en-GB" i="1" smtClean="0">
                <a:solidFill>
                  <a:schemeClr val="accent2"/>
                </a:solidFill>
              </a:rPr>
              <a:t>flit</a:t>
            </a:r>
            <a:r>
              <a:rPr lang="en-GB" smtClean="0"/>
              <a:t>) level </a:t>
            </a:r>
            <a:endParaRPr lang="en-GB" sz="1800" smtClean="0"/>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z="1800" i="1" smtClean="0">
                <a:solidFill>
                  <a:schemeClr val="accent2"/>
                </a:solidFill>
              </a:rPr>
              <a:t>Buffered wormhole</a:t>
            </a:r>
            <a:r>
              <a:rPr lang="en-GB" sz="1800" smtClean="0"/>
              <a:t>: flit-level flow control with centralized buffering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Date Placeholder 3"/>
          <p:cNvSpPr>
            <a:spLocks noGrp="1"/>
          </p:cNvSpPr>
          <p:nvPr>
            <p:ph type="dt" sz="quarter" idx="10"/>
          </p:nvPr>
        </p:nvSpPr>
        <p:spPr/>
        <p:txBody>
          <a:bodyPr/>
          <a:lstStyle/>
          <a:p>
            <a:pPr>
              <a:defRPr/>
            </a:pPr>
            <a:r>
              <a:rPr lang="es-ES_tradnl"/>
              <a:t>  </a:t>
            </a:r>
            <a:fld id="{3C377039-A7E0-4371-AF89-2094BDF8522A}" type="slidenum">
              <a:rPr lang="es-ES_tradnl" sz="1500"/>
              <a:pPr>
                <a:defRPr/>
              </a:pPr>
              <a:t>21</a:t>
            </a:fld>
            <a:endParaRPr lang="es-ES_tradnl" sz="1500"/>
          </a:p>
        </p:txBody>
      </p:sp>
      <p:sp>
        <p:nvSpPr>
          <p:cNvPr id="22531" name="Rectangle 2"/>
          <p:cNvSpPr>
            <a:spLocks noGrp="1" noChangeArrowheads="1"/>
          </p:cNvSpPr>
          <p:nvPr>
            <p:ph type="title"/>
          </p:nvPr>
        </p:nvSpPr>
        <p:spPr/>
        <p:txBody>
          <a:bodyPr/>
          <a:lstStyle/>
          <a:p>
            <a:r>
              <a:rPr lang="es-ES_tradnl" smtClean="0"/>
              <a:t>Routing, Arbitration, and Switching</a:t>
            </a:r>
          </a:p>
        </p:txBody>
      </p:sp>
      <p:sp>
        <p:nvSpPr>
          <p:cNvPr id="22532" name="Rectangle 3"/>
          <p:cNvSpPr>
            <a:spLocks noGrp="1" noChangeArrowheads="1"/>
          </p:cNvSpPr>
          <p:nvPr>
            <p:ph type="body" idx="1"/>
          </p:nvPr>
        </p:nvSpPr>
        <p:spPr>
          <a:xfrm>
            <a:off x="690563" y="1112838"/>
            <a:ext cx="9251950" cy="796925"/>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Switching</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Store-and-forward switching</a:t>
            </a:r>
          </a:p>
        </p:txBody>
      </p:sp>
      <p:sp>
        <p:nvSpPr>
          <p:cNvPr id="22533" name="Rectangle 4"/>
          <p:cNvSpPr>
            <a:spLocks noChangeArrowheads="1"/>
          </p:cNvSpPr>
          <p:nvPr/>
        </p:nvSpPr>
        <p:spPr bwMode="auto">
          <a:xfrm>
            <a:off x="2519363" y="2554288"/>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22534" name="Rectangle 5"/>
          <p:cNvSpPr>
            <a:spLocks noChangeArrowheads="1"/>
          </p:cNvSpPr>
          <p:nvPr/>
        </p:nvSpPr>
        <p:spPr bwMode="auto">
          <a:xfrm>
            <a:off x="4608513" y="2554288"/>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22535" name="Rectangle 6"/>
          <p:cNvSpPr>
            <a:spLocks noChangeArrowheads="1"/>
          </p:cNvSpPr>
          <p:nvPr/>
        </p:nvSpPr>
        <p:spPr bwMode="auto">
          <a:xfrm>
            <a:off x="6696075" y="2554288"/>
            <a:ext cx="1296988"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22536" name="Rectangle 7"/>
          <p:cNvSpPr>
            <a:spLocks noChangeArrowheads="1"/>
          </p:cNvSpPr>
          <p:nvPr/>
        </p:nvSpPr>
        <p:spPr bwMode="auto">
          <a:xfrm>
            <a:off x="719138" y="2555875"/>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37" name="Rectangle 8"/>
          <p:cNvSpPr>
            <a:spLocks noChangeArrowheads="1"/>
          </p:cNvSpPr>
          <p:nvPr/>
        </p:nvSpPr>
        <p:spPr bwMode="auto">
          <a:xfrm>
            <a:off x="8783638" y="2554288"/>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38" name="Line 9"/>
          <p:cNvSpPr>
            <a:spLocks noChangeShapeType="1"/>
          </p:cNvSpPr>
          <p:nvPr/>
        </p:nvSpPr>
        <p:spPr bwMode="auto">
          <a:xfrm>
            <a:off x="7993063" y="3346450"/>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2539" name="Text Box 10"/>
          <p:cNvSpPr txBox="1">
            <a:spLocks noChangeArrowheads="1"/>
          </p:cNvSpPr>
          <p:nvPr/>
        </p:nvSpPr>
        <p:spPr bwMode="auto">
          <a:xfrm>
            <a:off x="666750" y="4206875"/>
            <a:ext cx="1125538"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Source </a:t>
            </a:r>
          </a:p>
          <a:p>
            <a:pPr defTabSz="914400"/>
            <a:r>
              <a:rPr lang="es-ES" sz="1600" b="1"/>
              <a:t>end node</a:t>
            </a:r>
          </a:p>
        </p:txBody>
      </p:sp>
      <p:sp>
        <p:nvSpPr>
          <p:cNvPr id="22540" name="Text Box 11"/>
          <p:cNvSpPr txBox="1">
            <a:spLocks noChangeArrowheads="1"/>
          </p:cNvSpPr>
          <p:nvPr/>
        </p:nvSpPr>
        <p:spPr bwMode="auto">
          <a:xfrm>
            <a:off x="8639175" y="4206875"/>
            <a:ext cx="1420813"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Destination </a:t>
            </a:r>
          </a:p>
          <a:p>
            <a:pPr defTabSz="914400"/>
            <a:r>
              <a:rPr lang="es-ES" sz="1600" b="1"/>
              <a:t>end node</a:t>
            </a:r>
          </a:p>
        </p:txBody>
      </p:sp>
      <p:sp>
        <p:nvSpPr>
          <p:cNvPr id="22541" name="Line 12"/>
          <p:cNvSpPr>
            <a:spLocks noChangeShapeType="1"/>
          </p:cNvSpPr>
          <p:nvPr/>
        </p:nvSpPr>
        <p:spPr bwMode="auto">
          <a:xfrm>
            <a:off x="5903913" y="3348038"/>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2542" name="Line 13"/>
          <p:cNvSpPr>
            <a:spLocks noChangeShapeType="1"/>
          </p:cNvSpPr>
          <p:nvPr/>
        </p:nvSpPr>
        <p:spPr bwMode="auto">
          <a:xfrm>
            <a:off x="3816350" y="3348038"/>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2543" name="Line 14"/>
          <p:cNvSpPr>
            <a:spLocks noChangeShapeType="1"/>
          </p:cNvSpPr>
          <p:nvPr/>
        </p:nvSpPr>
        <p:spPr bwMode="auto">
          <a:xfrm>
            <a:off x="1727200" y="3348038"/>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2544" name="Text Box 15"/>
          <p:cNvSpPr txBox="1">
            <a:spLocks noChangeArrowheads="1"/>
          </p:cNvSpPr>
          <p:nvPr/>
        </p:nvSpPr>
        <p:spPr bwMode="auto">
          <a:xfrm>
            <a:off x="1485900" y="4926013"/>
            <a:ext cx="7345363" cy="366712"/>
          </a:xfrm>
          <a:prstGeom prst="rect">
            <a:avLst/>
          </a:prstGeom>
          <a:solidFill>
            <a:srgbClr val="CCFFCC"/>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_tradnl" sz="1800" b="1"/>
              <a:t>Packets are completely stored before any portion is forwarded</a:t>
            </a:r>
          </a:p>
        </p:txBody>
      </p:sp>
      <p:grpSp>
        <p:nvGrpSpPr>
          <p:cNvPr id="22545" name="Group 16"/>
          <p:cNvGrpSpPr>
            <a:grpSpLocks/>
          </p:cNvGrpSpPr>
          <p:nvPr/>
        </p:nvGrpSpPr>
        <p:grpSpPr bwMode="auto">
          <a:xfrm>
            <a:off x="936625" y="3203575"/>
            <a:ext cx="8208963" cy="215900"/>
            <a:chOff x="590" y="2018"/>
            <a:chExt cx="5171" cy="136"/>
          </a:xfrm>
        </p:grpSpPr>
        <p:sp>
          <p:nvSpPr>
            <p:cNvPr id="22555" name="Rectangle 17"/>
            <p:cNvSpPr>
              <a:spLocks noChangeArrowheads="1"/>
            </p:cNvSpPr>
            <p:nvPr/>
          </p:nvSpPr>
          <p:spPr bwMode="auto">
            <a:xfrm>
              <a:off x="590"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56" name="Rectangle 18"/>
            <p:cNvSpPr>
              <a:spLocks noChangeArrowheads="1"/>
            </p:cNvSpPr>
            <p:nvPr/>
          </p:nvSpPr>
          <p:spPr bwMode="auto">
            <a:xfrm>
              <a:off x="635"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57" name="Rectangle 19"/>
            <p:cNvSpPr>
              <a:spLocks noChangeArrowheads="1"/>
            </p:cNvSpPr>
            <p:nvPr/>
          </p:nvSpPr>
          <p:spPr bwMode="auto">
            <a:xfrm>
              <a:off x="681"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58" name="Rectangle 20"/>
            <p:cNvSpPr>
              <a:spLocks noChangeArrowheads="1"/>
            </p:cNvSpPr>
            <p:nvPr/>
          </p:nvSpPr>
          <p:spPr bwMode="auto">
            <a:xfrm>
              <a:off x="726"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59" name="Rectangle 21"/>
            <p:cNvSpPr>
              <a:spLocks noChangeArrowheads="1"/>
            </p:cNvSpPr>
            <p:nvPr/>
          </p:nvSpPr>
          <p:spPr bwMode="auto">
            <a:xfrm>
              <a:off x="772"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60" name="Rectangle 22"/>
            <p:cNvSpPr>
              <a:spLocks noChangeArrowheads="1"/>
            </p:cNvSpPr>
            <p:nvPr/>
          </p:nvSpPr>
          <p:spPr bwMode="auto">
            <a:xfrm>
              <a:off x="817"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61" name="Rectangle 23"/>
            <p:cNvSpPr>
              <a:spLocks noChangeArrowheads="1"/>
            </p:cNvSpPr>
            <p:nvPr/>
          </p:nvSpPr>
          <p:spPr bwMode="auto">
            <a:xfrm>
              <a:off x="863"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62" name="Rectangle 24"/>
            <p:cNvSpPr>
              <a:spLocks noChangeArrowheads="1"/>
            </p:cNvSpPr>
            <p:nvPr/>
          </p:nvSpPr>
          <p:spPr bwMode="auto">
            <a:xfrm>
              <a:off x="908"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63" name="Rectangle 25"/>
            <p:cNvSpPr>
              <a:spLocks noChangeArrowheads="1"/>
            </p:cNvSpPr>
            <p:nvPr/>
          </p:nvSpPr>
          <p:spPr bwMode="auto">
            <a:xfrm>
              <a:off x="953"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64" name="Rectangle 26"/>
            <p:cNvSpPr>
              <a:spLocks noChangeArrowheads="1"/>
            </p:cNvSpPr>
            <p:nvPr/>
          </p:nvSpPr>
          <p:spPr bwMode="auto">
            <a:xfrm>
              <a:off x="999"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65" name="Rectangle 27"/>
            <p:cNvSpPr>
              <a:spLocks noChangeArrowheads="1"/>
            </p:cNvSpPr>
            <p:nvPr/>
          </p:nvSpPr>
          <p:spPr bwMode="auto">
            <a:xfrm>
              <a:off x="1631"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66" name="Rectangle 28"/>
            <p:cNvSpPr>
              <a:spLocks noChangeArrowheads="1"/>
            </p:cNvSpPr>
            <p:nvPr/>
          </p:nvSpPr>
          <p:spPr bwMode="auto">
            <a:xfrm>
              <a:off x="1676"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67" name="Rectangle 29"/>
            <p:cNvSpPr>
              <a:spLocks noChangeArrowheads="1"/>
            </p:cNvSpPr>
            <p:nvPr/>
          </p:nvSpPr>
          <p:spPr bwMode="auto">
            <a:xfrm>
              <a:off x="1722"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68" name="Rectangle 30"/>
            <p:cNvSpPr>
              <a:spLocks noChangeArrowheads="1"/>
            </p:cNvSpPr>
            <p:nvPr/>
          </p:nvSpPr>
          <p:spPr bwMode="auto">
            <a:xfrm>
              <a:off x="1767"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69" name="Rectangle 31"/>
            <p:cNvSpPr>
              <a:spLocks noChangeArrowheads="1"/>
            </p:cNvSpPr>
            <p:nvPr/>
          </p:nvSpPr>
          <p:spPr bwMode="auto">
            <a:xfrm>
              <a:off x="1813"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70" name="Rectangle 32"/>
            <p:cNvSpPr>
              <a:spLocks noChangeArrowheads="1"/>
            </p:cNvSpPr>
            <p:nvPr/>
          </p:nvSpPr>
          <p:spPr bwMode="auto">
            <a:xfrm>
              <a:off x="1858"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71" name="Rectangle 33"/>
            <p:cNvSpPr>
              <a:spLocks noChangeArrowheads="1"/>
            </p:cNvSpPr>
            <p:nvPr/>
          </p:nvSpPr>
          <p:spPr bwMode="auto">
            <a:xfrm>
              <a:off x="1904"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72" name="Rectangle 34"/>
            <p:cNvSpPr>
              <a:spLocks noChangeArrowheads="1"/>
            </p:cNvSpPr>
            <p:nvPr/>
          </p:nvSpPr>
          <p:spPr bwMode="auto">
            <a:xfrm>
              <a:off x="1949"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73" name="Rectangle 35"/>
            <p:cNvSpPr>
              <a:spLocks noChangeArrowheads="1"/>
            </p:cNvSpPr>
            <p:nvPr/>
          </p:nvSpPr>
          <p:spPr bwMode="auto">
            <a:xfrm>
              <a:off x="1994"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74" name="Rectangle 36"/>
            <p:cNvSpPr>
              <a:spLocks noChangeArrowheads="1"/>
            </p:cNvSpPr>
            <p:nvPr/>
          </p:nvSpPr>
          <p:spPr bwMode="auto">
            <a:xfrm>
              <a:off x="2040"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75" name="Rectangle 37"/>
            <p:cNvSpPr>
              <a:spLocks noChangeArrowheads="1"/>
            </p:cNvSpPr>
            <p:nvPr/>
          </p:nvSpPr>
          <p:spPr bwMode="auto">
            <a:xfrm>
              <a:off x="2948"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76" name="Rectangle 38"/>
            <p:cNvSpPr>
              <a:spLocks noChangeArrowheads="1"/>
            </p:cNvSpPr>
            <p:nvPr/>
          </p:nvSpPr>
          <p:spPr bwMode="auto">
            <a:xfrm>
              <a:off x="2993"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77" name="Rectangle 39"/>
            <p:cNvSpPr>
              <a:spLocks noChangeArrowheads="1"/>
            </p:cNvSpPr>
            <p:nvPr/>
          </p:nvSpPr>
          <p:spPr bwMode="auto">
            <a:xfrm>
              <a:off x="3039"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78" name="Rectangle 40"/>
            <p:cNvSpPr>
              <a:spLocks noChangeArrowheads="1"/>
            </p:cNvSpPr>
            <p:nvPr/>
          </p:nvSpPr>
          <p:spPr bwMode="auto">
            <a:xfrm>
              <a:off x="3084"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79" name="Rectangle 41"/>
            <p:cNvSpPr>
              <a:spLocks noChangeArrowheads="1"/>
            </p:cNvSpPr>
            <p:nvPr/>
          </p:nvSpPr>
          <p:spPr bwMode="auto">
            <a:xfrm>
              <a:off x="3130"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80" name="Rectangle 42"/>
            <p:cNvSpPr>
              <a:spLocks noChangeArrowheads="1"/>
            </p:cNvSpPr>
            <p:nvPr/>
          </p:nvSpPr>
          <p:spPr bwMode="auto">
            <a:xfrm>
              <a:off x="3175"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81" name="Rectangle 43"/>
            <p:cNvSpPr>
              <a:spLocks noChangeArrowheads="1"/>
            </p:cNvSpPr>
            <p:nvPr/>
          </p:nvSpPr>
          <p:spPr bwMode="auto">
            <a:xfrm>
              <a:off x="3221"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82" name="Rectangle 44"/>
            <p:cNvSpPr>
              <a:spLocks noChangeArrowheads="1"/>
            </p:cNvSpPr>
            <p:nvPr/>
          </p:nvSpPr>
          <p:spPr bwMode="auto">
            <a:xfrm>
              <a:off x="3266"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83" name="Rectangle 45"/>
            <p:cNvSpPr>
              <a:spLocks noChangeArrowheads="1"/>
            </p:cNvSpPr>
            <p:nvPr/>
          </p:nvSpPr>
          <p:spPr bwMode="auto">
            <a:xfrm>
              <a:off x="3311"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84" name="Rectangle 46"/>
            <p:cNvSpPr>
              <a:spLocks noChangeArrowheads="1"/>
            </p:cNvSpPr>
            <p:nvPr/>
          </p:nvSpPr>
          <p:spPr bwMode="auto">
            <a:xfrm>
              <a:off x="3357"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85" name="Rectangle 47"/>
            <p:cNvSpPr>
              <a:spLocks noChangeArrowheads="1"/>
            </p:cNvSpPr>
            <p:nvPr/>
          </p:nvSpPr>
          <p:spPr bwMode="auto">
            <a:xfrm>
              <a:off x="4262"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86" name="Rectangle 48"/>
            <p:cNvSpPr>
              <a:spLocks noChangeArrowheads="1"/>
            </p:cNvSpPr>
            <p:nvPr/>
          </p:nvSpPr>
          <p:spPr bwMode="auto">
            <a:xfrm>
              <a:off x="4307"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87" name="Rectangle 49"/>
            <p:cNvSpPr>
              <a:spLocks noChangeArrowheads="1"/>
            </p:cNvSpPr>
            <p:nvPr/>
          </p:nvSpPr>
          <p:spPr bwMode="auto">
            <a:xfrm>
              <a:off x="4353"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88" name="Rectangle 50"/>
            <p:cNvSpPr>
              <a:spLocks noChangeArrowheads="1"/>
            </p:cNvSpPr>
            <p:nvPr/>
          </p:nvSpPr>
          <p:spPr bwMode="auto">
            <a:xfrm>
              <a:off x="4398"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89" name="Rectangle 51"/>
            <p:cNvSpPr>
              <a:spLocks noChangeArrowheads="1"/>
            </p:cNvSpPr>
            <p:nvPr/>
          </p:nvSpPr>
          <p:spPr bwMode="auto">
            <a:xfrm>
              <a:off x="4444"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90" name="Rectangle 52"/>
            <p:cNvSpPr>
              <a:spLocks noChangeArrowheads="1"/>
            </p:cNvSpPr>
            <p:nvPr/>
          </p:nvSpPr>
          <p:spPr bwMode="auto">
            <a:xfrm>
              <a:off x="4489"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91" name="Rectangle 53"/>
            <p:cNvSpPr>
              <a:spLocks noChangeArrowheads="1"/>
            </p:cNvSpPr>
            <p:nvPr/>
          </p:nvSpPr>
          <p:spPr bwMode="auto">
            <a:xfrm>
              <a:off x="4535"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92" name="Rectangle 54"/>
            <p:cNvSpPr>
              <a:spLocks noChangeArrowheads="1"/>
            </p:cNvSpPr>
            <p:nvPr/>
          </p:nvSpPr>
          <p:spPr bwMode="auto">
            <a:xfrm>
              <a:off x="4580"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93" name="Rectangle 55"/>
            <p:cNvSpPr>
              <a:spLocks noChangeArrowheads="1"/>
            </p:cNvSpPr>
            <p:nvPr/>
          </p:nvSpPr>
          <p:spPr bwMode="auto">
            <a:xfrm>
              <a:off x="4625"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94" name="Rectangle 56"/>
            <p:cNvSpPr>
              <a:spLocks noChangeArrowheads="1"/>
            </p:cNvSpPr>
            <p:nvPr/>
          </p:nvSpPr>
          <p:spPr bwMode="auto">
            <a:xfrm>
              <a:off x="4671"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95" name="Rectangle 57"/>
            <p:cNvSpPr>
              <a:spLocks noChangeArrowheads="1"/>
            </p:cNvSpPr>
            <p:nvPr/>
          </p:nvSpPr>
          <p:spPr bwMode="auto">
            <a:xfrm>
              <a:off x="5579"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96" name="Rectangle 58"/>
            <p:cNvSpPr>
              <a:spLocks noChangeArrowheads="1"/>
            </p:cNvSpPr>
            <p:nvPr/>
          </p:nvSpPr>
          <p:spPr bwMode="auto">
            <a:xfrm>
              <a:off x="5624"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97" name="Rectangle 59"/>
            <p:cNvSpPr>
              <a:spLocks noChangeArrowheads="1"/>
            </p:cNvSpPr>
            <p:nvPr/>
          </p:nvSpPr>
          <p:spPr bwMode="auto">
            <a:xfrm>
              <a:off x="5669"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2598" name="Rectangle 60"/>
            <p:cNvSpPr>
              <a:spLocks noChangeArrowheads="1"/>
            </p:cNvSpPr>
            <p:nvPr/>
          </p:nvSpPr>
          <p:spPr bwMode="auto">
            <a:xfrm>
              <a:off x="5715"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grpSp>
      <p:sp>
        <p:nvSpPr>
          <p:cNvPr id="1517632" name="Rectangle 64"/>
          <p:cNvSpPr>
            <a:spLocks noChangeArrowheads="1"/>
          </p:cNvSpPr>
          <p:nvPr/>
        </p:nvSpPr>
        <p:spPr bwMode="auto">
          <a:xfrm>
            <a:off x="1584325" y="3203575"/>
            <a:ext cx="73025" cy="215900"/>
          </a:xfrm>
          <a:prstGeom prst="rect">
            <a:avLst/>
          </a:prstGeom>
          <a:solidFill>
            <a:srgbClr val="FFCC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7636" name="Rectangle 68"/>
          <p:cNvSpPr>
            <a:spLocks noChangeArrowheads="1"/>
          </p:cNvSpPr>
          <p:nvPr/>
        </p:nvSpPr>
        <p:spPr bwMode="auto">
          <a:xfrm>
            <a:off x="1511300" y="3203575"/>
            <a:ext cx="73025" cy="215900"/>
          </a:xfrm>
          <a:prstGeom prst="rect">
            <a:avLst/>
          </a:prstGeom>
          <a:solidFill>
            <a:srgbClr val="FFCC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7637" name="Rectangle 69"/>
          <p:cNvSpPr>
            <a:spLocks noChangeArrowheads="1"/>
          </p:cNvSpPr>
          <p:nvPr/>
        </p:nvSpPr>
        <p:spPr bwMode="auto">
          <a:xfrm>
            <a:off x="1439863" y="3203575"/>
            <a:ext cx="73025" cy="215900"/>
          </a:xfrm>
          <a:prstGeom prst="rect">
            <a:avLst/>
          </a:prstGeom>
          <a:solidFill>
            <a:srgbClr val="FFCC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7638" name="Rectangle 70"/>
          <p:cNvSpPr>
            <a:spLocks noChangeArrowheads="1"/>
          </p:cNvSpPr>
          <p:nvPr/>
        </p:nvSpPr>
        <p:spPr bwMode="auto">
          <a:xfrm>
            <a:off x="1368425" y="3203575"/>
            <a:ext cx="73025" cy="215900"/>
          </a:xfrm>
          <a:prstGeom prst="rect">
            <a:avLst/>
          </a:prstGeom>
          <a:solidFill>
            <a:srgbClr val="FFCC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7639" name="Rectangle 71"/>
          <p:cNvSpPr>
            <a:spLocks noChangeArrowheads="1"/>
          </p:cNvSpPr>
          <p:nvPr/>
        </p:nvSpPr>
        <p:spPr bwMode="auto">
          <a:xfrm>
            <a:off x="1295400" y="3203575"/>
            <a:ext cx="73025" cy="215900"/>
          </a:xfrm>
          <a:prstGeom prst="rect">
            <a:avLst/>
          </a:prstGeom>
          <a:solidFill>
            <a:srgbClr val="FFCC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7641" name="Text Box 73"/>
          <p:cNvSpPr txBox="1">
            <a:spLocks noChangeArrowheads="1"/>
          </p:cNvSpPr>
          <p:nvPr/>
        </p:nvSpPr>
        <p:spPr bwMode="ltGray">
          <a:xfrm>
            <a:off x="3016250" y="2627313"/>
            <a:ext cx="728663" cy="336550"/>
          </a:xfrm>
          <a:prstGeom prst="rect">
            <a:avLst/>
          </a:prstGeom>
          <a:solidFill>
            <a:srgbClr val="FF00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Store</a:t>
            </a:r>
          </a:p>
        </p:txBody>
      </p:sp>
      <p:grpSp>
        <p:nvGrpSpPr>
          <p:cNvPr id="22552" name="Group 78"/>
          <p:cNvGrpSpPr>
            <a:grpSpLocks/>
          </p:cNvGrpSpPr>
          <p:nvPr/>
        </p:nvGrpSpPr>
        <p:grpSpPr bwMode="auto">
          <a:xfrm>
            <a:off x="7448550" y="1116013"/>
            <a:ext cx="2055813" cy="2016125"/>
            <a:chOff x="4672" y="839"/>
            <a:chExt cx="1295" cy="1270"/>
          </a:xfrm>
        </p:grpSpPr>
        <p:sp>
          <p:nvSpPr>
            <p:cNvPr id="22553" name="Text Box 79"/>
            <p:cNvSpPr txBox="1">
              <a:spLocks noChangeArrowheads="1"/>
            </p:cNvSpPr>
            <p:nvPr/>
          </p:nvSpPr>
          <p:spPr bwMode="auto">
            <a:xfrm>
              <a:off x="5352" y="839"/>
              <a:ext cx="615" cy="577"/>
            </a:xfrm>
            <a:prstGeom prst="rect">
              <a:avLst/>
            </a:prstGeom>
            <a:solidFill>
              <a:srgbClr val="FFCC99"/>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_tradnl" sz="1800"/>
                <a:t>Buffers </a:t>
              </a:r>
            </a:p>
            <a:p>
              <a:pPr defTabSz="914400"/>
              <a:r>
                <a:rPr lang="es-ES_tradnl" sz="1800"/>
                <a:t>for data</a:t>
              </a:r>
            </a:p>
            <a:p>
              <a:pPr defTabSz="914400"/>
              <a:r>
                <a:rPr lang="es-ES_tradnl" sz="1800"/>
                <a:t>packets</a:t>
              </a:r>
            </a:p>
          </p:txBody>
        </p:sp>
        <p:sp>
          <p:nvSpPr>
            <p:cNvPr id="22554" name="Line 80"/>
            <p:cNvSpPr>
              <a:spLocks noChangeShapeType="1"/>
            </p:cNvSpPr>
            <p:nvPr/>
          </p:nvSpPr>
          <p:spPr bwMode="auto">
            <a:xfrm flipH="1">
              <a:off x="4672" y="1428"/>
              <a:ext cx="590" cy="681"/>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0" presetClass="path" presetSubtype="0" accel="50000" decel="50000" fill="hold" grpId="0" nodeType="withEffect">
                                  <p:stCondLst>
                                    <p:cond delay="0"/>
                                  </p:stCondLst>
                                  <p:childTnLst>
                                    <p:animMotion origin="layout" path="M -2.72641E-6 4.70588E-6 L 0.07387 0.00126 L 0.1646 0.00126 " pathEditMode="relative" rAng="0" ptsTypes="AAA">
                                      <p:cBhvr>
                                        <p:cTn id="6" dur="5000" fill="hold"/>
                                        <p:tgtEl>
                                          <p:spTgt spid="1517632"/>
                                        </p:tgtEl>
                                        <p:attrNameLst>
                                          <p:attrName>ppt_x</p:attrName>
                                          <p:attrName>ppt_y</p:attrName>
                                        </p:attrNameLst>
                                      </p:cBhvr>
                                      <p:rCtr x="8222" y="63"/>
                                    </p:animMotion>
                                  </p:childTnLst>
                                </p:cTn>
                              </p:par>
                              <p:par>
                                <p:cTn id="7" presetID="23" presetClass="entr" presetSubtype="16" fill="hold" grpId="0" nodeType="withEffect">
                                  <p:stCondLst>
                                    <p:cond delay="0"/>
                                  </p:stCondLst>
                                  <p:childTnLst>
                                    <p:set>
                                      <p:cBhvr>
                                        <p:cTn id="8" dur="1" fill="hold">
                                          <p:stCondLst>
                                            <p:cond delay="0"/>
                                          </p:stCondLst>
                                        </p:cTn>
                                        <p:tgtEl>
                                          <p:spTgt spid="1517641"/>
                                        </p:tgtEl>
                                        <p:attrNameLst>
                                          <p:attrName>style.visibility</p:attrName>
                                        </p:attrNameLst>
                                      </p:cBhvr>
                                      <p:to>
                                        <p:strVal val="visible"/>
                                      </p:to>
                                    </p:set>
                                    <p:anim calcmode="lin" valueType="num">
                                      <p:cBhvr>
                                        <p:cTn id="9" dur="2000" fill="hold"/>
                                        <p:tgtEl>
                                          <p:spTgt spid="1517641"/>
                                        </p:tgtEl>
                                        <p:attrNameLst>
                                          <p:attrName>ppt_w</p:attrName>
                                        </p:attrNameLst>
                                      </p:cBhvr>
                                      <p:tavLst>
                                        <p:tav tm="0">
                                          <p:val>
                                            <p:fltVal val="0"/>
                                          </p:val>
                                        </p:tav>
                                        <p:tav tm="100000">
                                          <p:val>
                                            <p:strVal val="#ppt_w"/>
                                          </p:val>
                                        </p:tav>
                                      </p:tavLst>
                                    </p:anim>
                                    <p:anim calcmode="lin" valueType="num">
                                      <p:cBhvr>
                                        <p:cTn id="10" dur="2000" fill="hold"/>
                                        <p:tgtEl>
                                          <p:spTgt spid="1517641"/>
                                        </p:tgtEl>
                                        <p:attrNameLst>
                                          <p:attrName>ppt_h</p:attrName>
                                        </p:attrNameLst>
                                      </p:cBhvr>
                                      <p:tavLst>
                                        <p:tav tm="0">
                                          <p:val>
                                            <p:fltVal val="0"/>
                                          </p:val>
                                        </p:tav>
                                        <p:tav tm="100000">
                                          <p:val>
                                            <p:strVal val="#ppt_h"/>
                                          </p:val>
                                        </p:tav>
                                      </p:tavLst>
                                    </p:anim>
                                  </p:childTnLst>
                                </p:cTn>
                              </p:par>
                              <p:par>
                                <p:cTn id="11" presetID="0" presetClass="path" presetSubtype="0" accel="50000" decel="50000" fill="hold" grpId="0" nodeType="withEffect">
                                  <p:stCondLst>
                                    <p:cond delay="500"/>
                                  </p:stCondLst>
                                  <p:childTnLst>
                                    <p:animMotion origin="layout" path="M -2.72641E-6 4.70588E-6 L 0.07387 0.00126 L 0.1646 0.00126 " pathEditMode="relative" rAng="0" ptsTypes="AAA">
                                      <p:cBhvr>
                                        <p:cTn id="12" dur="5000" fill="hold"/>
                                        <p:tgtEl>
                                          <p:spTgt spid="1517636"/>
                                        </p:tgtEl>
                                        <p:attrNameLst>
                                          <p:attrName>ppt_x</p:attrName>
                                          <p:attrName>ppt_y</p:attrName>
                                        </p:attrNameLst>
                                      </p:cBhvr>
                                      <p:rCtr x="8222" y="63"/>
                                    </p:animMotion>
                                  </p:childTnLst>
                                </p:cTn>
                              </p:par>
                              <p:par>
                                <p:cTn id="13" presetID="0" presetClass="path" presetSubtype="0" accel="50000" decel="50000" fill="hold" grpId="0" nodeType="withEffect">
                                  <p:stCondLst>
                                    <p:cond delay="1000"/>
                                  </p:stCondLst>
                                  <p:childTnLst>
                                    <p:animMotion origin="layout" path="M -2.72641E-6 4.70588E-6 L 0.07387 0.00126 L 0.1646 0.00126 " pathEditMode="relative" rAng="0" ptsTypes="AAA">
                                      <p:cBhvr>
                                        <p:cTn id="14" dur="5000" fill="hold"/>
                                        <p:tgtEl>
                                          <p:spTgt spid="1517637"/>
                                        </p:tgtEl>
                                        <p:attrNameLst>
                                          <p:attrName>ppt_x</p:attrName>
                                          <p:attrName>ppt_y</p:attrName>
                                        </p:attrNameLst>
                                      </p:cBhvr>
                                      <p:rCtr x="8222" y="63"/>
                                    </p:animMotion>
                                  </p:childTnLst>
                                </p:cTn>
                              </p:par>
                              <p:par>
                                <p:cTn id="15" presetID="0" presetClass="path" presetSubtype="0" accel="50000" decel="50000" fill="hold" grpId="0" nodeType="withEffect">
                                  <p:stCondLst>
                                    <p:cond delay="1500"/>
                                  </p:stCondLst>
                                  <p:childTnLst>
                                    <p:animMotion origin="layout" path="M -2.72641E-6 4.70588E-6 L 0.07387 0.00126 L 0.1646 0.00126 " pathEditMode="relative" rAng="0" ptsTypes="AAA">
                                      <p:cBhvr>
                                        <p:cTn id="16" dur="5000" fill="hold"/>
                                        <p:tgtEl>
                                          <p:spTgt spid="1517638"/>
                                        </p:tgtEl>
                                        <p:attrNameLst>
                                          <p:attrName>ppt_x</p:attrName>
                                          <p:attrName>ppt_y</p:attrName>
                                        </p:attrNameLst>
                                      </p:cBhvr>
                                      <p:rCtr x="8222" y="63"/>
                                    </p:animMotion>
                                  </p:childTnLst>
                                </p:cTn>
                              </p:par>
                              <p:par>
                                <p:cTn id="17" presetID="0" presetClass="path" presetSubtype="0" accel="50000" decel="50000" fill="hold" grpId="0" nodeType="withEffect">
                                  <p:stCondLst>
                                    <p:cond delay="2000"/>
                                  </p:stCondLst>
                                  <p:childTnLst>
                                    <p:animMotion origin="layout" path="M -2.72641E-6 4.70588E-6 L 0.07387 0.00126 L 0.1646 0.00126 " pathEditMode="relative" rAng="0" ptsTypes="AAA">
                                      <p:cBhvr>
                                        <p:cTn id="18" dur="5000" fill="hold"/>
                                        <p:tgtEl>
                                          <p:spTgt spid="1517639"/>
                                        </p:tgtEl>
                                        <p:attrNameLst>
                                          <p:attrName>ppt_x</p:attrName>
                                          <p:attrName>ppt_y</p:attrName>
                                        </p:attrNameLst>
                                      </p:cBhvr>
                                      <p:rCtr x="8222" y="6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7632" grpId="0" animBg="1"/>
      <p:bldP spid="1517636" grpId="0" animBg="1"/>
      <p:bldP spid="1517637" grpId="0" animBg="1"/>
      <p:bldP spid="1517638" grpId="0" animBg="1"/>
      <p:bldP spid="1517639" grpId="0" animBg="1"/>
      <p:bldP spid="151764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Date Placeholder 3"/>
          <p:cNvSpPr>
            <a:spLocks noGrp="1"/>
          </p:cNvSpPr>
          <p:nvPr>
            <p:ph type="dt" sz="quarter" idx="10"/>
          </p:nvPr>
        </p:nvSpPr>
        <p:spPr/>
        <p:txBody>
          <a:bodyPr/>
          <a:lstStyle/>
          <a:p>
            <a:pPr>
              <a:defRPr/>
            </a:pPr>
            <a:r>
              <a:rPr lang="es-ES_tradnl"/>
              <a:t>  </a:t>
            </a:r>
            <a:fld id="{7103A184-0085-4CCF-BAC4-120D81C5C7AD}" type="slidenum">
              <a:rPr lang="es-ES_tradnl" sz="1500"/>
              <a:pPr>
                <a:defRPr/>
              </a:pPr>
              <a:t>22</a:t>
            </a:fld>
            <a:endParaRPr lang="es-ES_tradnl" sz="1500"/>
          </a:p>
        </p:txBody>
      </p:sp>
      <p:sp>
        <p:nvSpPr>
          <p:cNvPr id="23555" name="Rectangle 2"/>
          <p:cNvSpPr>
            <a:spLocks noGrp="1" noChangeArrowheads="1"/>
          </p:cNvSpPr>
          <p:nvPr>
            <p:ph type="title"/>
          </p:nvPr>
        </p:nvSpPr>
        <p:spPr/>
        <p:txBody>
          <a:bodyPr/>
          <a:lstStyle/>
          <a:p>
            <a:r>
              <a:rPr lang="es-ES_tradnl" smtClean="0"/>
              <a:t>Routing, Arbitration, and Switching</a:t>
            </a:r>
          </a:p>
        </p:txBody>
      </p:sp>
      <p:sp>
        <p:nvSpPr>
          <p:cNvPr id="23556" name="Rectangle 3"/>
          <p:cNvSpPr>
            <a:spLocks noGrp="1" noChangeArrowheads="1"/>
          </p:cNvSpPr>
          <p:nvPr>
            <p:ph type="body" idx="1"/>
          </p:nvPr>
        </p:nvSpPr>
        <p:spPr>
          <a:xfrm>
            <a:off x="690563" y="1112838"/>
            <a:ext cx="9251950" cy="796925"/>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Switching</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Store-and-forward switching</a:t>
            </a:r>
          </a:p>
        </p:txBody>
      </p:sp>
      <p:sp>
        <p:nvSpPr>
          <p:cNvPr id="23557" name="Rectangle 4"/>
          <p:cNvSpPr>
            <a:spLocks noChangeArrowheads="1"/>
          </p:cNvSpPr>
          <p:nvPr/>
        </p:nvSpPr>
        <p:spPr bwMode="auto">
          <a:xfrm>
            <a:off x="2519363" y="2554288"/>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23558" name="Rectangle 5"/>
          <p:cNvSpPr>
            <a:spLocks noChangeArrowheads="1"/>
          </p:cNvSpPr>
          <p:nvPr/>
        </p:nvSpPr>
        <p:spPr bwMode="auto">
          <a:xfrm>
            <a:off x="4608513" y="2554288"/>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23559" name="Rectangle 6"/>
          <p:cNvSpPr>
            <a:spLocks noChangeArrowheads="1"/>
          </p:cNvSpPr>
          <p:nvPr/>
        </p:nvSpPr>
        <p:spPr bwMode="auto">
          <a:xfrm>
            <a:off x="6696075" y="2554288"/>
            <a:ext cx="1296988"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23560" name="Rectangle 7"/>
          <p:cNvSpPr>
            <a:spLocks noChangeArrowheads="1"/>
          </p:cNvSpPr>
          <p:nvPr/>
        </p:nvSpPr>
        <p:spPr bwMode="auto">
          <a:xfrm>
            <a:off x="719138" y="2555875"/>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561" name="Rectangle 8"/>
          <p:cNvSpPr>
            <a:spLocks noChangeArrowheads="1"/>
          </p:cNvSpPr>
          <p:nvPr/>
        </p:nvSpPr>
        <p:spPr bwMode="auto">
          <a:xfrm>
            <a:off x="8783638" y="2554288"/>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562" name="Line 9"/>
          <p:cNvSpPr>
            <a:spLocks noChangeShapeType="1"/>
          </p:cNvSpPr>
          <p:nvPr/>
        </p:nvSpPr>
        <p:spPr bwMode="auto">
          <a:xfrm>
            <a:off x="7993063" y="3346450"/>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3563" name="Text Box 10"/>
          <p:cNvSpPr txBox="1">
            <a:spLocks noChangeArrowheads="1"/>
          </p:cNvSpPr>
          <p:nvPr/>
        </p:nvSpPr>
        <p:spPr bwMode="auto">
          <a:xfrm>
            <a:off x="666750" y="4206875"/>
            <a:ext cx="1125538"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Source </a:t>
            </a:r>
          </a:p>
          <a:p>
            <a:pPr defTabSz="914400"/>
            <a:r>
              <a:rPr lang="es-ES" sz="1600" b="1"/>
              <a:t>end node</a:t>
            </a:r>
          </a:p>
        </p:txBody>
      </p:sp>
      <p:sp>
        <p:nvSpPr>
          <p:cNvPr id="23564" name="Text Box 11"/>
          <p:cNvSpPr txBox="1">
            <a:spLocks noChangeArrowheads="1"/>
          </p:cNvSpPr>
          <p:nvPr/>
        </p:nvSpPr>
        <p:spPr bwMode="auto">
          <a:xfrm>
            <a:off x="8639175" y="4206875"/>
            <a:ext cx="1420813"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Destination </a:t>
            </a:r>
          </a:p>
          <a:p>
            <a:pPr defTabSz="914400"/>
            <a:r>
              <a:rPr lang="es-ES" sz="1600" b="1"/>
              <a:t>end node</a:t>
            </a:r>
          </a:p>
        </p:txBody>
      </p:sp>
      <p:sp>
        <p:nvSpPr>
          <p:cNvPr id="23565" name="Line 12"/>
          <p:cNvSpPr>
            <a:spLocks noChangeShapeType="1"/>
          </p:cNvSpPr>
          <p:nvPr/>
        </p:nvSpPr>
        <p:spPr bwMode="auto">
          <a:xfrm>
            <a:off x="5903913" y="3348038"/>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3566" name="Line 13"/>
          <p:cNvSpPr>
            <a:spLocks noChangeShapeType="1"/>
          </p:cNvSpPr>
          <p:nvPr/>
        </p:nvSpPr>
        <p:spPr bwMode="auto">
          <a:xfrm>
            <a:off x="3816350" y="3348038"/>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3567" name="Line 14"/>
          <p:cNvSpPr>
            <a:spLocks noChangeShapeType="1"/>
          </p:cNvSpPr>
          <p:nvPr/>
        </p:nvSpPr>
        <p:spPr bwMode="auto">
          <a:xfrm>
            <a:off x="1727200" y="3348038"/>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3568" name="Text Box 15"/>
          <p:cNvSpPr txBox="1">
            <a:spLocks noChangeArrowheads="1"/>
          </p:cNvSpPr>
          <p:nvPr/>
        </p:nvSpPr>
        <p:spPr bwMode="auto">
          <a:xfrm>
            <a:off x="1485900" y="4926013"/>
            <a:ext cx="7345363" cy="366712"/>
          </a:xfrm>
          <a:prstGeom prst="rect">
            <a:avLst/>
          </a:prstGeom>
          <a:solidFill>
            <a:srgbClr val="CCFFCC"/>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_tradnl" sz="1800" b="1"/>
              <a:t>Packets are completely stored before any portion is forwarded</a:t>
            </a:r>
          </a:p>
        </p:txBody>
      </p:sp>
      <p:grpSp>
        <p:nvGrpSpPr>
          <p:cNvPr id="23569" name="Group 16"/>
          <p:cNvGrpSpPr>
            <a:grpSpLocks/>
          </p:cNvGrpSpPr>
          <p:nvPr/>
        </p:nvGrpSpPr>
        <p:grpSpPr bwMode="auto">
          <a:xfrm>
            <a:off x="936625" y="3203575"/>
            <a:ext cx="8208963" cy="215900"/>
            <a:chOff x="590" y="2018"/>
            <a:chExt cx="5171" cy="136"/>
          </a:xfrm>
        </p:grpSpPr>
        <p:sp>
          <p:nvSpPr>
            <p:cNvPr id="23580" name="Rectangle 17"/>
            <p:cNvSpPr>
              <a:spLocks noChangeArrowheads="1"/>
            </p:cNvSpPr>
            <p:nvPr/>
          </p:nvSpPr>
          <p:spPr bwMode="auto">
            <a:xfrm>
              <a:off x="590"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581" name="Rectangle 18"/>
            <p:cNvSpPr>
              <a:spLocks noChangeArrowheads="1"/>
            </p:cNvSpPr>
            <p:nvPr/>
          </p:nvSpPr>
          <p:spPr bwMode="auto">
            <a:xfrm>
              <a:off x="635"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582" name="Rectangle 19"/>
            <p:cNvSpPr>
              <a:spLocks noChangeArrowheads="1"/>
            </p:cNvSpPr>
            <p:nvPr/>
          </p:nvSpPr>
          <p:spPr bwMode="auto">
            <a:xfrm>
              <a:off x="681"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583" name="Rectangle 20"/>
            <p:cNvSpPr>
              <a:spLocks noChangeArrowheads="1"/>
            </p:cNvSpPr>
            <p:nvPr/>
          </p:nvSpPr>
          <p:spPr bwMode="auto">
            <a:xfrm>
              <a:off x="726"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584" name="Rectangle 21"/>
            <p:cNvSpPr>
              <a:spLocks noChangeArrowheads="1"/>
            </p:cNvSpPr>
            <p:nvPr/>
          </p:nvSpPr>
          <p:spPr bwMode="auto">
            <a:xfrm>
              <a:off x="772"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585" name="Rectangle 22"/>
            <p:cNvSpPr>
              <a:spLocks noChangeArrowheads="1"/>
            </p:cNvSpPr>
            <p:nvPr/>
          </p:nvSpPr>
          <p:spPr bwMode="auto">
            <a:xfrm>
              <a:off x="817"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586" name="Rectangle 23"/>
            <p:cNvSpPr>
              <a:spLocks noChangeArrowheads="1"/>
            </p:cNvSpPr>
            <p:nvPr/>
          </p:nvSpPr>
          <p:spPr bwMode="auto">
            <a:xfrm>
              <a:off x="863"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587" name="Rectangle 24"/>
            <p:cNvSpPr>
              <a:spLocks noChangeArrowheads="1"/>
            </p:cNvSpPr>
            <p:nvPr/>
          </p:nvSpPr>
          <p:spPr bwMode="auto">
            <a:xfrm>
              <a:off x="908"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588" name="Rectangle 25"/>
            <p:cNvSpPr>
              <a:spLocks noChangeArrowheads="1"/>
            </p:cNvSpPr>
            <p:nvPr/>
          </p:nvSpPr>
          <p:spPr bwMode="auto">
            <a:xfrm>
              <a:off x="953"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589" name="Rectangle 26"/>
            <p:cNvSpPr>
              <a:spLocks noChangeArrowheads="1"/>
            </p:cNvSpPr>
            <p:nvPr/>
          </p:nvSpPr>
          <p:spPr bwMode="auto">
            <a:xfrm>
              <a:off x="999"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590" name="Rectangle 27"/>
            <p:cNvSpPr>
              <a:spLocks noChangeArrowheads="1"/>
            </p:cNvSpPr>
            <p:nvPr/>
          </p:nvSpPr>
          <p:spPr bwMode="auto">
            <a:xfrm>
              <a:off x="1631"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591" name="Rectangle 28"/>
            <p:cNvSpPr>
              <a:spLocks noChangeArrowheads="1"/>
            </p:cNvSpPr>
            <p:nvPr/>
          </p:nvSpPr>
          <p:spPr bwMode="auto">
            <a:xfrm>
              <a:off x="1676"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592" name="Rectangle 29"/>
            <p:cNvSpPr>
              <a:spLocks noChangeArrowheads="1"/>
            </p:cNvSpPr>
            <p:nvPr/>
          </p:nvSpPr>
          <p:spPr bwMode="auto">
            <a:xfrm>
              <a:off x="1722"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593" name="Rectangle 30"/>
            <p:cNvSpPr>
              <a:spLocks noChangeArrowheads="1"/>
            </p:cNvSpPr>
            <p:nvPr/>
          </p:nvSpPr>
          <p:spPr bwMode="auto">
            <a:xfrm>
              <a:off x="1767"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594" name="Rectangle 31"/>
            <p:cNvSpPr>
              <a:spLocks noChangeArrowheads="1"/>
            </p:cNvSpPr>
            <p:nvPr/>
          </p:nvSpPr>
          <p:spPr bwMode="auto">
            <a:xfrm>
              <a:off x="1813"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595" name="Rectangle 32"/>
            <p:cNvSpPr>
              <a:spLocks noChangeArrowheads="1"/>
            </p:cNvSpPr>
            <p:nvPr/>
          </p:nvSpPr>
          <p:spPr bwMode="auto">
            <a:xfrm>
              <a:off x="1858"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596" name="Rectangle 33"/>
            <p:cNvSpPr>
              <a:spLocks noChangeArrowheads="1"/>
            </p:cNvSpPr>
            <p:nvPr/>
          </p:nvSpPr>
          <p:spPr bwMode="auto">
            <a:xfrm>
              <a:off x="1904"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597" name="Rectangle 34"/>
            <p:cNvSpPr>
              <a:spLocks noChangeArrowheads="1"/>
            </p:cNvSpPr>
            <p:nvPr/>
          </p:nvSpPr>
          <p:spPr bwMode="auto">
            <a:xfrm>
              <a:off x="1949"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598" name="Rectangle 35"/>
            <p:cNvSpPr>
              <a:spLocks noChangeArrowheads="1"/>
            </p:cNvSpPr>
            <p:nvPr/>
          </p:nvSpPr>
          <p:spPr bwMode="auto">
            <a:xfrm>
              <a:off x="1994"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599" name="Rectangle 36"/>
            <p:cNvSpPr>
              <a:spLocks noChangeArrowheads="1"/>
            </p:cNvSpPr>
            <p:nvPr/>
          </p:nvSpPr>
          <p:spPr bwMode="auto">
            <a:xfrm>
              <a:off x="2040"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00" name="Rectangle 37"/>
            <p:cNvSpPr>
              <a:spLocks noChangeArrowheads="1"/>
            </p:cNvSpPr>
            <p:nvPr/>
          </p:nvSpPr>
          <p:spPr bwMode="auto">
            <a:xfrm>
              <a:off x="2948"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01" name="Rectangle 38"/>
            <p:cNvSpPr>
              <a:spLocks noChangeArrowheads="1"/>
            </p:cNvSpPr>
            <p:nvPr/>
          </p:nvSpPr>
          <p:spPr bwMode="auto">
            <a:xfrm>
              <a:off x="2993"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02" name="Rectangle 39"/>
            <p:cNvSpPr>
              <a:spLocks noChangeArrowheads="1"/>
            </p:cNvSpPr>
            <p:nvPr/>
          </p:nvSpPr>
          <p:spPr bwMode="auto">
            <a:xfrm>
              <a:off x="3039"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03" name="Rectangle 40"/>
            <p:cNvSpPr>
              <a:spLocks noChangeArrowheads="1"/>
            </p:cNvSpPr>
            <p:nvPr/>
          </p:nvSpPr>
          <p:spPr bwMode="auto">
            <a:xfrm>
              <a:off x="3084"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04" name="Rectangle 41"/>
            <p:cNvSpPr>
              <a:spLocks noChangeArrowheads="1"/>
            </p:cNvSpPr>
            <p:nvPr/>
          </p:nvSpPr>
          <p:spPr bwMode="auto">
            <a:xfrm>
              <a:off x="3130"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05" name="Rectangle 42"/>
            <p:cNvSpPr>
              <a:spLocks noChangeArrowheads="1"/>
            </p:cNvSpPr>
            <p:nvPr/>
          </p:nvSpPr>
          <p:spPr bwMode="auto">
            <a:xfrm>
              <a:off x="3175"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06" name="Rectangle 43"/>
            <p:cNvSpPr>
              <a:spLocks noChangeArrowheads="1"/>
            </p:cNvSpPr>
            <p:nvPr/>
          </p:nvSpPr>
          <p:spPr bwMode="auto">
            <a:xfrm>
              <a:off x="3221"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07" name="Rectangle 44"/>
            <p:cNvSpPr>
              <a:spLocks noChangeArrowheads="1"/>
            </p:cNvSpPr>
            <p:nvPr/>
          </p:nvSpPr>
          <p:spPr bwMode="auto">
            <a:xfrm>
              <a:off x="3266"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08" name="Rectangle 45"/>
            <p:cNvSpPr>
              <a:spLocks noChangeArrowheads="1"/>
            </p:cNvSpPr>
            <p:nvPr/>
          </p:nvSpPr>
          <p:spPr bwMode="auto">
            <a:xfrm>
              <a:off x="3311"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09" name="Rectangle 46"/>
            <p:cNvSpPr>
              <a:spLocks noChangeArrowheads="1"/>
            </p:cNvSpPr>
            <p:nvPr/>
          </p:nvSpPr>
          <p:spPr bwMode="auto">
            <a:xfrm>
              <a:off x="3357"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10" name="Rectangle 47"/>
            <p:cNvSpPr>
              <a:spLocks noChangeArrowheads="1"/>
            </p:cNvSpPr>
            <p:nvPr/>
          </p:nvSpPr>
          <p:spPr bwMode="auto">
            <a:xfrm>
              <a:off x="4262"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11" name="Rectangle 48"/>
            <p:cNvSpPr>
              <a:spLocks noChangeArrowheads="1"/>
            </p:cNvSpPr>
            <p:nvPr/>
          </p:nvSpPr>
          <p:spPr bwMode="auto">
            <a:xfrm>
              <a:off x="4307"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12" name="Rectangle 49"/>
            <p:cNvSpPr>
              <a:spLocks noChangeArrowheads="1"/>
            </p:cNvSpPr>
            <p:nvPr/>
          </p:nvSpPr>
          <p:spPr bwMode="auto">
            <a:xfrm>
              <a:off x="4353"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13" name="Rectangle 50"/>
            <p:cNvSpPr>
              <a:spLocks noChangeArrowheads="1"/>
            </p:cNvSpPr>
            <p:nvPr/>
          </p:nvSpPr>
          <p:spPr bwMode="auto">
            <a:xfrm>
              <a:off x="4398"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14" name="Rectangle 51"/>
            <p:cNvSpPr>
              <a:spLocks noChangeArrowheads="1"/>
            </p:cNvSpPr>
            <p:nvPr/>
          </p:nvSpPr>
          <p:spPr bwMode="auto">
            <a:xfrm>
              <a:off x="4444"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15" name="Rectangle 52"/>
            <p:cNvSpPr>
              <a:spLocks noChangeArrowheads="1"/>
            </p:cNvSpPr>
            <p:nvPr/>
          </p:nvSpPr>
          <p:spPr bwMode="auto">
            <a:xfrm>
              <a:off x="4489"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16" name="Rectangle 53"/>
            <p:cNvSpPr>
              <a:spLocks noChangeArrowheads="1"/>
            </p:cNvSpPr>
            <p:nvPr/>
          </p:nvSpPr>
          <p:spPr bwMode="auto">
            <a:xfrm>
              <a:off x="4535"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17" name="Rectangle 54"/>
            <p:cNvSpPr>
              <a:spLocks noChangeArrowheads="1"/>
            </p:cNvSpPr>
            <p:nvPr/>
          </p:nvSpPr>
          <p:spPr bwMode="auto">
            <a:xfrm>
              <a:off x="4580"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18" name="Rectangle 55"/>
            <p:cNvSpPr>
              <a:spLocks noChangeArrowheads="1"/>
            </p:cNvSpPr>
            <p:nvPr/>
          </p:nvSpPr>
          <p:spPr bwMode="auto">
            <a:xfrm>
              <a:off x="4625"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19" name="Rectangle 56"/>
            <p:cNvSpPr>
              <a:spLocks noChangeArrowheads="1"/>
            </p:cNvSpPr>
            <p:nvPr/>
          </p:nvSpPr>
          <p:spPr bwMode="auto">
            <a:xfrm>
              <a:off x="4671"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20" name="Rectangle 57"/>
            <p:cNvSpPr>
              <a:spLocks noChangeArrowheads="1"/>
            </p:cNvSpPr>
            <p:nvPr/>
          </p:nvSpPr>
          <p:spPr bwMode="auto">
            <a:xfrm>
              <a:off x="5579"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21" name="Rectangle 58"/>
            <p:cNvSpPr>
              <a:spLocks noChangeArrowheads="1"/>
            </p:cNvSpPr>
            <p:nvPr/>
          </p:nvSpPr>
          <p:spPr bwMode="auto">
            <a:xfrm>
              <a:off x="5624"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22" name="Rectangle 59"/>
            <p:cNvSpPr>
              <a:spLocks noChangeArrowheads="1"/>
            </p:cNvSpPr>
            <p:nvPr/>
          </p:nvSpPr>
          <p:spPr bwMode="auto">
            <a:xfrm>
              <a:off x="5669"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3623" name="Rectangle 60"/>
            <p:cNvSpPr>
              <a:spLocks noChangeArrowheads="1"/>
            </p:cNvSpPr>
            <p:nvPr/>
          </p:nvSpPr>
          <p:spPr bwMode="auto">
            <a:xfrm>
              <a:off x="5715"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grpSp>
      <p:sp>
        <p:nvSpPr>
          <p:cNvPr id="23570" name="Text Box 69"/>
          <p:cNvSpPr txBox="1">
            <a:spLocks noChangeArrowheads="1"/>
          </p:cNvSpPr>
          <p:nvPr/>
        </p:nvSpPr>
        <p:spPr bwMode="hidden">
          <a:xfrm>
            <a:off x="3016250" y="2627313"/>
            <a:ext cx="728663" cy="336550"/>
          </a:xfrm>
          <a:prstGeom prst="rect">
            <a:avLst/>
          </a:prstGeom>
          <a:solidFill>
            <a:srgbClr val="FF00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Store</a:t>
            </a:r>
          </a:p>
        </p:txBody>
      </p:sp>
      <p:sp>
        <p:nvSpPr>
          <p:cNvPr id="1518662" name="Text Box 70"/>
          <p:cNvSpPr txBox="1">
            <a:spLocks noChangeArrowheads="1"/>
          </p:cNvSpPr>
          <p:nvPr/>
        </p:nvSpPr>
        <p:spPr bwMode="hidden">
          <a:xfrm>
            <a:off x="2711450" y="2627313"/>
            <a:ext cx="1033463" cy="336550"/>
          </a:xfrm>
          <a:prstGeom prst="rect">
            <a:avLst/>
          </a:prstGeom>
          <a:solidFill>
            <a:srgbClr val="00CCFF"/>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Forward</a:t>
            </a:r>
          </a:p>
        </p:txBody>
      </p:sp>
      <p:sp>
        <p:nvSpPr>
          <p:cNvPr id="1518663" name="Rectangle 71"/>
          <p:cNvSpPr>
            <a:spLocks noChangeArrowheads="1"/>
          </p:cNvSpPr>
          <p:nvPr/>
        </p:nvSpPr>
        <p:spPr bwMode="black">
          <a:xfrm>
            <a:off x="3238500" y="3203575"/>
            <a:ext cx="73025" cy="215900"/>
          </a:xfrm>
          <a:prstGeom prst="rect">
            <a:avLst/>
          </a:prstGeom>
          <a:solidFill>
            <a:srgbClr val="FFCC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8664" name="Rectangle 72"/>
          <p:cNvSpPr>
            <a:spLocks noChangeArrowheads="1"/>
          </p:cNvSpPr>
          <p:nvPr/>
        </p:nvSpPr>
        <p:spPr bwMode="black">
          <a:xfrm>
            <a:off x="3168650" y="3203575"/>
            <a:ext cx="73025" cy="215900"/>
          </a:xfrm>
          <a:prstGeom prst="rect">
            <a:avLst/>
          </a:prstGeom>
          <a:solidFill>
            <a:srgbClr val="FFCC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8665" name="Rectangle 73"/>
          <p:cNvSpPr>
            <a:spLocks noChangeArrowheads="1"/>
          </p:cNvSpPr>
          <p:nvPr/>
        </p:nvSpPr>
        <p:spPr bwMode="black">
          <a:xfrm>
            <a:off x="3095625" y="3203575"/>
            <a:ext cx="73025" cy="215900"/>
          </a:xfrm>
          <a:prstGeom prst="rect">
            <a:avLst/>
          </a:prstGeom>
          <a:solidFill>
            <a:srgbClr val="FFCC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8666" name="Rectangle 74"/>
          <p:cNvSpPr>
            <a:spLocks noChangeArrowheads="1"/>
          </p:cNvSpPr>
          <p:nvPr/>
        </p:nvSpPr>
        <p:spPr bwMode="black">
          <a:xfrm>
            <a:off x="3024188" y="3203575"/>
            <a:ext cx="73025" cy="215900"/>
          </a:xfrm>
          <a:prstGeom prst="rect">
            <a:avLst/>
          </a:prstGeom>
          <a:solidFill>
            <a:srgbClr val="FFCC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8667" name="Rectangle 75"/>
          <p:cNvSpPr>
            <a:spLocks noChangeArrowheads="1"/>
          </p:cNvSpPr>
          <p:nvPr/>
        </p:nvSpPr>
        <p:spPr bwMode="black">
          <a:xfrm>
            <a:off x="2952750" y="3203575"/>
            <a:ext cx="73025" cy="215900"/>
          </a:xfrm>
          <a:prstGeom prst="rect">
            <a:avLst/>
          </a:prstGeom>
          <a:solidFill>
            <a:srgbClr val="FFCC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grpSp>
        <p:nvGrpSpPr>
          <p:cNvPr id="1518671" name="Group 79"/>
          <p:cNvGrpSpPr>
            <a:grpSpLocks/>
          </p:cNvGrpSpPr>
          <p:nvPr/>
        </p:nvGrpSpPr>
        <p:grpSpPr bwMode="auto">
          <a:xfrm>
            <a:off x="5472113" y="1166813"/>
            <a:ext cx="2447925" cy="1965325"/>
            <a:chOff x="4738" y="735"/>
            <a:chExt cx="1542" cy="1238"/>
          </a:xfrm>
        </p:grpSpPr>
        <p:sp>
          <p:nvSpPr>
            <p:cNvPr id="23578" name="Text Box 77"/>
            <p:cNvSpPr txBox="1">
              <a:spLocks noChangeArrowheads="1"/>
            </p:cNvSpPr>
            <p:nvPr/>
          </p:nvSpPr>
          <p:spPr bwMode="auto">
            <a:xfrm>
              <a:off x="5242" y="735"/>
              <a:ext cx="1038" cy="728"/>
            </a:xfrm>
            <a:prstGeom prst="rect">
              <a:avLst/>
            </a:prstGeom>
            <a:solidFill>
              <a:srgbClr val="FFCC99"/>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_tradnl" sz="1400" b="1"/>
                <a:t>Requirement:</a:t>
              </a:r>
            </a:p>
            <a:p>
              <a:pPr defTabSz="914400"/>
              <a:r>
                <a:rPr lang="es-ES_tradnl" sz="1400" b="1"/>
                <a:t>buffers must be </a:t>
              </a:r>
            </a:p>
            <a:p>
              <a:pPr defTabSz="914400"/>
              <a:r>
                <a:rPr lang="es-ES_tradnl" sz="1400" b="1"/>
                <a:t>sized to hold</a:t>
              </a:r>
            </a:p>
            <a:p>
              <a:pPr defTabSz="914400"/>
              <a:r>
                <a:rPr lang="es-ES_tradnl" sz="1400" b="1"/>
                <a:t>entire packet</a:t>
              </a:r>
            </a:p>
            <a:p>
              <a:pPr defTabSz="914400"/>
              <a:r>
                <a:rPr lang="es-ES_tradnl" sz="1400" b="1"/>
                <a:t>(MTU)</a:t>
              </a:r>
            </a:p>
          </p:txBody>
        </p:sp>
        <p:sp>
          <p:nvSpPr>
            <p:cNvPr id="23579" name="Line 78"/>
            <p:cNvSpPr>
              <a:spLocks noChangeShapeType="1"/>
            </p:cNvSpPr>
            <p:nvPr/>
          </p:nvSpPr>
          <p:spPr bwMode="auto">
            <a:xfrm flipH="1">
              <a:off x="4738" y="1383"/>
              <a:ext cx="478" cy="59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withEffect">
                                  <p:stCondLst>
                                    <p:cond delay="0"/>
                                  </p:stCondLst>
                                  <p:childTnLst>
                                    <p:set>
                                      <p:cBhvr>
                                        <p:cTn id="6" dur="1" fill="hold">
                                          <p:stCondLst>
                                            <p:cond delay="0"/>
                                          </p:stCondLst>
                                        </p:cTn>
                                        <p:tgtEl>
                                          <p:spTgt spid="1518671"/>
                                        </p:tgtEl>
                                        <p:attrNameLst>
                                          <p:attrName>style.visibility</p:attrName>
                                        </p:attrNameLst>
                                      </p:cBhvr>
                                      <p:to>
                                        <p:strVal val="visible"/>
                                      </p:to>
                                    </p:set>
                                    <p:anim calcmode="lin" valueType="num">
                                      <p:cBhvr>
                                        <p:cTn id="7" dur="1000" fill="hold"/>
                                        <p:tgtEl>
                                          <p:spTgt spid="1518671"/>
                                        </p:tgtEl>
                                        <p:attrNameLst>
                                          <p:attrName>ppt_w</p:attrName>
                                        </p:attrNameLst>
                                      </p:cBhvr>
                                      <p:tavLst>
                                        <p:tav tm="0">
                                          <p:val>
                                            <p:fltVal val="0"/>
                                          </p:val>
                                        </p:tav>
                                        <p:tav tm="100000">
                                          <p:val>
                                            <p:strVal val="#ppt_w"/>
                                          </p:val>
                                        </p:tav>
                                      </p:tavLst>
                                    </p:anim>
                                    <p:anim calcmode="lin" valueType="num">
                                      <p:cBhvr>
                                        <p:cTn id="8" dur="1000" fill="hold"/>
                                        <p:tgtEl>
                                          <p:spTgt spid="1518671"/>
                                        </p:tgtEl>
                                        <p:attrNameLst>
                                          <p:attrName>ppt_h</p:attrName>
                                        </p:attrNameLst>
                                      </p:cBhvr>
                                      <p:tavLst>
                                        <p:tav tm="0">
                                          <p:val>
                                            <p:fltVal val="0"/>
                                          </p:val>
                                        </p:tav>
                                        <p:tav tm="100000">
                                          <p:val>
                                            <p:strVal val="#ppt_h"/>
                                          </p:val>
                                        </p:tav>
                                      </p:tavLst>
                                    </p:anim>
                                  </p:childTnLst>
                                </p:cTn>
                              </p:par>
                            </p:childTnLst>
                          </p:cTn>
                        </p:par>
                        <p:par>
                          <p:cTn id="9" fill="hold" nodeType="afterGroup">
                            <p:stCondLst>
                              <p:cond delay="1000"/>
                            </p:stCondLst>
                            <p:childTnLst>
                              <p:par>
                                <p:cTn id="10" presetID="23" presetClass="entr" presetSubtype="16" fill="hold" grpId="0" nodeType="afterEffect">
                                  <p:stCondLst>
                                    <p:cond delay="0"/>
                                  </p:stCondLst>
                                  <p:childTnLst>
                                    <p:set>
                                      <p:cBhvr>
                                        <p:cTn id="11" dur="1" fill="hold">
                                          <p:stCondLst>
                                            <p:cond delay="0"/>
                                          </p:stCondLst>
                                        </p:cTn>
                                        <p:tgtEl>
                                          <p:spTgt spid="1518662"/>
                                        </p:tgtEl>
                                        <p:attrNameLst>
                                          <p:attrName>style.visibility</p:attrName>
                                        </p:attrNameLst>
                                      </p:cBhvr>
                                      <p:to>
                                        <p:strVal val="visible"/>
                                      </p:to>
                                    </p:set>
                                    <p:anim calcmode="lin" valueType="num">
                                      <p:cBhvr>
                                        <p:cTn id="12" dur="3000" fill="hold"/>
                                        <p:tgtEl>
                                          <p:spTgt spid="1518662"/>
                                        </p:tgtEl>
                                        <p:attrNameLst>
                                          <p:attrName>ppt_w</p:attrName>
                                        </p:attrNameLst>
                                      </p:cBhvr>
                                      <p:tavLst>
                                        <p:tav tm="0">
                                          <p:val>
                                            <p:fltVal val="0"/>
                                          </p:val>
                                        </p:tav>
                                        <p:tav tm="100000">
                                          <p:val>
                                            <p:strVal val="#ppt_w"/>
                                          </p:val>
                                        </p:tav>
                                      </p:tavLst>
                                    </p:anim>
                                    <p:anim calcmode="lin" valueType="num">
                                      <p:cBhvr>
                                        <p:cTn id="13" dur="3000" fill="hold"/>
                                        <p:tgtEl>
                                          <p:spTgt spid="1518662"/>
                                        </p:tgtEl>
                                        <p:attrNameLst>
                                          <p:attrName>ppt_h</p:attrName>
                                        </p:attrNameLst>
                                      </p:cBhvr>
                                      <p:tavLst>
                                        <p:tav tm="0">
                                          <p:val>
                                            <p:fltVal val="0"/>
                                          </p:val>
                                        </p:tav>
                                        <p:tav tm="100000">
                                          <p:val>
                                            <p:strVal val="#ppt_h"/>
                                          </p:val>
                                        </p:tav>
                                      </p:tavLst>
                                    </p:anim>
                                  </p:childTnLst>
                                </p:cTn>
                              </p:par>
                              <p:par>
                                <p:cTn id="14" presetID="0" presetClass="path" presetSubtype="0" accel="50000" decel="50000" fill="hold" grpId="0" nodeType="withEffect">
                                  <p:stCondLst>
                                    <p:cond delay="0"/>
                                  </p:stCondLst>
                                  <p:childTnLst>
                                    <p:animMotion origin="layout" path="M -3.06032E-6 4.70588E-6 L 0.10049 -0.00148 L 0.20696 0.00126 " pathEditMode="relative" rAng="0" ptsTypes="AAA">
                                      <p:cBhvr>
                                        <p:cTn id="15" dur="5000" fill="hold"/>
                                        <p:tgtEl>
                                          <p:spTgt spid="1518663"/>
                                        </p:tgtEl>
                                        <p:attrNameLst>
                                          <p:attrName>ppt_x</p:attrName>
                                          <p:attrName>ppt_y</p:attrName>
                                        </p:attrNameLst>
                                      </p:cBhvr>
                                      <p:rCtr x="10348" y="-21"/>
                                    </p:animMotion>
                                  </p:childTnLst>
                                </p:cTn>
                              </p:par>
                              <p:par>
                                <p:cTn id="16" presetID="0" presetClass="path" presetSubtype="0" accel="50000" decel="50000" fill="hold" grpId="0" nodeType="withEffect">
                                  <p:stCondLst>
                                    <p:cond delay="500"/>
                                  </p:stCondLst>
                                  <p:childTnLst>
                                    <p:animMotion origin="layout" path="M -3.06032E-6 4.70588E-6 L 0.10049 -0.00148 L 0.20696 0.00126 " pathEditMode="relative" rAng="0" ptsTypes="AAA">
                                      <p:cBhvr>
                                        <p:cTn id="17" dur="5000" fill="hold"/>
                                        <p:tgtEl>
                                          <p:spTgt spid="1518664"/>
                                        </p:tgtEl>
                                        <p:attrNameLst>
                                          <p:attrName>ppt_x</p:attrName>
                                          <p:attrName>ppt_y</p:attrName>
                                        </p:attrNameLst>
                                      </p:cBhvr>
                                      <p:rCtr x="10348" y="-21"/>
                                    </p:animMotion>
                                  </p:childTnLst>
                                </p:cTn>
                              </p:par>
                              <p:par>
                                <p:cTn id="18" presetID="0" presetClass="path" presetSubtype="0" accel="50000" decel="50000" fill="hold" grpId="0" nodeType="withEffect">
                                  <p:stCondLst>
                                    <p:cond delay="1000"/>
                                  </p:stCondLst>
                                  <p:childTnLst>
                                    <p:animMotion origin="layout" path="M -3.06032E-6 4.70588E-6 L 0.10049 -0.00148 L 0.20696 0.00126 " pathEditMode="relative" rAng="0" ptsTypes="AAA">
                                      <p:cBhvr>
                                        <p:cTn id="19" dur="5000" fill="hold"/>
                                        <p:tgtEl>
                                          <p:spTgt spid="1518665"/>
                                        </p:tgtEl>
                                        <p:attrNameLst>
                                          <p:attrName>ppt_x</p:attrName>
                                          <p:attrName>ppt_y</p:attrName>
                                        </p:attrNameLst>
                                      </p:cBhvr>
                                      <p:rCtr x="10348" y="-21"/>
                                    </p:animMotion>
                                  </p:childTnLst>
                                </p:cTn>
                              </p:par>
                              <p:par>
                                <p:cTn id="20" presetID="0" presetClass="path" presetSubtype="0" accel="50000" decel="50000" fill="hold" grpId="0" nodeType="withEffect">
                                  <p:stCondLst>
                                    <p:cond delay="1500"/>
                                  </p:stCondLst>
                                  <p:childTnLst>
                                    <p:animMotion origin="layout" path="M -3.06032E-6 4.70588E-6 L 0.10049 -0.00148 L 0.20696 0.00126 " pathEditMode="relative" rAng="0" ptsTypes="AAA">
                                      <p:cBhvr>
                                        <p:cTn id="21" dur="5000" fill="hold"/>
                                        <p:tgtEl>
                                          <p:spTgt spid="1518666"/>
                                        </p:tgtEl>
                                        <p:attrNameLst>
                                          <p:attrName>ppt_x</p:attrName>
                                          <p:attrName>ppt_y</p:attrName>
                                        </p:attrNameLst>
                                      </p:cBhvr>
                                      <p:rCtr x="10348" y="-21"/>
                                    </p:animMotion>
                                  </p:childTnLst>
                                </p:cTn>
                              </p:par>
                              <p:par>
                                <p:cTn id="22" presetID="0" presetClass="path" presetSubtype="0" accel="50000" decel="50000" fill="hold" grpId="0" nodeType="withEffect">
                                  <p:stCondLst>
                                    <p:cond delay="2000"/>
                                  </p:stCondLst>
                                  <p:childTnLst>
                                    <p:animMotion origin="layout" path="M -3.06032E-6 4.70588E-6 L 0.10049 -0.00148 L 0.20696 0.00126 " pathEditMode="relative" rAng="0" ptsTypes="AAA">
                                      <p:cBhvr>
                                        <p:cTn id="23" dur="5000" fill="hold"/>
                                        <p:tgtEl>
                                          <p:spTgt spid="1518667"/>
                                        </p:tgtEl>
                                        <p:attrNameLst>
                                          <p:attrName>ppt_x</p:attrName>
                                          <p:attrName>ppt_y</p:attrName>
                                        </p:attrNameLst>
                                      </p:cBhvr>
                                      <p:rCtr x="10348" y="-2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8662" grpId="0" animBg="1"/>
      <p:bldP spid="1518663" grpId="0" animBg="1"/>
      <p:bldP spid="1518664" grpId="0" animBg="1"/>
      <p:bldP spid="1518665" grpId="0" animBg="1"/>
      <p:bldP spid="1518666" grpId="0" animBg="1"/>
      <p:bldP spid="151866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Date Placeholder 3"/>
          <p:cNvSpPr>
            <a:spLocks noGrp="1"/>
          </p:cNvSpPr>
          <p:nvPr>
            <p:ph type="dt" sz="quarter" idx="10"/>
          </p:nvPr>
        </p:nvSpPr>
        <p:spPr/>
        <p:txBody>
          <a:bodyPr/>
          <a:lstStyle/>
          <a:p>
            <a:pPr>
              <a:defRPr/>
            </a:pPr>
            <a:r>
              <a:rPr lang="es-ES_tradnl"/>
              <a:t>  </a:t>
            </a:r>
            <a:fld id="{CE266A04-B53C-4D67-BAF3-8D88F543A64C}" type="slidenum">
              <a:rPr lang="es-ES_tradnl" sz="1500"/>
              <a:pPr>
                <a:defRPr/>
              </a:pPr>
              <a:t>23</a:t>
            </a:fld>
            <a:endParaRPr lang="es-ES_tradnl" sz="1500"/>
          </a:p>
        </p:txBody>
      </p:sp>
      <p:sp>
        <p:nvSpPr>
          <p:cNvPr id="24579" name="Rectangle 2"/>
          <p:cNvSpPr>
            <a:spLocks noGrp="1" noChangeArrowheads="1"/>
          </p:cNvSpPr>
          <p:nvPr>
            <p:ph type="title"/>
          </p:nvPr>
        </p:nvSpPr>
        <p:spPr/>
        <p:txBody>
          <a:bodyPr/>
          <a:lstStyle/>
          <a:p>
            <a:r>
              <a:rPr lang="es-ES_tradnl" smtClean="0"/>
              <a:t>Routing, Arbitration, and Switching</a:t>
            </a:r>
          </a:p>
        </p:txBody>
      </p:sp>
      <p:sp>
        <p:nvSpPr>
          <p:cNvPr id="24580" name="Rectangle 3"/>
          <p:cNvSpPr>
            <a:spLocks noGrp="1" noChangeArrowheads="1"/>
          </p:cNvSpPr>
          <p:nvPr>
            <p:ph type="body" idx="1"/>
          </p:nvPr>
        </p:nvSpPr>
        <p:spPr>
          <a:xfrm>
            <a:off x="690563" y="1112838"/>
            <a:ext cx="9251950" cy="796925"/>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Switching</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Cut-through switching</a:t>
            </a:r>
          </a:p>
        </p:txBody>
      </p:sp>
      <p:sp>
        <p:nvSpPr>
          <p:cNvPr id="24581" name="Rectangle 5"/>
          <p:cNvSpPr>
            <a:spLocks noChangeArrowheads="1"/>
          </p:cNvSpPr>
          <p:nvPr/>
        </p:nvSpPr>
        <p:spPr bwMode="auto">
          <a:xfrm>
            <a:off x="2519363" y="2051050"/>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24582" name="Rectangle 6"/>
          <p:cNvSpPr>
            <a:spLocks noChangeArrowheads="1"/>
          </p:cNvSpPr>
          <p:nvPr/>
        </p:nvSpPr>
        <p:spPr bwMode="auto">
          <a:xfrm>
            <a:off x="4608513" y="2051050"/>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24583" name="Rectangle 7"/>
          <p:cNvSpPr>
            <a:spLocks noChangeArrowheads="1"/>
          </p:cNvSpPr>
          <p:nvPr/>
        </p:nvSpPr>
        <p:spPr bwMode="auto">
          <a:xfrm>
            <a:off x="6696075" y="2051050"/>
            <a:ext cx="1296988"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24584" name="Rectangle 9"/>
          <p:cNvSpPr>
            <a:spLocks noChangeArrowheads="1"/>
          </p:cNvSpPr>
          <p:nvPr/>
        </p:nvSpPr>
        <p:spPr bwMode="auto">
          <a:xfrm>
            <a:off x="8783638" y="2051050"/>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585" name="Line 10"/>
          <p:cNvSpPr>
            <a:spLocks noChangeShapeType="1"/>
          </p:cNvSpPr>
          <p:nvPr/>
        </p:nvSpPr>
        <p:spPr bwMode="auto">
          <a:xfrm>
            <a:off x="7993063" y="2843213"/>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4586" name="Text Box 11"/>
          <p:cNvSpPr txBox="1">
            <a:spLocks noChangeArrowheads="1"/>
          </p:cNvSpPr>
          <p:nvPr/>
        </p:nvSpPr>
        <p:spPr bwMode="auto">
          <a:xfrm>
            <a:off x="666750" y="3703638"/>
            <a:ext cx="1125538"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Source </a:t>
            </a:r>
          </a:p>
          <a:p>
            <a:pPr defTabSz="914400"/>
            <a:r>
              <a:rPr lang="es-ES" sz="1600" b="1"/>
              <a:t>end node</a:t>
            </a:r>
          </a:p>
        </p:txBody>
      </p:sp>
      <p:sp>
        <p:nvSpPr>
          <p:cNvPr id="24587" name="Text Box 12"/>
          <p:cNvSpPr txBox="1">
            <a:spLocks noChangeArrowheads="1"/>
          </p:cNvSpPr>
          <p:nvPr/>
        </p:nvSpPr>
        <p:spPr bwMode="auto">
          <a:xfrm>
            <a:off x="8639175" y="3703638"/>
            <a:ext cx="1420813"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Destination </a:t>
            </a:r>
          </a:p>
          <a:p>
            <a:pPr defTabSz="914400"/>
            <a:r>
              <a:rPr lang="es-ES" sz="1600" b="1"/>
              <a:t>end node</a:t>
            </a:r>
          </a:p>
        </p:txBody>
      </p:sp>
      <p:sp>
        <p:nvSpPr>
          <p:cNvPr id="24588" name="Line 13"/>
          <p:cNvSpPr>
            <a:spLocks noChangeShapeType="1"/>
          </p:cNvSpPr>
          <p:nvPr/>
        </p:nvSpPr>
        <p:spPr bwMode="auto">
          <a:xfrm>
            <a:off x="5903913" y="2844800"/>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4589" name="Line 14"/>
          <p:cNvSpPr>
            <a:spLocks noChangeShapeType="1"/>
          </p:cNvSpPr>
          <p:nvPr/>
        </p:nvSpPr>
        <p:spPr bwMode="auto">
          <a:xfrm>
            <a:off x="3816350" y="2844800"/>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4590" name="Line 15"/>
          <p:cNvSpPr>
            <a:spLocks noChangeShapeType="1"/>
          </p:cNvSpPr>
          <p:nvPr/>
        </p:nvSpPr>
        <p:spPr bwMode="auto">
          <a:xfrm>
            <a:off x="1727200" y="2844800"/>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grpSp>
        <p:nvGrpSpPr>
          <p:cNvPr id="24591" name="Group 183"/>
          <p:cNvGrpSpPr>
            <a:grpSpLocks/>
          </p:cNvGrpSpPr>
          <p:nvPr/>
        </p:nvGrpSpPr>
        <p:grpSpPr bwMode="auto">
          <a:xfrm>
            <a:off x="936625" y="2700338"/>
            <a:ext cx="8208963" cy="215900"/>
            <a:chOff x="590" y="1701"/>
            <a:chExt cx="5171" cy="136"/>
          </a:xfrm>
        </p:grpSpPr>
        <p:sp>
          <p:nvSpPr>
            <p:cNvPr id="24627" name="Rectangle 17"/>
            <p:cNvSpPr>
              <a:spLocks noChangeArrowheads="1"/>
            </p:cNvSpPr>
            <p:nvPr/>
          </p:nvSpPr>
          <p:spPr bwMode="auto">
            <a:xfrm>
              <a:off x="590"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28" name="Rectangle 18"/>
            <p:cNvSpPr>
              <a:spLocks noChangeArrowheads="1"/>
            </p:cNvSpPr>
            <p:nvPr/>
          </p:nvSpPr>
          <p:spPr bwMode="auto">
            <a:xfrm>
              <a:off x="635"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29" name="Rectangle 19"/>
            <p:cNvSpPr>
              <a:spLocks noChangeArrowheads="1"/>
            </p:cNvSpPr>
            <p:nvPr/>
          </p:nvSpPr>
          <p:spPr bwMode="auto">
            <a:xfrm>
              <a:off x="681"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30" name="Rectangle 20"/>
            <p:cNvSpPr>
              <a:spLocks noChangeArrowheads="1"/>
            </p:cNvSpPr>
            <p:nvPr/>
          </p:nvSpPr>
          <p:spPr bwMode="auto">
            <a:xfrm>
              <a:off x="726"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31" name="Rectangle 21"/>
            <p:cNvSpPr>
              <a:spLocks noChangeArrowheads="1"/>
            </p:cNvSpPr>
            <p:nvPr/>
          </p:nvSpPr>
          <p:spPr bwMode="auto">
            <a:xfrm>
              <a:off x="772"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32" name="Rectangle 22"/>
            <p:cNvSpPr>
              <a:spLocks noChangeArrowheads="1"/>
            </p:cNvSpPr>
            <p:nvPr/>
          </p:nvSpPr>
          <p:spPr bwMode="auto">
            <a:xfrm>
              <a:off x="817"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33" name="Rectangle 23"/>
            <p:cNvSpPr>
              <a:spLocks noChangeArrowheads="1"/>
            </p:cNvSpPr>
            <p:nvPr/>
          </p:nvSpPr>
          <p:spPr bwMode="auto">
            <a:xfrm>
              <a:off x="863"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34" name="Rectangle 24"/>
            <p:cNvSpPr>
              <a:spLocks noChangeArrowheads="1"/>
            </p:cNvSpPr>
            <p:nvPr/>
          </p:nvSpPr>
          <p:spPr bwMode="auto">
            <a:xfrm>
              <a:off x="908"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35" name="Rectangle 25"/>
            <p:cNvSpPr>
              <a:spLocks noChangeArrowheads="1"/>
            </p:cNvSpPr>
            <p:nvPr/>
          </p:nvSpPr>
          <p:spPr bwMode="auto">
            <a:xfrm>
              <a:off x="953"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36" name="Rectangle 26"/>
            <p:cNvSpPr>
              <a:spLocks noChangeArrowheads="1"/>
            </p:cNvSpPr>
            <p:nvPr/>
          </p:nvSpPr>
          <p:spPr bwMode="auto">
            <a:xfrm>
              <a:off x="999"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37" name="Rectangle 27"/>
            <p:cNvSpPr>
              <a:spLocks noChangeArrowheads="1"/>
            </p:cNvSpPr>
            <p:nvPr/>
          </p:nvSpPr>
          <p:spPr bwMode="auto">
            <a:xfrm>
              <a:off x="1631"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38" name="Rectangle 28"/>
            <p:cNvSpPr>
              <a:spLocks noChangeArrowheads="1"/>
            </p:cNvSpPr>
            <p:nvPr/>
          </p:nvSpPr>
          <p:spPr bwMode="auto">
            <a:xfrm>
              <a:off x="1676"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39" name="Rectangle 29"/>
            <p:cNvSpPr>
              <a:spLocks noChangeArrowheads="1"/>
            </p:cNvSpPr>
            <p:nvPr/>
          </p:nvSpPr>
          <p:spPr bwMode="auto">
            <a:xfrm>
              <a:off x="1722"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40" name="Rectangle 30"/>
            <p:cNvSpPr>
              <a:spLocks noChangeArrowheads="1"/>
            </p:cNvSpPr>
            <p:nvPr/>
          </p:nvSpPr>
          <p:spPr bwMode="auto">
            <a:xfrm>
              <a:off x="1767"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41" name="Rectangle 31"/>
            <p:cNvSpPr>
              <a:spLocks noChangeArrowheads="1"/>
            </p:cNvSpPr>
            <p:nvPr/>
          </p:nvSpPr>
          <p:spPr bwMode="auto">
            <a:xfrm>
              <a:off x="1813"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42" name="Rectangle 32"/>
            <p:cNvSpPr>
              <a:spLocks noChangeArrowheads="1"/>
            </p:cNvSpPr>
            <p:nvPr/>
          </p:nvSpPr>
          <p:spPr bwMode="auto">
            <a:xfrm>
              <a:off x="1858"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43" name="Rectangle 33"/>
            <p:cNvSpPr>
              <a:spLocks noChangeArrowheads="1"/>
            </p:cNvSpPr>
            <p:nvPr/>
          </p:nvSpPr>
          <p:spPr bwMode="auto">
            <a:xfrm>
              <a:off x="1904"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44" name="Rectangle 34"/>
            <p:cNvSpPr>
              <a:spLocks noChangeArrowheads="1"/>
            </p:cNvSpPr>
            <p:nvPr/>
          </p:nvSpPr>
          <p:spPr bwMode="auto">
            <a:xfrm>
              <a:off x="1949"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45" name="Rectangle 35"/>
            <p:cNvSpPr>
              <a:spLocks noChangeArrowheads="1"/>
            </p:cNvSpPr>
            <p:nvPr/>
          </p:nvSpPr>
          <p:spPr bwMode="auto">
            <a:xfrm>
              <a:off x="1994"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46" name="Rectangle 36"/>
            <p:cNvSpPr>
              <a:spLocks noChangeArrowheads="1"/>
            </p:cNvSpPr>
            <p:nvPr/>
          </p:nvSpPr>
          <p:spPr bwMode="auto">
            <a:xfrm>
              <a:off x="2040"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47" name="Rectangle 37"/>
            <p:cNvSpPr>
              <a:spLocks noChangeArrowheads="1"/>
            </p:cNvSpPr>
            <p:nvPr/>
          </p:nvSpPr>
          <p:spPr bwMode="auto">
            <a:xfrm>
              <a:off x="2948"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48" name="Rectangle 38"/>
            <p:cNvSpPr>
              <a:spLocks noChangeArrowheads="1"/>
            </p:cNvSpPr>
            <p:nvPr/>
          </p:nvSpPr>
          <p:spPr bwMode="auto">
            <a:xfrm>
              <a:off x="2993"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49" name="Rectangle 39"/>
            <p:cNvSpPr>
              <a:spLocks noChangeArrowheads="1"/>
            </p:cNvSpPr>
            <p:nvPr/>
          </p:nvSpPr>
          <p:spPr bwMode="auto">
            <a:xfrm>
              <a:off x="3039"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50" name="Rectangle 40"/>
            <p:cNvSpPr>
              <a:spLocks noChangeArrowheads="1"/>
            </p:cNvSpPr>
            <p:nvPr/>
          </p:nvSpPr>
          <p:spPr bwMode="auto">
            <a:xfrm>
              <a:off x="3084"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51" name="Rectangle 41"/>
            <p:cNvSpPr>
              <a:spLocks noChangeArrowheads="1"/>
            </p:cNvSpPr>
            <p:nvPr/>
          </p:nvSpPr>
          <p:spPr bwMode="auto">
            <a:xfrm>
              <a:off x="3130"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52" name="Rectangle 42"/>
            <p:cNvSpPr>
              <a:spLocks noChangeArrowheads="1"/>
            </p:cNvSpPr>
            <p:nvPr/>
          </p:nvSpPr>
          <p:spPr bwMode="auto">
            <a:xfrm>
              <a:off x="3175"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53" name="Rectangle 43"/>
            <p:cNvSpPr>
              <a:spLocks noChangeArrowheads="1"/>
            </p:cNvSpPr>
            <p:nvPr/>
          </p:nvSpPr>
          <p:spPr bwMode="auto">
            <a:xfrm>
              <a:off x="3221"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54" name="Rectangle 44"/>
            <p:cNvSpPr>
              <a:spLocks noChangeArrowheads="1"/>
            </p:cNvSpPr>
            <p:nvPr/>
          </p:nvSpPr>
          <p:spPr bwMode="black">
            <a:xfrm>
              <a:off x="3266"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55" name="Rectangle 45"/>
            <p:cNvSpPr>
              <a:spLocks noChangeArrowheads="1"/>
            </p:cNvSpPr>
            <p:nvPr/>
          </p:nvSpPr>
          <p:spPr bwMode="black">
            <a:xfrm>
              <a:off x="3311"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56" name="Rectangle 46"/>
            <p:cNvSpPr>
              <a:spLocks noChangeArrowheads="1"/>
            </p:cNvSpPr>
            <p:nvPr/>
          </p:nvSpPr>
          <p:spPr bwMode="black">
            <a:xfrm>
              <a:off x="3357"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57" name="Rectangle 47"/>
            <p:cNvSpPr>
              <a:spLocks noChangeArrowheads="1"/>
            </p:cNvSpPr>
            <p:nvPr/>
          </p:nvSpPr>
          <p:spPr bwMode="auto">
            <a:xfrm>
              <a:off x="4262"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58" name="Rectangle 48"/>
            <p:cNvSpPr>
              <a:spLocks noChangeArrowheads="1"/>
            </p:cNvSpPr>
            <p:nvPr/>
          </p:nvSpPr>
          <p:spPr bwMode="auto">
            <a:xfrm>
              <a:off x="4307"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59" name="Rectangle 49"/>
            <p:cNvSpPr>
              <a:spLocks noChangeArrowheads="1"/>
            </p:cNvSpPr>
            <p:nvPr/>
          </p:nvSpPr>
          <p:spPr bwMode="auto">
            <a:xfrm>
              <a:off x="4353"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60" name="Rectangle 50"/>
            <p:cNvSpPr>
              <a:spLocks noChangeArrowheads="1"/>
            </p:cNvSpPr>
            <p:nvPr/>
          </p:nvSpPr>
          <p:spPr bwMode="auto">
            <a:xfrm>
              <a:off x="4398"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61" name="Rectangle 51"/>
            <p:cNvSpPr>
              <a:spLocks noChangeArrowheads="1"/>
            </p:cNvSpPr>
            <p:nvPr/>
          </p:nvSpPr>
          <p:spPr bwMode="auto">
            <a:xfrm>
              <a:off x="4444"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62" name="Rectangle 52"/>
            <p:cNvSpPr>
              <a:spLocks noChangeArrowheads="1"/>
            </p:cNvSpPr>
            <p:nvPr/>
          </p:nvSpPr>
          <p:spPr bwMode="auto">
            <a:xfrm>
              <a:off x="4489"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63" name="Rectangle 53"/>
            <p:cNvSpPr>
              <a:spLocks noChangeArrowheads="1"/>
            </p:cNvSpPr>
            <p:nvPr/>
          </p:nvSpPr>
          <p:spPr bwMode="auto">
            <a:xfrm>
              <a:off x="4535"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64" name="Rectangle 54"/>
            <p:cNvSpPr>
              <a:spLocks noChangeArrowheads="1"/>
            </p:cNvSpPr>
            <p:nvPr/>
          </p:nvSpPr>
          <p:spPr bwMode="auto">
            <a:xfrm>
              <a:off x="4580"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65" name="Rectangle 55"/>
            <p:cNvSpPr>
              <a:spLocks noChangeArrowheads="1"/>
            </p:cNvSpPr>
            <p:nvPr/>
          </p:nvSpPr>
          <p:spPr bwMode="auto">
            <a:xfrm>
              <a:off x="4625"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66" name="Rectangle 56"/>
            <p:cNvSpPr>
              <a:spLocks noChangeArrowheads="1"/>
            </p:cNvSpPr>
            <p:nvPr/>
          </p:nvSpPr>
          <p:spPr bwMode="auto">
            <a:xfrm>
              <a:off x="4671"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67" name="Rectangle 57"/>
            <p:cNvSpPr>
              <a:spLocks noChangeArrowheads="1"/>
            </p:cNvSpPr>
            <p:nvPr/>
          </p:nvSpPr>
          <p:spPr bwMode="auto">
            <a:xfrm>
              <a:off x="5579"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68" name="Rectangle 58"/>
            <p:cNvSpPr>
              <a:spLocks noChangeArrowheads="1"/>
            </p:cNvSpPr>
            <p:nvPr/>
          </p:nvSpPr>
          <p:spPr bwMode="auto">
            <a:xfrm>
              <a:off x="5624"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69" name="Rectangle 59"/>
            <p:cNvSpPr>
              <a:spLocks noChangeArrowheads="1"/>
            </p:cNvSpPr>
            <p:nvPr/>
          </p:nvSpPr>
          <p:spPr bwMode="auto">
            <a:xfrm>
              <a:off x="5669"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70" name="Rectangle 60"/>
            <p:cNvSpPr>
              <a:spLocks noChangeArrowheads="1"/>
            </p:cNvSpPr>
            <p:nvPr/>
          </p:nvSpPr>
          <p:spPr bwMode="auto">
            <a:xfrm>
              <a:off x="5715"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grpSp>
      <p:sp>
        <p:nvSpPr>
          <p:cNvPr id="1519725" name="Text Box 109"/>
          <p:cNvSpPr txBox="1">
            <a:spLocks noChangeArrowheads="1"/>
          </p:cNvSpPr>
          <p:nvPr/>
        </p:nvSpPr>
        <p:spPr bwMode="hidden">
          <a:xfrm>
            <a:off x="2736850" y="2124075"/>
            <a:ext cx="989013" cy="336550"/>
          </a:xfrm>
          <a:prstGeom prst="rect">
            <a:avLst/>
          </a:prstGeom>
          <a:solidFill>
            <a:srgbClr val="FF99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Routing</a:t>
            </a:r>
          </a:p>
        </p:txBody>
      </p:sp>
      <p:sp>
        <p:nvSpPr>
          <p:cNvPr id="1519752" name="Rectangle 136"/>
          <p:cNvSpPr>
            <a:spLocks noChangeArrowheads="1"/>
          </p:cNvSpPr>
          <p:nvPr/>
        </p:nvSpPr>
        <p:spPr bwMode="black">
          <a:xfrm>
            <a:off x="3238500"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57" name="Rectangle 141"/>
          <p:cNvSpPr>
            <a:spLocks noChangeArrowheads="1"/>
          </p:cNvSpPr>
          <p:nvPr/>
        </p:nvSpPr>
        <p:spPr bwMode="black">
          <a:xfrm>
            <a:off x="3168650"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58" name="Rectangle 142"/>
          <p:cNvSpPr>
            <a:spLocks noChangeArrowheads="1"/>
          </p:cNvSpPr>
          <p:nvPr/>
        </p:nvSpPr>
        <p:spPr bwMode="black">
          <a:xfrm>
            <a:off x="3095625"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61" name="Rectangle 145"/>
          <p:cNvSpPr>
            <a:spLocks noChangeArrowheads="1"/>
          </p:cNvSpPr>
          <p:nvPr/>
        </p:nvSpPr>
        <p:spPr bwMode="black">
          <a:xfrm>
            <a:off x="3024188"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62" name="Rectangle 146"/>
          <p:cNvSpPr>
            <a:spLocks noChangeArrowheads="1"/>
          </p:cNvSpPr>
          <p:nvPr/>
        </p:nvSpPr>
        <p:spPr bwMode="auto">
          <a:xfrm>
            <a:off x="2951163"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63" name="Rectangle 147"/>
          <p:cNvSpPr>
            <a:spLocks noChangeArrowheads="1"/>
          </p:cNvSpPr>
          <p:nvPr/>
        </p:nvSpPr>
        <p:spPr bwMode="auto">
          <a:xfrm>
            <a:off x="2879725"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64" name="Rectangle 148"/>
          <p:cNvSpPr>
            <a:spLocks noChangeArrowheads="1"/>
          </p:cNvSpPr>
          <p:nvPr/>
        </p:nvSpPr>
        <p:spPr bwMode="auto">
          <a:xfrm>
            <a:off x="2808288"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65" name="Rectangle 149"/>
          <p:cNvSpPr>
            <a:spLocks noChangeArrowheads="1"/>
          </p:cNvSpPr>
          <p:nvPr/>
        </p:nvSpPr>
        <p:spPr bwMode="auto">
          <a:xfrm>
            <a:off x="2736850"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53" name="Rectangle 137"/>
          <p:cNvSpPr>
            <a:spLocks noChangeArrowheads="1"/>
          </p:cNvSpPr>
          <p:nvPr/>
        </p:nvSpPr>
        <p:spPr bwMode="black">
          <a:xfrm>
            <a:off x="3240088" y="2700338"/>
            <a:ext cx="73025" cy="215900"/>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59" name="Rectangle 143"/>
          <p:cNvSpPr>
            <a:spLocks noChangeArrowheads="1"/>
          </p:cNvSpPr>
          <p:nvPr/>
        </p:nvSpPr>
        <p:spPr bwMode="black">
          <a:xfrm>
            <a:off x="3167063" y="2700338"/>
            <a:ext cx="73025" cy="215900"/>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60" name="Rectangle 144"/>
          <p:cNvSpPr>
            <a:spLocks noChangeArrowheads="1"/>
          </p:cNvSpPr>
          <p:nvPr/>
        </p:nvSpPr>
        <p:spPr bwMode="black">
          <a:xfrm>
            <a:off x="3095625" y="2700338"/>
            <a:ext cx="73025" cy="215900"/>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66" name="Rectangle 150"/>
          <p:cNvSpPr>
            <a:spLocks noChangeArrowheads="1"/>
          </p:cNvSpPr>
          <p:nvPr/>
        </p:nvSpPr>
        <p:spPr bwMode="black">
          <a:xfrm>
            <a:off x="3024188" y="2700338"/>
            <a:ext cx="73025" cy="215900"/>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67" name="Rectangle 151"/>
          <p:cNvSpPr>
            <a:spLocks noChangeArrowheads="1"/>
          </p:cNvSpPr>
          <p:nvPr/>
        </p:nvSpPr>
        <p:spPr bwMode="auto">
          <a:xfrm>
            <a:off x="2952750" y="2700338"/>
            <a:ext cx="73025" cy="215900"/>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68" name="Rectangle 152"/>
          <p:cNvSpPr>
            <a:spLocks noChangeArrowheads="1"/>
          </p:cNvSpPr>
          <p:nvPr/>
        </p:nvSpPr>
        <p:spPr bwMode="auto">
          <a:xfrm>
            <a:off x="2879725" y="2700338"/>
            <a:ext cx="73025" cy="215900"/>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69" name="Rectangle 153"/>
          <p:cNvSpPr>
            <a:spLocks noChangeArrowheads="1"/>
          </p:cNvSpPr>
          <p:nvPr/>
        </p:nvSpPr>
        <p:spPr bwMode="auto">
          <a:xfrm>
            <a:off x="2808288" y="2700338"/>
            <a:ext cx="73025" cy="215900"/>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70" name="Rectangle 154"/>
          <p:cNvSpPr>
            <a:spLocks noChangeArrowheads="1"/>
          </p:cNvSpPr>
          <p:nvPr/>
        </p:nvSpPr>
        <p:spPr bwMode="auto">
          <a:xfrm>
            <a:off x="2736850" y="2700338"/>
            <a:ext cx="73025" cy="215900"/>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54" name="Rectangle 138"/>
          <p:cNvSpPr>
            <a:spLocks noChangeArrowheads="1"/>
          </p:cNvSpPr>
          <p:nvPr/>
        </p:nvSpPr>
        <p:spPr bwMode="auto">
          <a:xfrm>
            <a:off x="1584325" y="3275013"/>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84" name="Rectangle 168"/>
          <p:cNvSpPr>
            <a:spLocks noChangeArrowheads="1"/>
          </p:cNvSpPr>
          <p:nvPr/>
        </p:nvSpPr>
        <p:spPr bwMode="auto">
          <a:xfrm>
            <a:off x="1511300" y="3275013"/>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85" name="Rectangle 169"/>
          <p:cNvSpPr>
            <a:spLocks noChangeArrowheads="1"/>
          </p:cNvSpPr>
          <p:nvPr/>
        </p:nvSpPr>
        <p:spPr bwMode="auto">
          <a:xfrm>
            <a:off x="1439863" y="3275013"/>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86" name="Rectangle 170"/>
          <p:cNvSpPr>
            <a:spLocks noChangeArrowheads="1"/>
          </p:cNvSpPr>
          <p:nvPr/>
        </p:nvSpPr>
        <p:spPr bwMode="auto">
          <a:xfrm>
            <a:off x="1368425" y="3275013"/>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87" name="Rectangle 171"/>
          <p:cNvSpPr>
            <a:spLocks noChangeArrowheads="1"/>
          </p:cNvSpPr>
          <p:nvPr/>
        </p:nvSpPr>
        <p:spPr bwMode="auto">
          <a:xfrm>
            <a:off x="1295400" y="3275013"/>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88" name="Rectangle 172"/>
          <p:cNvSpPr>
            <a:spLocks noChangeArrowheads="1"/>
          </p:cNvSpPr>
          <p:nvPr/>
        </p:nvSpPr>
        <p:spPr bwMode="auto">
          <a:xfrm>
            <a:off x="1223963" y="3275013"/>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89" name="Rectangle 173"/>
          <p:cNvSpPr>
            <a:spLocks noChangeArrowheads="1"/>
          </p:cNvSpPr>
          <p:nvPr/>
        </p:nvSpPr>
        <p:spPr bwMode="auto">
          <a:xfrm>
            <a:off x="1152525" y="3275013"/>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91" name="Rectangle 175"/>
          <p:cNvSpPr>
            <a:spLocks noChangeArrowheads="1"/>
          </p:cNvSpPr>
          <p:nvPr/>
        </p:nvSpPr>
        <p:spPr bwMode="auto">
          <a:xfrm>
            <a:off x="1079500" y="3275013"/>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4617" name="Rectangle 8"/>
          <p:cNvSpPr>
            <a:spLocks noChangeArrowheads="1"/>
          </p:cNvSpPr>
          <p:nvPr/>
        </p:nvSpPr>
        <p:spPr bwMode="auto">
          <a:xfrm>
            <a:off x="719138" y="2052638"/>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05" name="Rectangle 89"/>
          <p:cNvSpPr>
            <a:spLocks noChangeArrowheads="1"/>
          </p:cNvSpPr>
          <p:nvPr/>
        </p:nvSpPr>
        <p:spPr bwMode="auto">
          <a:xfrm>
            <a:off x="1584325"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45" name="Rectangle 129"/>
          <p:cNvSpPr>
            <a:spLocks noChangeArrowheads="1"/>
          </p:cNvSpPr>
          <p:nvPr/>
        </p:nvSpPr>
        <p:spPr bwMode="auto">
          <a:xfrm>
            <a:off x="1511300"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46" name="Rectangle 130"/>
          <p:cNvSpPr>
            <a:spLocks noChangeArrowheads="1"/>
          </p:cNvSpPr>
          <p:nvPr/>
        </p:nvSpPr>
        <p:spPr bwMode="auto">
          <a:xfrm>
            <a:off x="1439863"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47" name="Rectangle 131"/>
          <p:cNvSpPr>
            <a:spLocks noChangeArrowheads="1"/>
          </p:cNvSpPr>
          <p:nvPr/>
        </p:nvSpPr>
        <p:spPr bwMode="auto">
          <a:xfrm>
            <a:off x="1368425"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48" name="Rectangle 132"/>
          <p:cNvSpPr>
            <a:spLocks noChangeArrowheads="1"/>
          </p:cNvSpPr>
          <p:nvPr/>
        </p:nvSpPr>
        <p:spPr bwMode="auto">
          <a:xfrm>
            <a:off x="1295400"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49" name="Rectangle 133"/>
          <p:cNvSpPr>
            <a:spLocks noChangeArrowheads="1"/>
          </p:cNvSpPr>
          <p:nvPr/>
        </p:nvSpPr>
        <p:spPr bwMode="auto">
          <a:xfrm>
            <a:off x="1223963"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50" name="Rectangle 134"/>
          <p:cNvSpPr>
            <a:spLocks noChangeArrowheads="1"/>
          </p:cNvSpPr>
          <p:nvPr/>
        </p:nvSpPr>
        <p:spPr bwMode="auto">
          <a:xfrm>
            <a:off x="1152525"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51" name="Rectangle 135"/>
          <p:cNvSpPr>
            <a:spLocks noChangeArrowheads="1"/>
          </p:cNvSpPr>
          <p:nvPr/>
        </p:nvSpPr>
        <p:spPr bwMode="auto">
          <a:xfrm>
            <a:off x="1079500"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19798" name="Text Box 182"/>
          <p:cNvSpPr txBox="1">
            <a:spLocks noChangeArrowheads="1"/>
          </p:cNvSpPr>
          <p:nvPr/>
        </p:nvSpPr>
        <p:spPr bwMode="auto">
          <a:xfrm>
            <a:off x="839788" y="4926013"/>
            <a:ext cx="8655050" cy="641350"/>
          </a:xfrm>
          <a:prstGeom prst="rect">
            <a:avLst/>
          </a:prstGeom>
          <a:solidFill>
            <a:srgbClr val="CCFFCC"/>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_tradnl" sz="1800" b="1"/>
              <a:t>Portions of a packet may be forwarded (“cut-through”) to the next switch</a:t>
            </a:r>
          </a:p>
          <a:p>
            <a:pPr defTabSz="914400"/>
            <a:r>
              <a:rPr lang="es-ES_tradnl" sz="1800" b="1"/>
              <a:t>before the entire packet is stored at the current switch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19798"/>
                                        </p:tgtEl>
                                        <p:attrNameLst>
                                          <p:attrName>style.visibility</p:attrName>
                                        </p:attrNameLst>
                                      </p:cBhvr>
                                      <p:to>
                                        <p:strVal val="visible"/>
                                      </p:to>
                                    </p:set>
                                    <p:animEffect transition="in" filter="fade">
                                      <p:cBhvr>
                                        <p:cTn id="7" dur="1000"/>
                                        <p:tgtEl>
                                          <p:spTgt spid="15197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3" presetClass="path" presetSubtype="0" fill="hold" grpId="0" nodeType="clickEffect">
                                  <p:stCondLst>
                                    <p:cond delay="0"/>
                                  </p:stCondLst>
                                  <p:childTnLst>
                                    <p:animMotion origin="layout" path="M -6.07778E-7 3.21361E-7 L 0.16423 3.21361E-7 " pathEditMode="relative" rAng="0" ptsTypes="AA">
                                      <p:cBhvr>
                                        <p:cTn id="11" dur="2000" fill="hold"/>
                                        <p:tgtEl>
                                          <p:spTgt spid="1519705"/>
                                        </p:tgtEl>
                                        <p:attrNameLst>
                                          <p:attrName>ppt_x</p:attrName>
                                          <p:attrName>ppt_y</p:attrName>
                                        </p:attrNameLst>
                                      </p:cBhvr>
                                      <p:rCtr x="8203" y="0"/>
                                    </p:animMotion>
                                  </p:childTnLst>
                                  <p:subTnLst>
                                    <p:set>
                                      <p:cBhvr override="childStyle">
                                        <p:cTn dur="1" fill="hold" display="0" masterRel="sameClick" afterEffect="1">
                                          <p:stCondLst>
                                            <p:cond evt="end" delay="0">
                                              <p:tn val="10"/>
                                            </p:cond>
                                          </p:stCondLst>
                                        </p:cTn>
                                        <p:tgtEl>
                                          <p:spTgt spid="1519705"/>
                                        </p:tgtEl>
                                        <p:attrNameLst>
                                          <p:attrName>style.visibility</p:attrName>
                                        </p:attrNameLst>
                                      </p:cBhvr>
                                      <p:to>
                                        <p:strVal val="hidden"/>
                                      </p:to>
                                    </p:set>
                                  </p:subTnLst>
                                </p:cTn>
                              </p:par>
                              <p:par>
                                <p:cTn id="12" presetID="63" presetClass="path" presetSubtype="0" fill="hold" grpId="0" nodeType="withEffect">
                                  <p:stCondLst>
                                    <p:cond delay="500"/>
                                  </p:stCondLst>
                                  <p:childTnLst>
                                    <p:animMotion origin="layout" path="M -6.07778E-7 3.21361E-7 L 0.16423 3.21361E-7 " pathEditMode="relative" rAng="0" ptsTypes="AA">
                                      <p:cBhvr>
                                        <p:cTn id="13" dur="2000" fill="hold"/>
                                        <p:tgtEl>
                                          <p:spTgt spid="1519745"/>
                                        </p:tgtEl>
                                        <p:attrNameLst>
                                          <p:attrName>ppt_x</p:attrName>
                                          <p:attrName>ppt_y</p:attrName>
                                        </p:attrNameLst>
                                      </p:cBhvr>
                                      <p:rCtr x="8203" y="0"/>
                                    </p:animMotion>
                                  </p:childTnLst>
                                  <p:subTnLst>
                                    <p:set>
                                      <p:cBhvr override="childStyle">
                                        <p:cTn dur="1" fill="hold" display="0" masterRel="sameClick" afterEffect="1">
                                          <p:stCondLst>
                                            <p:cond evt="end" delay="0">
                                              <p:tn val="12"/>
                                            </p:cond>
                                          </p:stCondLst>
                                        </p:cTn>
                                        <p:tgtEl>
                                          <p:spTgt spid="1519745"/>
                                        </p:tgtEl>
                                        <p:attrNameLst>
                                          <p:attrName>style.visibility</p:attrName>
                                        </p:attrNameLst>
                                      </p:cBhvr>
                                      <p:to>
                                        <p:strVal val="hidden"/>
                                      </p:to>
                                    </p:set>
                                  </p:subTnLst>
                                </p:cTn>
                              </p:par>
                              <p:par>
                                <p:cTn id="14" presetID="63" presetClass="path" presetSubtype="0" fill="hold" grpId="0" nodeType="withEffect">
                                  <p:stCondLst>
                                    <p:cond delay="1000"/>
                                  </p:stCondLst>
                                  <p:childTnLst>
                                    <p:animMotion origin="layout" path="M -6.07778E-7 3.21361E-7 L 0.16423 3.21361E-7 " pathEditMode="relative" rAng="0" ptsTypes="AA">
                                      <p:cBhvr>
                                        <p:cTn id="15" dur="2000" fill="hold"/>
                                        <p:tgtEl>
                                          <p:spTgt spid="1519746"/>
                                        </p:tgtEl>
                                        <p:attrNameLst>
                                          <p:attrName>ppt_x</p:attrName>
                                          <p:attrName>ppt_y</p:attrName>
                                        </p:attrNameLst>
                                      </p:cBhvr>
                                      <p:rCtr x="8203" y="0"/>
                                    </p:animMotion>
                                  </p:childTnLst>
                                  <p:subTnLst>
                                    <p:set>
                                      <p:cBhvr override="childStyle">
                                        <p:cTn dur="1" fill="hold" display="0" masterRel="sameClick" afterEffect="1">
                                          <p:stCondLst>
                                            <p:cond evt="end" delay="0">
                                              <p:tn val="14"/>
                                            </p:cond>
                                          </p:stCondLst>
                                        </p:cTn>
                                        <p:tgtEl>
                                          <p:spTgt spid="1519746"/>
                                        </p:tgtEl>
                                        <p:attrNameLst>
                                          <p:attrName>style.visibility</p:attrName>
                                        </p:attrNameLst>
                                      </p:cBhvr>
                                      <p:to>
                                        <p:strVal val="hidden"/>
                                      </p:to>
                                    </p:set>
                                  </p:subTnLst>
                                </p:cTn>
                              </p:par>
                              <p:par>
                                <p:cTn id="16" presetID="63" presetClass="path" presetSubtype="0" fill="hold" grpId="0" nodeType="withEffect">
                                  <p:stCondLst>
                                    <p:cond delay="1500"/>
                                  </p:stCondLst>
                                  <p:childTnLst>
                                    <p:animMotion origin="layout" path="M -6.07778E-7 3.21361E-7 L 0.16423 3.21361E-7 " pathEditMode="relative" rAng="0" ptsTypes="AA">
                                      <p:cBhvr>
                                        <p:cTn id="17" dur="2000" fill="hold"/>
                                        <p:tgtEl>
                                          <p:spTgt spid="1519747"/>
                                        </p:tgtEl>
                                        <p:attrNameLst>
                                          <p:attrName>ppt_x</p:attrName>
                                          <p:attrName>ppt_y</p:attrName>
                                        </p:attrNameLst>
                                      </p:cBhvr>
                                      <p:rCtr x="8203" y="0"/>
                                    </p:animMotion>
                                  </p:childTnLst>
                                  <p:subTnLst>
                                    <p:set>
                                      <p:cBhvr override="childStyle">
                                        <p:cTn dur="1" fill="hold" display="0" masterRel="sameClick" afterEffect="1">
                                          <p:stCondLst>
                                            <p:cond evt="end" delay="0">
                                              <p:tn val="16"/>
                                            </p:cond>
                                          </p:stCondLst>
                                        </p:cTn>
                                        <p:tgtEl>
                                          <p:spTgt spid="1519747"/>
                                        </p:tgtEl>
                                        <p:attrNameLst>
                                          <p:attrName>style.visibility</p:attrName>
                                        </p:attrNameLst>
                                      </p:cBhvr>
                                      <p:to>
                                        <p:strVal val="hidden"/>
                                      </p:to>
                                    </p:set>
                                  </p:subTnLst>
                                </p:cTn>
                              </p:par>
                              <p:par>
                                <p:cTn id="18" presetID="63" presetClass="path" presetSubtype="0" fill="hold" grpId="0" nodeType="withEffect">
                                  <p:stCondLst>
                                    <p:cond delay="2000"/>
                                  </p:stCondLst>
                                  <p:childTnLst>
                                    <p:animMotion origin="layout" path="M -6.07778E-7 3.21361E-7 L 0.16423 3.21361E-7 " pathEditMode="relative" rAng="0" ptsTypes="AA">
                                      <p:cBhvr>
                                        <p:cTn id="19" dur="2000" fill="hold"/>
                                        <p:tgtEl>
                                          <p:spTgt spid="1519748"/>
                                        </p:tgtEl>
                                        <p:attrNameLst>
                                          <p:attrName>ppt_x</p:attrName>
                                          <p:attrName>ppt_y</p:attrName>
                                        </p:attrNameLst>
                                      </p:cBhvr>
                                      <p:rCtr x="8203" y="0"/>
                                    </p:animMotion>
                                  </p:childTnLst>
                                  <p:subTnLst>
                                    <p:set>
                                      <p:cBhvr override="childStyle">
                                        <p:cTn dur="1" fill="hold" display="0" masterRel="sameClick" afterEffect="1">
                                          <p:stCondLst>
                                            <p:cond evt="end" delay="0">
                                              <p:tn val="18"/>
                                            </p:cond>
                                          </p:stCondLst>
                                        </p:cTn>
                                        <p:tgtEl>
                                          <p:spTgt spid="1519748"/>
                                        </p:tgtEl>
                                        <p:attrNameLst>
                                          <p:attrName>style.visibility</p:attrName>
                                        </p:attrNameLst>
                                      </p:cBhvr>
                                      <p:to>
                                        <p:strVal val="hidden"/>
                                      </p:to>
                                    </p:set>
                                  </p:subTnLst>
                                </p:cTn>
                              </p:par>
                              <p:par>
                                <p:cTn id="20" presetID="63" presetClass="path" presetSubtype="0" fill="hold" grpId="0" nodeType="withEffect">
                                  <p:stCondLst>
                                    <p:cond delay="2500"/>
                                  </p:stCondLst>
                                  <p:childTnLst>
                                    <p:animMotion origin="layout" path="M -6.07778E-7 3.21361E-7 L 0.16423 3.21361E-7 " pathEditMode="relative" rAng="0" ptsTypes="AA">
                                      <p:cBhvr>
                                        <p:cTn id="21" dur="2000" fill="hold"/>
                                        <p:tgtEl>
                                          <p:spTgt spid="1519749"/>
                                        </p:tgtEl>
                                        <p:attrNameLst>
                                          <p:attrName>ppt_x</p:attrName>
                                          <p:attrName>ppt_y</p:attrName>
                                        </p:attrNameLst>
                                      </p:cBhvr>
                                      <p:rCtr x="8203" y="0"/>
                                    </p:animMotion>
                                  </p:childTnLst>
                                  <p:subTnLst>
                                    <p:set>
                                      <p:cBhvr override="childStyle">
                                        <p:cTn dur="1" fill="hold" display="0" masterRel="sameClick" afterEffect="1">
                                          <p:stCondLst>
                                            <p:cond evt="end" delay="0">
                                              <p:tn val="20"/>
                                            </p:cond>
                                          </p:stCondLst>
                                        </p:cTn>
                                        <p:tgtEl>
                                          <p:spTgt spid="1519749"/>
                                        </p:tgtEl>
                                        <p:attrNameLst>
                                          <p:attrName>style.visibility</p:attrName>
                                        </p:attrNameLst>
                                      </p:cBhvr>
                                      <p:to>
                                        <p:strVal val="hidden"/>
                                      </p:to>
                                    </p:set>
                                  </p:subTnLst>
                                </p:cTn>
                              </p:par>
                              <p:par>
                                <p:cTn id="22" presetID="63" presetClass="path" presetSubtype="0" fill="hold" grpId="0" nodeType="withEffect">
                                  <p:stCondLst>
                                    <p:cond delay="3000"/>
                                  </p:stCondLst>
                                  <p:childTnLst>
                                    <p:animMotion origin="layout" path="M -6.07778E-7 3.21361E-7 L 0.16423 3.21361E-7 " pathEditMode="relative" rAng="0" ptsTypes="AA">
                                      <p:cBhvr>
                                        <p:cTn id="23" dur="2000" fill="hold"/>
                                        <p:tgtEl>
                                          <p:spTgt spid="1519750"/>
                                        </p:tgtEl>
                                        <p:attrNameLst>
                                          <p:attrName>ppt_x</p:attrName>
                                          <p:attrName>ppt_y</p:attrName>
                                        </p:attrNameLst>
                                      </p:cBhvr>
                                      <p:rCtr x="8203" y="0"/>
                                    </p:animMotion>
                                  </p:childTnLst>
                                  <p:subTnLst>
                                    <p:set>
                                      <p:cBhvr override="childStyle">
                                        <p:cTn dur="1" fill="hold" display="0" masterRel="sameClick" afterEffect="1">
                                          <p:stCondLst>
                                            <p:cond evt="end" delay="0">
                                              <p:tn val="22"/>
                                            </p:cond>
                                          </p:stCondLst>
                                        </p:cTn>
                                        <p:tgtEl>
                                          <p:spTgt spid="1519750"/>
                                        </p:tgtEl>
                                        <p:attrNameLst>
                                          <p:attrName>style.visibility</p:attrName>
                                        </p:attrNameLst>
                                      </p:cBhvr>
                                      <p:to>
                                        <p:strVal val="hidden"/>
                                      </p:to>
                                    </p:set>
                                  </p:subTnLst>
                                </p:cTn>
                              </p:par>
                              <p:par>
                                <p:cTn id="24" presetID="63" presetClass="path" presetSubtype="0" fill="hold" grpId="0" nodeType="withEffect">
                                  <p:stCondLst>
                                    <p:cond delay="3500"/>
                                  </p:stCondLst>
                                  <p:childTnLst>
                                    <p:animMotion origin="layout" path="M -6.07778E-7 3.21361E-7 L 0.16423 3.21361E-7 " pathEditMode="relative" rAng="0" ptsTypes="AA">
                                      <p:cBhvr>
                                        <p:cTn id="25" dur="2000" fill="hold"/>
                                        <p:tgtEl>
                                          <p:spTgt spid="1519751"/>
                                        </p:tgtEl>
                                        <p:attrNameLst>
                                          <p:attrName>ppt_x</p:attrName>
                                          <p:attrName>ppt_y</p:attrName>
                                        </p:attrNameLst>
                                      </p:cBhvr>
                                      <p:rCtr x="8203" y="0"/>
                                    </p:animMotion>
                                  </p:childTnLst>
                                  <p:subTnLst>
                                    <p:set>
                                      <p:cBhvr override="childStyle">
                                        <p:cTn dur="1" fill="hold" display="0" masterRel="sameClick" afterEffect="1">
                                          <p:stCondLst>
                                            <p:cond evt="end" delay="0">
                                              <p:tn val="24"/>
                                            </p:cond>
                                          </p:stCondLst>
                                        </p:cTn>
                                        <p:tgtEl>
                                          <p:spTgt spid="1519751"/>
                                        </p:tgtEl>
                                        <p:attrNameLst>
                                          <p:attrName>style.visibility</p:attrName>
                                        </p:attrNameLst>
                                      </p:cBhvr>
                                      <p:to>
                                        <p:strVal val="hidden"/>
                                      </p:to>
                                    </p:set>
                                  </p:subTnLst>
                                </p:cTn>
                              </p:par>
                              <p:par>
                                <p:cTn id="26" presetID="1" presetClass="entr" presetSubtype="0" fill="hold" grpId="0" nodeType="withEffect">
                                  <p:stCondLst>
                                    <p:cond delay="2000"/>
                                  </p:stCondLst>
                                  <p:childTnLst>
                                    <p:set>
                                      <p:cBhvr>
                                        <p:cTn id="27" dur="1" fill="hold">
                                          <p:stCondLst>
                                            <p:cond delay="0"/>
                                          </p:stCondLst>
                                        </p:cTn>
                                        <p:tgtEl>
                                          <p:spTgt spid="1519752"/>
                                        </p:tgtEl>
                                        <p:attrNameLst>
                                          <p:attrName>style.visibility</p:attrName>
                                        </p:attrNameLst>
                                      </p:cBhvr>
                                      <p:to>
                                        <p:strVal val="visible"/>
                                      </p:to>
                                    </p:set>
                                  </p:childTnLst>
                                </p:cTn>
                              </p:par>
                              <p:par>
                                <p:cTn id="28" presetID="1" presetClass="entr" presetSubtype="0" fill="hold" grpId="0" nodeType="withEffect">
                                  <p:stCondLst>
                                    <p:cond delay="2500"/>
                                  </p:stCondLst>
                                  <p:childTnLst>
                                    <p:set>
                                      <p:cBhvr>
                                        <p:cTn id="29" dur="1" fill="hold">
                                          <p:stCondLst>
                                            <p:cond delay="0"/>
                                          </p:stCondLst>
                                        </p:cTn>
                                        <p:tgtEl>
                                          <p:spTgt spid="1519757"/>
                                        </p:tgtEl>
                                        <p:attrNameLst>
                                          <p:attrName>style.visibility</p:attrName>
                                        </p:attrNameLst>
                                      </p:cBhvr>
                                      <p:to>
                                        <p:strVal val="visible"/>
                                      </p:to>
                                    </p:set>
                                  </p:childTnLst>
                                </p:cTn>
                              </p:par>
                              <p:par>
                                <p:cTn id="30" presetID="1" presetClass="entr" presetSubtype="0" fill="hold" grpId="0" nodeType="withEffect">
                                  <p:stCondLst>
                                    <p:cond delay="3000"/>
                                  </p:stCondLst>
                                  <p:childTnLst>
                                    <p:set>
                                      <p:cBhvr>
                                        <p:cTn id="31" dur="1" fill="hold">
                                          <p:stCondLst>
                                            <p:cond delay="0"/>
                                          </p:stCondLst>
                                        </p:cTn>
                                        <p:tgtEl>
                                          <p:spTgt spid="1519758"/>
                                        </p:tgtEl>
                                        <p:attrNameLst>
                                          <p:attrName>style.visibility</p:attrName>
                                        </p:attrNameLst>
                                      </p:cBhvr>
                                      <p:to>
                                        <p:strVal val="visible"/>
                                      </p:to>
                                    </p:set>
                                  </p:childTnLst>
                                </p:cTn>
                              </p:par>
                              <p:par>
                                <p:cTn id="32" presetID="1" presetClass="entr" presetSubtype="0" fill="hold" grpId="0" nodeType="withEffect">
                                  <p:stCondLst>
                                    <p:cond delay="3500"/>
                                  </p:stCondLst>
                                  <p:childTnLst>
                                    <p:set>
                                      <p:cBhvr>
                                        <p:cTn id="33" dur="1" fill="hold">
                                          <p:stCondLst>
                                            <p:cond delay="0"/>
                                          </p:stCondLst>
                                        </p:cTn>
                                        <p:tgtEl>
                                          <p:spTgt spid="1519761"/>
                                        </p:tgtEl>
                                        <p:attrNameLst>
                                          <p:attrName>style.visibility</p:attrName>
                                        </p:attrNameLst>
                                      </p:cBhvr>
                                      <p:to>
                                        <p:strVal val="visible"/>
                                      </p:to>
                                    </p:set>
                                  </p:childTnLst>
                                </p:cTn>
                              </p:par>
                              <p:par>
                                <p:cTn id="34" presetID="1" presetClass="entr" presetSubtype="0" fill="hold" grpId="0" nodeType="withEffect">
                                  <p:stCondLst>
                                    <p:cond delay="4000"/>
                                  </p:stCondLst>
                                  <p:childTnLst>
                                    <p:set>
                                      <p:cBhvr>
                                        <p:cTn id="35" dur="1" fill="hold">
                                          <p:stCondLst>
                                            <p:cond delay="0"/>
                                          </p:stCondLst>
                                        </p:cTn>
                                        <p:tgtEl>
                                          <p:spTgt spid="1519762"/>
                                        </p:tgtEl>
                                        <p:attrNameLst>
                                          <p:attrName>style.visibility</p:attrName>
                                        </p:attrNameLst>
                                      </p:cBhvr>
                                      <p:to>
                                        <p:strVal val="visible"/>
                                      </p:to>
                                    </p:set>
                                  </p:childTnLst>
                                </p:cTn>
                              </p:par>
                              <p:par>
                                <p:cTn id="36" presetID="1" presetClass="entr" presetSubtype="0" fill="hold" grpId="0" nodeType="withEffect">
                                  <p:stCondLst>
                                    <p:cond delay="4400"/>
                                  </p:stCondLst>
                                  <p:childTnLst>
                                    <p:set>
                                      <p:cBhvr>
                                        <p:cTn id="37" dur="1" fill="hold">
                                          <p:stCondLst>
                                            <p:cond delay="0"/>
                                          </p:stCondLst>
                                        </p:cTn>
                                        <p:tgtEl>
                                          <p:spTgt spid="1519763"/>
                                        </p:tgtEl>
                                        <p:attrNameLst>
                                          <p:attrName>style.visibility</p:attrName>
                                        </p:attrNameLst>
                                      </p:cBhvr>
                                      <p:to>
                                        <p:strVal val="visible"/>
                                      </p:to>
                                    </p:set>
                                  </p:childTnLst>
                                </p:cTn>
                              </p:par>
                              <p:par>
                                <p:cTn id="38" presetID="1" presetClass="entr" presetSubtype="0" fill="hold" grpId="0" nodeType="withEffect">
                                  <p:stCondLst>
                                    <p:cond delay="5000"/>
                                  </p:stCondLst>
                                  <p:childTnLst>
                                    <p:set>
                                      <p:cBhvr>
                                        <p:cTn id="39" dur="1" fill="hold">
                                          <p:stCondLst>
                                            <p:cond delay="0"/>
                                          </p:stCondLst>
                                        </p:cTn>
                                        <p:tgtEl>
                                          <p:spTgt spid="1519764"/>
                                        </p:tgtEl>
                                        <p:attrNameLst>
                                          <p:attrName>style.visibility</p:attrName>
                                        </p:attrNameLst>
                                      </p:cBhvr>
                                      <p:to>
                                        <p:strVal val="visible"/>
                                      </p:to>
                                    </p:set>
                                  </p:childTnLst>
                                </p:cTn>
                              </p:par>
                              <p:par>
                                <p:cTn id="40" presetID="1" presetClass="entr" presetSubtype="0" fill="hold" grpId="0" nodeType="withEffect">
                                  <p:stCondLst>
                                    <p:cond delay="5500"/>
                                  </p:stCondLst>
                                  <p:childTnLst>
                                    <p:set>
                                      <p:cBhvr>
                                        <p:cTn id="41" dur="1" fill="hold">
                                          <p:stCondLst>
                                            <p:cond delay="0"/>
                                          </p:stCondLst>
                                        </p:cTn>
                                        <p:tgtEl>
                                          <p:spTgt spid="1519765"/>
                                        </p:tgtEl>
                                        <p:attrNameLst>
                                          <p:attrName>style.visibility</p:attrName>
                                        </p:attrNameLst>
                                      </p:cBhvr>
                                      <p:to>
                                        <p:strVal val="visible"/>
                                      </p:to>
                                    </p:set>
                                  </p:childTnLst>
                                </p:cTn>
                              </p:par>
                              <p:par>
                                <p:cTn id="42" presetID="23" presetClass="entr" presetSubtype="16" fill="hold" grpId="0" nodeType="withEffect">
                                  <p:stCondLst>
                                    <p:cond delay="2000"/>
                                  </p:stCondLst>
                                  <p:childTnLst>
                                    <p:set>
                                      <p:cBhvr>
                                        <p:cTn id="43" dur="1" fill="hold">
                                          <p:stCondLst>
                                            <p:cond delay="0"/>
                                          </p:stCondLst>
                                        </p:cTn>
                                        <p:tgtEl>
                                          <p:spTgt spid="1519725"/>
                                        </p:tgtEl>
                                        <p:attrNameLst>
                                          <p:attrName>style.visibility</p:attrName>
                                        </p:attrNameLst>
                                      </p:cBhvr>
                                      <p:to>
                                        <p:strVal val="visible"/>
                                      </p:to>
                                    </p:set>
                                    <p:anim calcmode="lin" valueType="num">
                                      <p:cBhvr>
                                        <p:cTn id="44" dur="1000" fill="hold"/>
                                        <p:tgtEl>
                                          <p:spTgt spid="1519725"/>
                                        </p:tgtEl>
                                        <p:attrNameLst>
                                          <p:attrName>ppt_w</p:attrName>
                                        </p:attrNameLst>
                                      </p:cBhvr>
                                      <p:tavLst>
                                        <p:tav tm="0">
                                          <p:val>
                                            <p:fltVal val="0"/>
                                          </p:val>
                                        </p:tav>
                                        <p:tav tm="100000">
                                          <p:val>
                                            <p:strVal val="#ppt_w"/>
                                          </p:val>
                                        </p:tav>
                                      </p:tavLst>
                                    </p:anim>
                                    <p:anim calcmode="lin" valueType="num">
                                      <p:cBhvr>
                                        <p:cTn id="45" dur="1000" fill="hold"/>
                                        <p:tgtEl>
                                          <p:spTgt spid="1519725"/>
                                        </p:tgtEl>
                                        <p:attrNameLst>
                                          <p:attrName>ppt_h</p:attrName>
                                        </p:attrNameLst>
                                      </p:cBhvr>
                                      <p:tavLst>
                                        <p:tav tm="0">
                                          <p:val>
                                            <p:fltVal val="0"/>
                                          </p:val>
                                        </p:tav>
                                        <p:tav tm="100000">
                                          <p:val>
                                            <p:strVal val="#ppt_h"/>
                                          </p:val>
                                        </p:tav>
                                      </p:tavLst>
                                    </p:anim>
                                  </p:childTnLst>
                                </p:cTn>
                              </p:par>
                              <p:par>
                                <p:cTn id="46" presetID="1" presetClass="entr" presetSubtype="0" fill="hold" grpId="0" nodeType="withEffect">
                                  <p:stCondLst>
                                    <p:cond delay="3000"/>
                                  </p:stCondLst>
                                  <p:childTnLst>
                                    <p:set>
                                      <p:cBhvr>
                                        <p:cTn id="47" dur="1" fill="hold">
                                          <p:stCondLst>
                                            <p:cond delay="0"/>
                                          </p:stCondLst>
                                        </p:cTn>
                                        <p:tgtEl>
                                          <p:spTgt spid="1519753"/>
                                        </p:tgtEl>
                                        <p:attrNameLst>
                                          <p:attrName>style.visibility</p:attrName>
                                        </p:attrNameLst>
                                      </p:cBhvr>
                                      <p:to>
                                        <p:strVal val="visible"/>
                                      </p:to>
                                    </p:set>
                                  </p:childTnLst>
                                </p:cTn>
                              </p:par>
                              <p:par>
                                <p:cTn id="48" presetID="1" presetClass="entr" presetSubtype="0" fill="hold" grpId="0" nodeType="withEffect">
                                  <p:stCondLst>
                                    <p:cond delay="3500"/>
                                  </p:stCondLst>
                                  <p:childTnLst>
                                    <p:set>
                                      <p:cBhvr>
                                        <p:cTn id="49" dur="1" fill="hold">
                                          <p:stCondLst>
                                            <p:cond delay="0"/>
                                          </p:stCondLst>
                                        </p:cTn>
                                        <p:tgtEl>
                                          <p:spTgt spid="1519759"/>
                                        </p:tgtEl>
                                        <p:attrNameLst>
                                          <p:attrName>style.visibility</p:attrName>
                                        </p:attrNameLst>
                                      </p:cBhvr>
                                      <p:to>
                                        <p:strVal val="visible"/>
                                      </p:to>
                                    </p:set>
                                  </p:childTnLst>
                                </p:cTn>
                              </p:par>
                              <p:par>
                                <p:cTn id="50" presetID="1" presetClass="entr" presetSubtype="0" fill="hold" grpId="0" nodeType="withEffect">
                                  <p:stCondLst>
                                    <p:cond delay="4000"/>
                                  </p:stCondLst>
                                  <p:childTnLst>
                                    <p:set>
                                      <p:cBhvr>
                                        <p:cTn id="51" dur="1" fill="hold">
                                          <p:stCondLst>
                                            <p:cond delay="0"/>
                                          </p:stCondLst>
                                        </p:cTn>
                                        <p:tgtEl>
                                          <p:spTgt spid="1519760"/>
                                        </p:tgtEl>
                                        <p:attrNameLst>
                                          <p:attrName>style.visibility</p:attrName>
                                        </p:attrNameLst>
                                      </p:cBhvr>
                                      <p:to>
                                        <p:strVal val="visible"/>
                                      </p:to>
                                    </p:set>
                                  </p:childTnLst>
                                </p:cTn>
                              </p:par>
                              <p:par>
                                <p:cTn id="52" presetID="1" presetClass="entr" presetSubtype="0" fill="hold" grpId="0" nodeType="withEffect">
                                  <p:stCondLst>
                                    <p:cond delay="4500"/>
                                  </p:stCondLst>
                                  <p:childTnLst>
                                    <p:set>
                                      <p:cBhvr>
                                        <p:cTn id="53" dur="1" fill="hold">
                                          <p:stCondLst>
                                            <p:cond delay="0"/>
                                          </p:stCondLst>
                                        </p:cTn>
                                        <p:tgtEl>
                                          <p:spTgt spid="1519766"/>
                                        </p:tgtEl>
                                        <p:attrNameLst>
                                          <p:attrName>style.visibility</p:attrName>
                                        </p:attrNameLst>
                                      </p:cBhvr>
                                      <p:to>
                                        <p:strVal val="visible"/>
                                      </p:to>
                                    </p:set>
                                  </p:childTnLst>
                                </p:cTn>
                              </p:par>
                              <p:par>
                                <p:cTn id="54" presetID="1" presetClass="entr" presetSubtype="0" fill="hold" grpId="0" nodeType="withEffect">
                                  <p:stCondLst>
                                    <p:cond delay="5000"/>
                                  </p:stCondLst>
                                  <p:childTnLst>
                                    <p:set>
                                      <p:cBhvr>
                                        <p:cTn id="55" dur="1" fill="hold">
                                          <p:stCondLst>
                                            <p:cond delay="0"/>
                                          </p:stCondLst>
                                        </p:cTn>
                                        <p:tgtEl>
                                          <p:spTgt spid="1519767"/>
                                        </p:tgtEl>
                                        <p:attrNameLst>
                                          <p:attrName>style.visibility</p:attrName>
                                        </p:attrNameLst>
                                      </p:cBhvr>
                                      <p:to>
                                        <p:strVal val="visible"/>
                                      </p:to>
                                    </p:set>
                                  </p:childTnLst>
                                </p:cTn>
                              </p:par>
                              <p:par>
                                <p:cTn id="56" presetID="1" presetClass="entr" presetSubtype="0" fill="hold" grpId="0" nodeType="withEffect">
                                  <p:stCondLst>
                                    <p:cond delay="5500"/>
                                  </p:stCondLst>
                                  <p:childTnLst>
                                    <p:set>
                                      <p:cBhvr>
                                        <p:cTn id="57" dur="1" fill="hold">
                                          <p:stCondLst>
                                            <p:cond delay="0"/>
                                          </p:stCondLst>
                                        </p:cTn>
                                        <p:tgtEl>
                                          <p:spTgt spid="1519768"/>
                                        </p:tgtEl>
                                        <p:attrNameLst>
                                          <p:attrName>style.visibility</p:attrName>
                                        </p:attrNameLst>
                                      </p:cBhvr>
                                      <p:to>
                                        <p:strVal val="visible"/>
                                      </p:to>
                                    </p:set>
                                  </p:childTnLst>
                                </p:cTn>
                              </p:par>
                              <p:par>
                                <p:cTn id="58" presetID="1" presetClass="entr" presetSubtype="0" fill="hold" grpId="0" nodeType="withEffect">
                                  <p:stCondLst>
                                    <p:cond delay="6000"/>
                                  </p:stCondLst>
                                  <p:childTnLst>
                                    <p:set>
                                      <p:cBhvr>
                                        <p:cTn id="59" dur="1" fill="hold">
                                          <p:stCondLst>
                                            <p:cond delay="0"/>
                                          </p:stCondLst>
                                        </p:cTn>
                                        <p:tgtEl>
                                          <p:spTgt spid="1519769"/>
                                        </p:tgtEl>
                                        <p:attrNameLst>
                                          <p:attrName>style.visibility</p:attrName>
                                        </p:attrNameLst>
                                      </p:cBhvr>
                                      <p:to>
                                        <p:strVal val="visible"/>
                                      </p:to>
                                    </p:set>
                                  </p:childTnLst>
                                </p:cTn>
                              </p:par>
                              <p:par>
                                <p:cTn id="60" presetID="1" presetClass="entr" presetSubtype="0" fill="hold" grpId="0" nodeType="withEffect">
                                  <p:stCondLst>
                                    <p:cond delay="6500"/>
                                  </p:stCondLst>
                                  <p:childTnLst>
                                    <p:set>
                                      <p:cBhvr>
                                        <p:cTn id="61" dur="1" fill="hold">
                                          <p:stCondLst>
                                            <p:cond delay="0"/>
                                          </p:stCondLst>
                                        </p:cTn>
                                        <p:tgtEl>
                                          <p:spTgt spid="1519770"/>
                                        </p:tgtEl>
                                        <p:attrNameLst>
                                          <p:attrName>style.visibility</p:attrName>
                                        </p:attrNameLst>
                                      </p:cBhvr>
                                      <p:to>
                                        <p:strVal val="visible"/>
                                      </p:to>
                                    </p:set>
                                  </p:childTnLst>
                                </p:cTn>
                              </p:par>
                              <p:par>
                                <p:cTn id="62" presetID="63" presetClass="path" presetSubtype="0" accel="50000" decel="50000" fill="hold" grpId="0" nodeType="withEffect">
                                  <p:stCondLst>
                                    <p:cond delay="3000"/>
                                  </p:stCondLst>
                                  <p:childTnLst>
                                    <p:animMotion origin="layout" path="M 0.16407 -0.07604 L 0.37112 -0.07604 " pathEditMode="relative" rAng="0" ptsTypes="AA">
                                      <p:cBhvr>
                                        <p:cTn id="63" dur="2000" fill="hold"/>
                                        <p:tgtEl>
                                          <p:spTgt spid="1519754"/>
                                        </p:tgtEl>
                                        <p:attrNameLst>
                                          <p:attrName>ppt_x</p:attrName>
                                          <p:attrName>ppt_y</p:attrName>
                                        </p:attrNameLst>
                                      </p:cBhvr>
                                      <p:rCtr x="10345" y="0"/>
                                    </p:animMotion>
                                  </p:childTnLst>
                                </p:cTn>
                              </p:par>
                              <p:par>
                                <p:cTn id="64" presetID="63" presetClass="path" presetSubtype="0" accel="50000" decel="50000" fill="hold" grpId="0" nodeType="withEffect">
                                  <p:stCondLst>
                                    <p:cond delay="3500"/>
                                  </p:stCondLst>
                                  <p:childTnLst>
                                    <p:animMotion origin="layout" path="M 0.16407 -0.07604 L 0.37112 -0.07604 " pathEditMode="relative" rAng="0" ptsTypes="AA">
                                      <p:cBhvr>
                                        <p:cTn id="65" dur="2000" fill="hold"/>
                                        <p:tgtEl>
                                          <p:spTgt spid="1519784"/>
                                        </p:tgtEl>
                                        <p:attrNameLst>
                                          <p:attrName>ppt_x</p:attrName>
                                          <p:attrName>ppt_y</p:attrName>
                                        </p:attrNameLst>
                                      </p:cBhvr>
                                      <p:rCtr x="10345" y="0"/>
                                    </p:animMotion>
                                  </p:childTnLst>
                                </p:cTn>
                              </p:par>
                              <p:par>
                                <p:cTn id="66" presetID="63" presetClass="path" presetSubtype="0" accel="50000" decel="50000" fill="hold" grpId="0" nodeType="withEffect">
                                  <p:stCondLst>
                                    <p:cond delay="4000"/>
                                  </p:stCondLst>
                                  <p:childTnLst>
                                    <p:animMotion origin="layout" path="M 0.16407 -0.07604 L 0.37112 -0.07604 " pathEditMode="relative" rAng="0" ptsTypes="AA">
                                      <p:cBhvr>
                                        <p:cTn id="67" dur="2000" fill="hold"/>
                                        <p:tgtEl>
                                          <p:spTgt spid="1519785"/>
                                        </p:tgtEl>
                                        <p:attrNameLst>
                                          <p:attrName>ppt_x</p:attrName>
                                          <p:attrName>ppt_y</p:attrName>
                                        </p:attrNameLst>
                                      </p:cBhvr>
                                      <p:rCtr x="10345" y="0"/>
                                    </p:animMotion>
                                  </p:childTnLst>
                                </p:cTn>
                              </p:par>
                              <p:par>
                                <p:cTn id="68" presetID="63" presetClass="path" presetSubtype="0" accel="50000" decel="50000" fill="hold" grpId="0" nodeType="withEffect">
                                  <p:stCondLst>
                                    <p:cond delay="4500"/>
                                  </p:stCondLst>
                                  <p:childTnLst>
                                    <p:animMotion origin="layout" path="M 0.16407 -0.07604 L 0.37112 -0.07604 " pathEditMode="relative" rAng="0" ptsTypes="AA">
                                      <p:cBhvr>
                                        <p:cTn id="69" dur="2000" fill="hold"/>
                                        <p:tgtEl>
                                          <p:spTgt spid="1519786"/>
                                        </p:tgtEl>
                                        <p:attrNameLst>
                                          <p:attrName>ppt_x</p:attrName>
                                          <p:attrName>ppt_y</p:attrName>
                                        </p:attrNameLst>
                                      </p:cBhvr>
                                      <p:rCtr x="10345" y="0"/>
                                    </p:animMotion>
                                  </p:childTnLst>
                                </p:cTn>
                              </p:par>
                              <p:par>
                                <p:cTn id="70" presetID="63" presetClass="path" presetSubtype="0" accel="50000" decel="50000" fill="hold" grpId="0" nodeType="withEffect">
                                  <p:stCondLst>
                                    <p:cond delay="5000"/>
                                  </p:stCondLst>
                                  <p:childTnLst>
                                    <p:animMotion origin="layout" path="M 0.16407 -0.07604 L 0.37112 -0.07604 " pathEditMode="relative" rAng="0" ptsTypes="AA">
                                      <p:cBhvr>
                                        <p:cTn id="71" dur="2000" fill="hold"/>
                                        <p:tgtEl>
                                          <p:spTgt spid="1519787"/>
                                        </p:tgtEl>
                                        <p:attrNameLst>
                                          <p:attrName>ppt_x</p:attrName>
                                          <p:attrName>ppt_y</p:attrName>
                                        </p:attrNameLst>
                                      </p:cBhvr>
                                      <p:rCtr x="10345" y="0"/>
                                    </p:animMotion>
                                  </p:childTnLst>
                                </p:cTn>
                              </p:par>
                              <p:par>
                                <p:cTn id="72" presetID="63" presetClass="path" presetSubtype="0" accel="50000" decel="50000" fill="hold" grpId="0" nodeType="withEffect">
                                  <p:stCondLst>
                                    <p:cond delay="5500"/>
                                  </p:stCondLst>
                                  <p:childTnLst>
                                    <p:animMotion origin="layout" path="M 0.16407 -0.07604 L 0.37112 -0.07604 " pathEditMode="relative" rAng="0" ptsTypes="AA">
                                      <p:cBhvr>
                                        <p:cTn id="73" dur="2000" fill="hold"/>
                                        <p:tgtEl>
                                          <p:spTgt spid="1519788"/>
                                        </p:tgtEl>
                                        <p:attrNameLst>
                                          <p:attrName>ppt_x</p:attrName>
                                          <p:attrName>ppt_y</p:attrName>
                                        </p:attrNameLst>
                                      </p:cBhvr>
                                      <p:rCtr x="10345" y="0"/>
                                    </p:animMotion>
                                  </p:childTnLst>
                                </p:cTn>
                              </p:par>
                              <p:par>
                                <p:cTn id="74" presetID="63" presetClass="path" presetSubtype="0" accel="50000" decel="50000" fill="hold" grpId="0" nodeType="withEffect">
                                  <p:stCondLst>
                                    <p:cond delay="6000"/>
                                  </p:stCondLst>
                                  <p:childTnLst>
                                    <p:animMotion origin="layout" path="M 0.16407 -0.07604 L 0.37112 -0.07604 " pathEditMode="relative" rAng="0" ptsTypes="AA">
                                      <p:cBhvr>
                                        <p:cTn id="75" dur="2000" fill="hold"/>
                                        <p:tgtEl>
                                          <p:spTgt spid="1519789"/>
                                        </p:tgtEl>
                                        <p:attrNameLst>
                                          <p:attrName>ppt_x</p:attrName>
                                          <p:attrName>ppt_y</p:attrName>
                                        </p:attrNameLst>
                                      </p:cBhvr>
                                      <p:rCtr x="10345" y="0"/>
                                    </p:animMotion>
                                  </p:childTnLst>
                                </p:cTn>
                              </p:par>
                              <p:par>
                                <p:cTn id="76" presetID="63" presetClass="path" presetSubtype="0" accel="50000" decel="50000" fill="hold" grpId="0" nodeType="withEffect">
                                  <p:stCondLst>
                                    <p:cond delay="6500"/>
                                  </p:stCondLst>
                                  <p:childTnLst>
                                    <p:animMotion origin="layout" path="M 0.16407 -0.07604 L 0.37112 -0.07604 " pathEditMode="relative" rAng="0" ptsTypes="AA">
                                      <p:cBhvr>
                                        <p:cTn id="77" dur="2000" fill="hold"/>
                                        <p:tgtEl>
                                          <p:spTgt spid="1519791"/>
                                        </p:tgtEl>
                                        <p:attrNameLst>
                                          <p:attrName>ppt_x</p:attrName>
                                          <p:attrName>ppt_y</p:attrName>
                                        </p:attrNameLst>
                                      </p:cBhvr>
                                      <p:rCtr x="10345"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9725" grpId="0" animBg="1"/>
      <p:bldP spid="1519752" grpId="0" animBg="1"/>
      <p:bldP spid="1519757" grpId="0" animBg="1"/>
      <p:bldP spid="1519758" grpId="0" animBg="1"/>
      <p:bldP spid="1519761" grpId="0" animBg="1"/>
      <p:bldP spid="1519762" grpId="0" animBg="1"/>
      <p:bldP spid="1519763" grpId="0" animBg="1"/>
      <p:bldP spid="1519764" grpId="0" animBg="1"/>
      <p:bldP spid="1519765" grpId="0" animBg="1"/>
      <p:bldP spid="1519753" grpId="0" animBg="1"/>
      <p:bldP spid="1519759" grpId="0" animBg="1"/>
      <p:bldP spid="1519760" grpId="0" animBg="1"/>
      <p:bldP spid="1519766" grpId="0" animBg="1"/>
      <p:bldP spid="1519767" grpId="0" animBg="1"/>
      <p:bldP spid="1519768" grpId="0" animBg="1"/>
      <p:bldP spid="1519769" grpId="0" animBg="1"/>
      <p:bldP spid="1519770" grpId="0" animBg="1"/>
      <p:bldP spid="1519754" grpId="0" animBg="1"/>
      <p:bldP spid="1519784" grpId="0" animBg="1"/>
      <p:bldP spid="1519785" grpId="0" animBg="1"/>
      <p:bldP spid="1519786" grpId="0" animBg="1"/>
      <p:bldP spid="1519787" grpId="0" animBg="1"/>
      <p:bldP spid="1519788" grpId="0" animBg="1"/>
      <p:bldP spid="1519789" grpId="0" animBg="1"/>
      <p:bldP spid="1519791" grpId="0" animBg="1"/>
      <p:bldP spid="1519705" grpId="0" animBg="1"/>
      <p:bldP spid="1519745" grpId="0" animBg="1"/>
      <p:bldP spid="1519746" grpId="0" animBg="1"/>
      <p:bldP spid="1519747" grpId="0" animBg="1"/>
      <p:bldP spid="1519748" grpId="0" animBg="1"/>
      <p:bldP spid="1519749" grpId="0" animBg="1"/>
      <p:bldP spid="1519750" grpId="0" animBg="1"/>
      <p:bldP spid="1519751" grpId="0" animBg="1"/>
      <p:bldP spid="151979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Date Placeholder 3"/>
          <p:cNvSpPr>
            <a:spLocks noGrp="1"/>
          </p:cNvSpPr>
          <p:nvPr>
            <p:ph type="dt" sz="quarter" idx="10"/>
          </p:nvPr>
        </p:nvSpPr>
        <p:spPr/>
        <p:txBody>
          <a:bodyPr/>
          <a:lstStyle/>
          <a:p>
            <a:pPr>
              <a:defRPr/>
            </a:pPr>
            <a:r>
              <a:rPr lang="es-ES_tradnl"/>
              <a:t>  </a:t>
            </a:r>
            <a:fld id="{7D9846DF-7467-4880-B862-CBC72DB66733}" type="slidenum">
              <a:rPr lang="es-ES_tradnl" sz="1500"/>
              <a:pPr>
                <a:defRPr/>
              </a:pPr>
              <a:t>24</a:t>
            </a:fld>
            <a:endParaRPr lang="es-ES_tradnl" sz="1500"/>
          </a:p>
        </p:txBody>
      </p:sp>
      <p:sp>
        <p:nvSpPr>
          <p:cNvPr id="25603" name="Rectangle 2"/>
          <p:cNvSpPr>
            <a:spLocks noGrp="1" noChangeArrowheads="1"/>
          </p:cNvSpPr>
          <p:nvPr>
            <p:ph type="title"/>
          </p:nvPr>
        </p:nvSpPr>
        <p:spPr/>
        <p:txBody>
          <a:bodyPr/>
          <a:lstStyle/>
          <a:p>
            <a:r>
              <a:rPr lang="es-ES_tradnl" smtClean="0"/>
              <a:t>Routing, Arbitration, and Switching</a:t>
            </a:r>
          </a:p>
        </p:txBody>
      </p:sp>
      <p:sp>
        <p:nvSpPr>
          <p:cNvPr id="25604" name="Rectangle 19"/>
          <p:cNvSpPr>
            <a:spLocks noGrp="1" noChangeArrowheads="1"/>
          </p:cNvSpPr>
          <p:nvPr>
            <p:ph type="body" idx="1"/>
          </p:nvPr>
        </p:nvSpPr>
        <p:spPr>
          <a:xfrm>
            <a:off x="690563" y="1112838"/>
            <a:ext cx="9251950" cy="796925"/>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Switching</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Virtual cut-through</a:t>
            </a:r>
          </a:p>
        </p:txBody>
      </p:sp>
      <p:sp>
        <p:nvSpPr>
          <p:cNvPr id="25605" name="Rectangle 20"/>
          <p:cNvSpPr>
            <a:spLocks noChangeArrowheads="1"/>
          </p:cNvSpPr>
          <p:nvPr/>
        </p:nvSpPr>
        <p:spPr bwMode="auto">
          <a:xfrm>
            <a:off x="684213" y="3924300"/>
            <a:ext cx="9251950" cy="79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marL="207963" indent="-207963" algn="l" defTabSz="1008063">
              <a:spcBef>
                <a:spcPct val="20000"/>
              </a:spcBef>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endParaRPr lang="en-GB" sz="2700">
              <a:solidFill>
                <a:srgbClr val="CC3300"/>
              </a:solidFill>
              <a:latin typeface="Arial" charset="0"/>
            </a:endParaRPr>
          </a:p>
          <a:p>
            <a:pPr marL="733425" lvl="1" indent="-315913" algn="l" defTabSz="1008063">
              <a:spcBef>
                <a:spcPct val="10000"/>
              </a:spcBef>
              <a:buFontTx/>
              <a:buChar cha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z="2300">
                <a:latin typeface="Arial" charset="0"/>
              </a:rPr>
              <a:t>Wormhole</a:t>
            </a:r>
          </a:p>
        </p:txBody>
      </p:sp>
      <p:sp>
        <p:nvSpPr>
          <p:cNvPr id="25606" name="Rectangle 21"/>
          <p:cNvSpPr>
            <a:spLocks noChangeArrowheads="1"/>
          </p:cNvSpPr>
          <p:nvPr/>
        </p:nvSpPr>
        <p:spPr bwMode="auto">
          <a:xfrm>
            <a:off x="2519363" y="2051050"/>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25607" name="Rectangle 22"/>
          <p:cNvSpPr>
            <a:spLocks noChangeArrowheads="1"/>
          </p:cNvSpPr>
          <p:nvPr/>
        </p:nvSpPr>
        <p:spPr bwMode="auto">
          <a:xfrm>
            <a:off x="4608513" y="2051050"/>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25608" name="Rectangle 23"/>
          <p:cNvSpPr>
            <a:spLocks noChangeArrowheads="1"/>
          </p:cNvSpPr>
          <p:nvPr/>
        </p:nvSpPr>
        <p:spPr bwMode="auto">
          <a:xfrm>
            <a:off x="6696075" y="2051050"/>
            <a:ext cx="1296988"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25609" name="Rectangle 24"/>
          <p:cNvSpPr>
            <a:spLocks noChangeArrowheads="1"/>
          </p:cNvSpPr>
          <p:nvPr/>
        </p:nvSpPr>
        <p:spPr bwMode="auto">
          <a:xfrm>
            <a:off x="719138" y="2052638"/>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10" name="Rectangle 25"/>
          <p:cNvSpPr>
            <a:spLocks noChangeArrowheads="1"/>
          </p:cNvSpPr>
          <p:nvPr/>
        </p:nvSpPr>
        <p:spPr bwMode="auto">
          <a:xfrm>
            <a:off x="8783638" y="2051050"/>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11" name="Line 26"/>
          <p:cNvSpPr>
            <a:spLocks noChangeShapeType="1"/>
          </p:cNvSpPr>
          <p:nvPr/>
        </p:nvSpPr>
        <p:spPr bwMode="auto">
          <a:xfrm>
            <a:off x="7993063" y="2843213"/>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5612" name="Text Box 27"/>
          <p:cNvSpPr txBox="1">
            <a:spLocks noChangeArrowheads="1"/>
          </p:cNvSpPr>
          <p:nvPr/>
        </p:nvSpPr>
        <p:spPr bwMode="auto">
          <a:xfrm>
            <a:off x="666750" y="3703638"/>
            <a:ext cx="1125538"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Source </a:t>
            </a:r>
          </a:p>
          <a:p>
            <a:pPr defTabSz="914400"/>
            <a:r>
              <a:rPr lang="es-ES" sz="1600" b="1"/>
              <a:t>end node</a:t>
            </a:r>
          </a:p>
        </p:txBody>
      </p:sp>
      <p:sp>
        <p:nvSpPr>
          <p:cNvPr id="25613" name="Text Box 28"/>
          <p:cNvSpPr txBox="1">
            <a:spLocks noChangeArrowheads="1"/>
          </p:cNvSpPr>
          <p:nvPr/>
        </p:nvSpPr>
        <p:spPr bwMode="auto">
          <a:xfrm>
            <a:off x="8639175" y="3703638"/>
            <a:ext cx="1420813"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Destination </a:t>
            </a:r>
          </a:p>
          <a:p>
            <a:pPr defTabSz="914400"/>
            <a:r>
              <a:rPr lang="es-ES" sz="1600" b="1"/>
              <a:t>end node</a:t>
            </a:r>
          </a:p>
        </p:txBody>
      </p:sp>
      <p:sp>
        <p:nvSpPr>
          <p:cNvPr id="25614" name="Line 29"/>
          <p:cNvSpPr>
            <a:spLocks noChangeShapeType="1"/>
          </p:cNvSpPr>
          <p:nvPr/>
        </p:nvSpPr>
        <p:spPr bwMode="auto">
          <a:xfrm>
            <a:off x="5903913" y="2844800"/>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5615" name="Line 30"/>
          <p:cNvSpPr>
            <a:spLocks noChangeShapeType="1"/>
          </p:cNvSpPr>
          <p:nvPr/>
        </p:nvSpPr>
        <p:spPr bwMode="auto">
          <a:xfrm>
            <a:off x="3816350" y="2844800"/>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5616" name="Line 31"/>
          <p:cNvSpPr>
            <a:spLocks noChangeShapeType="1"/>
          </p:cNvSpPr>
          <p:nvPr/>
        </p:nvSpPr>
        <p:spPr bwMode="auto">
          <a:xfrm>
            <a:off x="1727200" y="2844800"/>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grpSp>
        <p:nvGrpSpPr>
          <p:cNvPr id="1395744" name="Group 32"/>
          <p:cNvGrpSpPr>
            <a:grpSpLocks/>
          </p:cNvGrpSpPr>
          <p:nvPr/>
        </p:nvGrpSpPr>
        <p:grpSpPr bwMode="auto">
          <a:xfrm>
            <a:off x="936625" y="2700338"/>
            <a:ext cx="8208963" cy="215900"/>
            <a:chOff x="590" y="2018"/>
            <a:chExt cx="5171" cy="136"/>
          </a:xfrm>
        </p:grpSpPr>
        <p:sp>
          <p:nvSpPr>
            <p:cNvPr id="25655" name="Rectangle 33"/>
            <p:cNvSpPr>
              <a:spLocks noChangeArrowheads="1"/>
            </p:cNvSpPr>
            <p:nvPr/>
          </p:nvSpPr>
          <p:spPr bwMode="auto">
            <a:xfrm>
              <a:off x="590"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56" name="Rectangle 34"/>
            <p:cNvSpPr>
              <a:spLocks noChangeArrowheads="1"/>
            </p:cNvSpPr>
            <p:nvPr/>
          </p:nvSpPr>
          <p:spPr bwMode="auto">
            <a:xfrm>
              <a:off x="635"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57" name="Rectangle 35"/>
            <p:cNvSpPr>
              <a:spLocks noChangeArrowheads="1"/>
            </p:cNvSpPr>
            <p:nvPr/>
          </p:nvSpPr>
          <p:spPr bwMode="auto">
            <a:xfrm>
              <a:off x="681"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58" name="Rectangle 36"/>
            <p:cNvSpPr>
              <a:spLocks noChangeArrowheads="1"/>
            </p:cNvSpPr>
            <p:nvPr/>
          </p:nvSpPr>
          <p:spPr bwMode="auto">
            <a:xfrm>
              <a:off x="726"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59" name="Rectangle 37"/>
            <p:cNvSpPr>
              <a:spLocks noChangeArrowheads="1"/>
            </p:cNvSpPr>
            <p:nvPr/>
          </p:nvSpPr>
          <p:spPr bwMode="auto">
            <a:xfrm>
              <a:off x="772"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60" name="Rectangle 38"/>
            <p:cNvSpPr>
              <a:spLocks noChangeArrowheads="1"/>
            </p:cNvSpPr>
            <p:nvPr/>
          </p:nvSpPr>
          <p:spPr bwMode="auto">
            <a:xfrm>
              <a:off x="817"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61" name="Rectangle 39"/>
            <p:cNvSpPr>
              <a:spLocks noChangeArrowheads="1"/>
            </p:cNvSpPr>
            <p:nvPr/>
          </p:nvSpPr>
          <p:spPr bwMode="auto">
            <a:xfrm>
              <a:off x="863"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62" name="Rectangle 40"/>
            <p:cNvSpPr>
              <a:spLocks noChangeArrowheads="1"/>
            </p:cNvSpPr>
            <p:nvPr/>
          </p:nvSpPr>
          <p:spPr bwMode="auto">
            <a:xfrm>
              <a:off x="908"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63" name="Rectangle 41"/>
            <p:cNvSpPr>
              <a:spLocks noChangeArrowheads="1"/>
            </p:cNvSpPr>
            <p:nvPr/>
          </p:nvSpPr>
          <p:spPr bwMode="auto">
            <a:xfrm>
              <a:off x="953"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64" name="Rectangle 42"/>
            <p:cNvSpPr>
              <a:spLocks noChangeArrowheads="1"/>
            </p:cNvSpPr>
            <p:nvPr/>
          </p:nvSpPr>
          <p:spPr bwMode="auto">
            <a:xfrm>
              <a:off x="999"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65" name="Rectangle 43"/>
            <p:cNvSpPr>
              <a:spLocks noChangeArrowheads="1"/>
            </p:cNvSpPr>
            <p:nvPr/>
          </p:nvSpPr>
          <p:spPr bwMode="auto">
            <a:xfrm>
              <a:off x="1631"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66" name="Rectangle 44"/>
            <p:cNvSpPr>
              <a:spLocks noChangeArrowheads="1"/>
            </p:cNvSpPr>
            <p:nvPr/>
          </p:nvSpPr>
          <p:spPr bwMode="auto">
            <a:xfrm>
              <a:off x="1676"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67" name="Rectangle 45"/>
            <p:cNvSpPr>
              <a:spLocks noChangeArrowheads="1"/>
            </p:cNvSpPr>
            <p:nvPr/>
          </p:nvSpPr>
          <p:spPr bwMode="auto">
            <a:xfrm>
              <a:off x="1722"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68" name="Rectangle 46"/>
            <p:cNvSpPr>
              <a:spLocks noChangeArrowheads="1"/>
            </p:cNvSpPr>
            <p:nvPr/>
          </p:nvSpPr>
          <p:spPr bwMode="auto">
            <a:xfrm>
              <a:off x="1767"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69" name="Rectangle 47"/>
            <p:cNvSpPr>
              <a:spLocks noChangeArrowheads="1"/>
            </p:cNvSpPr>
            <p:nvPr/>
          </p:nvSpPr>
          <p:spPr bwMode="auto">
            <a:xfrm>
              <a:off x="1813"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70" name="Rectangle 48"/>
            <p:cNvSpPr>
              <a:spLocks noChangeArrowheads="1"/>
            </p:cNvSpPr>
            <p:nvPr/>
          </p:nvSpPr>
          <p:spPr bwMode="auto">
            <a:xfrm>
              <a:off x="1858"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71" name="Rectangle 49"/>
            <p:cNvSpPr>
              <a:spLocks noChangeArrowheads="1"/>
            </p:cNvSpPr>
            <p:nvPr/>
          </p:nvSpPr>
          <p:spPr bwMode="auto">
            <a:xfrm>
              <a:off x="1904"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72" name="Rectangle 50"/>
            <p:cNvSpPr>
              <a:spLocks noChangeArrowheads="1"/>
            </p:cNvSpPr>
            <p:nvPr/>
          </p:nvSpPr>
          <p:spPr bwMode="auto">
            <a:xfrm>
              <a:off x="1949"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73" name="Rectangle 51"/>
            <p:cNvSpPr>
              <a:spLocks noChangeArrowheads="1"/>
            </p:cNvSpPr>
            <p:nvPr/>
          </p:nvSpPr>
          <p:spPr bwMode="auto">
            <a:xfrm>
              <a:off x="1994"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74" name="Rectangle 52"/>
            <p:cNvSpPr>
              <a:spLocks noChangeArrowheads="1"/>
            </p:cNvSpPr>
            <p:nvPr/>
          </p:nvSpPr>
          <p:spPr bwMode="auto">
            <a:xfrm>
              <a:off x="2040"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75" name="Rectangle 53"/>
            <p:cNvSpPr>
              <a:spLocks noChangeArrowheads="1"/>
            </p:cNvSpPr>
            <p:nvPr/>
          </p:nvSpPr>
          <p:spPr bwMode="auto">
            <a:xfrm>
              <a:off x="2948"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76" name="Rectangle 54"/>
            <p:cNvSpPr>
              <a:spLocks noChangeArrowheads="1"/>
            </p:cNvSpPr>
            <p:nvPr/>
          </p:nvSpPr>
          <p:spPr bwMode="auto">
            <a:xfrm>
              <a:off x="2993"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77" name="Rectangle 55"/>
            <p:cNvSpPr>
              <a:spLocks noChangeArrowheads="1"/>
            </p:cNvSpPr>
            <p:nvPr/>
          </p:nvSpPr>
          <p:spPr bwMode="auto">
            <a:xfrm>
              <a:off x="3039"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78" name="Rectangle 56"/>
            <p:cNvSpPr>
              <a:spLocks noChangeArrowheads="1"/>
            </p:cNvSpPr>
            <p:nvPr/>
          </p:nvSpPr>
          <p:spPr bwMode="auto">
            <a:xfrm>
              <a:off x="3084"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79" name="Rectangle 57"/>
            <p:cNvSpPr>
              <a:spLocks noChangeArrowheads="1"/>
            </p:cNvSpPr>
            <p:nvPr/>
          </p:nvSpPr>
          <p:spPr bwMode="auto">
            <a:xfrm>
              <a:off x="3130"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80" name="Rectangle 58"/>
            <p:cNvSpPr>
              <a:spLocks noChangeArrowheads="1"/>
            </p:cNvSpPr>
            <p:nvPr/>
          </p:nvSpPr>
          <p:spPr bwMode="auto">
            <a:xfrm>
              <a:off x="3175"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81" name="Rectangle 59"/>
            <p:cNvSpPr>
              <a:spLocks noChangeArrowheads="1"/>
            </p:cNvSpPr>
            <p:nvPr/>
          </p:nvSpPr>
          <p:spPr bwMode="auto">
            <a:xfrm>
              <a:off x="3221"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82" name="Rectangle 60"/>
            <p:cNvSpPr>
              <a:spLocks noChangeArrowheads="1"/>
            </p:cNvSpPr>
            <p:nvPr/>
          </p:nvSpPr>
          <p:spPr bwMode="auto">
            <a:xfrm>
              <a:off x="3266"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83" name="Rectangle 61"/>
            <p:cNvSpPr>
              <a:spLocks noChangeArrowheads="1"/>
            </p:cNvSpPr>
            <p:nvPr/>
          </p:nvSpPr>
          <p:spPr bwMode="auto">
            <a:xfrm>
              <a:off x="3311"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84" name="Rectangle 62"/>
            <p:cNvSpPr>
              <a:spLocks noChangeArrowheads="1"/>
            </p:cNvSpPr>
            <p:nvPr/>
          </p:nvSpPr>
          <p:spPr bwMode="auto">
            <a:xfrm>
              <a:off x="3357"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85" name="Rectangle 63"/>
            <p:cNvSpPr>
              <a:spLocks noChangeArrowheads="1"/>
            </p:cNvSpPr>
            <p:nvPr/>
          </p:nvSpPr>
          <p:spPr bwMode="auto">
            <a:xfrm>
              <a:off x="4262"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86" name="Rectangle 64"/>
            <p:cNvSpPr>
              <a:spLocks noChangeArrowheads="1"/>
            </p:cNvSpPr>
            <p:nvPr/>
          </p:nvSpPr>
          <p:spPr bwMode="auto">
            <a:xfrm>
              <a:off x="4307"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87" name="Rectangle 65"/>
            <p:cNvSpPr>
              <a:spLocks noChangeArrowheads="1"/>
            </p:cNvSpPr>
            <p:nvPr/>
          </p:nvSpPr>
          <p:spPr bwMode="auto">
            <a:xfrm>
              <a:off x="4353"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88" name="Rectangle 66"/>
            <p:cNvSpPr>
              <a:spLocks noChangeArrowheads="1"/>
            </p:cNvSpPr>
            <p:nvPr/>
          </p:nvSpPr>
          <p:spPr bwMode="auto">
            <a:xfrm>
              <a:off x="4398"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89" name="Rectangle 67"/>
            <p:cNvSpPr>
              <a:spLocks noChangeArrowheads="1"/>
            </p:cNvSpPr>
            <p:nvPr/>
          </p:nvSpPr>
          <p:spPr bwMode="auto">
            <a:xfrm>
              <a:off x="4444"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90" name="Rectangle 68"/>
            <p:cNvSpPr>
              <a:spLocks noChangeArrowheads="1"/>
            </p:cNvSpPr>
            <p:nvPr/>
          </p:nvSpPr>
          <p:spPr bwMode="auto">
            <a:xfrm>
              <a:off x="4489"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91" name="Rectangle 69"/>
            <p:cNvSpPr>
              <a:spLocks noChangeArrowheads="1"/>
            </p:cNvSpPr>
            <p:nvPr/>
          </p:nvSpPr>
          <p:spPr bwMode="auto">
            <a:xfrm>
              <a:off x="4535"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92" name="Rectangle 70"/>
            <p:cNvSpPr>
              <a:spLocks noChangeArrowheads="1"/>
            </p:cNvSpPr>
            <p:nvPr/>
          </p:nvSpPr>
          <p:spPr bwMode="auto">
            <a:xfrm>
              <a:off x="4580"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93" name="Rectangle 71"/>
            <p:cNvSpPr>
              <a:spLocks noChangeArrowheads="1"/>
            </p:cNvSpPr>
            <p:nvPr/>
          </p:nvSpPr>
          <p:spPr bwMode="auto">
            <a:xfrm>
              <a:off x="4625"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94" name="Rectangle 72"/>
            <p:cNvSpPr>
              <a:spLocks noChangeArrowheads="1"/>
            </p:cNvSpPr>
            <p:nvPr/>
          </p:nvSpPr>
          <p:spPr bwMode="auto">
            <a:xfrm>
              <a:off x="4671"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95" name="Rectangle 73"/>
            <p:cNvSpPr>
              <a:spLocks noChangeArrowheads="1"/>
            </p:cNvSpPr>
            <p:nvPr/>
          </p:nvSpPr>
          <p:spPr bwMode="auto">
            <a:xfrm>
              <a:off x="5579"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96" name="Rectangle 74"/>
            <p:cNvSpPr>
              <a:spLocks noChangeArrowheads="1"/>
            </p:cNvSpPr>
            <p:nvPr/>
          </p:nvSpPr>
          <p:spPr bwMode="auto">
            <a:xfrm>
              <a:off x="5624"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97" name="Rectangle 75"/>
            <p:cNvSpPr>
              <a:spLocks noChangeArrowheads="1"/>
            </p:cNvSpPr>
            <p:nvPr/>
          </p:nvSpPr>
          <p:spPr bwMode="auto">
            <a:xfrm>
              <a:off x="5669"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98" name="Rectangle 76"/>
            <p:cNvSpPr>
              <a:spLocks noChangeArrowheads="1"/>
            </p:cNvSpPr>
            <p:nvPr/>
          </p:nvSpPr>
          <p:spPr bwMode="auto">
            <a:xfrm>
              <a:off x="5715" y="2018"/>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grpSp>
      <p:sp>
        <p:nvSpPr>
          <p:cNvPr id="25618" name="Rectangle 133"/>
          <p:cNvSpPr>
            <a:spLocks noChangeArrowheads="1"/>
          </p:cNvSpPr>
          <p:nvPr/>
        </p:nvSpPr>
        <p:spPr bwMode="auto">
          <a:xfrm>
            <a:off x="2519363" y="4859338"/>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25619" name="Rectangle 134"/>
          <p:cNvSpPr>
            <a:spLocks noChangeArrowheads="1"/>
          </p:cNvSpPr>
          <p:nvPr/>
        </p:nvSpPr>
        <p:spPr bwMode="auto">
          <a:xfrm>
            <a:off x="4608513" y="4859338"/>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pPr defTabSz="914400"/>
            <a:endParaRPr lang="es-ES" sz="1600"/>
          </a:p>
        </p:txBody>
      </p:sp>
      <p:sp>
        <p:nvSpPr>
          <p:cNvPr id="25620" name="Rectangle 135"/>
          <p:cNvSpPr>
            <a:spLocks noChangeArrowheads="1"/>
          </p:cNvSpPr>
          <p:nvPr/>
        </p:nvSpPr>
        <p:spPr bwMode="auto">
          <a:xfrm>
            <a:off x="6696075" y="4859338"/>
            <a:ext cx="1296988"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25621" name="Rectangle 136"/>
          <p:cNvSpPr>
            <a:spLocks noChangeArrowheads="1"/>
          </p:cNvSpPr>
          <p:nvPr/>
        </p:nvSpPr>
        <p:spPr bwMode="auto">
          <a:xfrm>
            <a:off x="719138" y="4860925"/>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22" name="Rectangle 137"/>
          <p:cNvSpPr>
            <a:spLocks noChangeArrowheads="1"/>
          </p:cNvSpPr>
          <p:nvPr/>
        </p:nvSpPr>
        <p:spPr bwMode="auto">
          <a:xfrm>
            <a:off x="8783638" y="4859338"/>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23" name="Line 138"/>
          <p:cNvSpPr>
            <a:spLocks noChangeShapeType="1"/>
          </p:cNvSpPr>
          <p:nvPr/>
        </p:nvSpPr>
        <p:spPr bwMode="auto">
          <a:xfrm>
            <a:off x="7993063" y="5651500"/>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5624" name="Text Box 139"/>
          <p:cNvSpPr txBox="1">
            <a:spLocks noChangeArrowheads="1"/>
          </p:cNvSpPr>
          <p:nvPr/>
        </p:nvSpPr>
        <p:spPr bwMode="auto">
          <a:xfrm>
            <a:off x="666750" y="6511925"/>
            <a:ext cx="1125538"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Source </a:t>
            </a:r>
          </a:p>
          <a:p>
            <a:pPr defTabSz="914400"/>
            <a:r>
              <a:rPr lang="es-ES" sz="1600" b="1"/>
              <a:t>end node</a:t>
            </a:r>
          </a:p>
        </p:txBody>
      </p:sp>
      <p:sp>
        <p:nvSpPr>
          <p:cNvPr id="25625" name="Text Box 140"/>
          <p:cNvSpPr txBox="1">
            <a:spLocks noChangeArrowheads="1"/>
          </p:cNvSpPr>
          <p:nvPr/>
        </p:nvSpPr>
        <p:spPr bwMode="auto">
          <a:xfrm>
            <a:off x="8639175" y="6511925"/>
            <a:ext cx="1420813"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Destination </a:t>
            </a:r>
          </a:p>
          <a:p>
            <a:pPr defTabSz="914400"/>
            <a:r>
              <a:rPr lang="es-ES" sz="1600" b="1"/>
              <a:t>end node</a:t>
            </a:r>
          </a:p>
        </p:txBody>
      </p:sp>
      <p:sp>
        <p:nvSpPr>
          <p:cNvPr id="25626" name="Line 141"/>
          <p:cNvSpPr>
            <a:spLocks noChangeShapeType="1"/>
          </p:cNvSpPr>
          <p:nvPr/>
        </p:nvSpPr>
        <p:spPr bwMode="auto">
          <a:xfrm>
            <a:off x="5903913" y="5653088"/>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5627" name="Line 142"/>
          <p:cNvSpPr>
            <a:spLocks noChangeShapeType="1"/>
          </p:cNvSpPr>
          <p:nvPr/>
        </p:nvSpPr>
        <p:spPr bwMode="auto">
          <a:xfrm>
            <a:off x="3816350" y="5653088"/>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5628" name="Line 143"/>
          <p:cNvSpPr>
            <a:spLocks noChangeShapeType="1"/>
          </p:cNvSpPr>
          <p:nvPr/>
        </p:nvSpPr>
        <p:spPr bwMode="auto">
          <a:xfrm>
            <a:off x="1727200" y="5653088"/>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grpSp>
        <p:nvGrpSpPr>
          <p:cNvPr id="1395911" name="Group 199"/>
          <p:cNvGrpSpPr>
            <a:grpSpLocks/>
          </p:cNvGrpSpPr>
          <p:nvPr/>
        </p:nvGrpSpPr>
        <p:grpSpPr bwMode="auto">
          <a:xfrm>
            <a:off x="7372350" y="539750"/>
            <a:ext cx="2703513" cy="2109788"/>
            <a:chOff x="4669" y="340"/>
            <a:chExt cx="1703" cy="1329"/>
          </a:xfrm>
        </p:grpSpPr>
        <p:sp>
          <p:nvSpPr>
            <p:cNvPr id="25653" name="Text Box 193"/>
            <p:cNvSpPr txBox="1">
              <a:spLocks noChangeArrowheads="1"/>
            </p:cNvSpPr>
            <p:nvPr/>
          </p:nvSpPr>
          <p:spPr bwMode="auto">
            <a:xfrm>
              <a:off x="5013" y="340"/>
              <a:ext cx="1359" cy="862"/>
            </a:xfrm>
            <a:prstGeom prst="rect">
              <a:avLst/>
            </a:prstGeom>
            <a:solidFill>
              <a:srgbClr val="FFCC99"/>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_tradnl" sz="1400" b="1"/>
                <a:t>Buffers for data</a:t>
              </a:r>
            </a:p>
            <a:p>
              <a:pPr defTabSz="914400"/>
              <a:r>
                <a:rPr lang="es-ES_tradnl" sz="1400" b="1"/>
                <a:t>packets</a:t>
              </a:r>
            </a:p>
            <a:p>
              <a:pPr defTabSz="914400"/>
              <a:r>
                <a:rPr lang="es-ES_tradnl" sz="1400" b="1"/>
                <a:t>Requirement:</a:t>
              </a:r>
            </a:p>
            <a:p>
              <a:pPr defTabSz="914400"/>
              <a:r>
                <a:rPr lang="es-ES_tradnl" sz="1400" b="1"/>
                <a:t>buffers must be sized </a:t>
              </a:r>
            </a:p>
            <a:p>
              <a:pPr defTabSz="914400"/>
              <a:r>
                <a:rPr lang="es-ES_tradnl" sz="1400" b="1"/>
                <a:t>to hold entire packet</a:t>
              </a:r>
            </a:p>
            <a:p>
              <a:pPr defTabSz="914400"/>
              <a:r>
                <a:rPr lang="es-ES_tradnl" sz="1400" b="1"/>
                <a:t>(MTU)</a:t>
              </a:r>
            </a:p>
          </p:txBody>
        </p:sp>
        <p:sp>
          <p:nvSpPr>
            <p:cNvPr id="25654" name="Line 194"/>
            <p:cNvSpPr>
              <a:spLocks noChangeShapeType="1"/>
            </p:cNvSpPr>
            <p:nvPr/>
          </p:nvSpPr>
          <p:spPr bwMode="auto">
            <a:xfrm flipH="1">
              <a:off x="4669" y="1202"/>
              <a:ext cx="411" cy="46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grpSp>
      <p:grpSp>
        <p:nvGrpSpPr>
          <p:cNvPr id="1395912" name="Group 200"/>
          <p:cNvGrpSpPr>
            <a:grpSpLocks/>
          </p:cNvGrpSpPr>
          <p:nvPr/>
        </p:nvGrpSpPr>
        <p:grpSpPr bwMode="auto">
          <a:xfrm>
            <a:off x="7416800" y="3779838"/>
            <a:ext cx="2674938" cy="1666875"/>
            <a:chOff x="4672" y="2420"/>
            <a:chExt cx="1685" cy="1050"/>
          </a:xfrm>
        </p:grpSpPr>
        <p:sp>
          <p:nvSpPr>
            <p:cNvPr id="25651" name="Text Box 196"/>
            <p:cNvSpPr txBox="1">
              <a:spLocks noChangeArrowheads="1"/>
            </p:cNvSpPr>
            <p:nvPr/>
          </p:nvSpPr>
          <p:spPr bwMode="auto">
            <a:xfrm>
              <a:off x="5037" y="2420"/>
              <a:ext cx="1320" cy="460"/>
            </a:xfrm>
            <a:prstGeom prst="rect">
              <a:avLst/>
            </a:prstGeom>
            <a:solidFill>
              <a:srgbClr val="FFCC99"/>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_tradnl" sz="1400" b="1"/>
                <a:t>Buffers for flits:</a:t>
              </a:r>
            </a:p>
            <a:p>
              <a:pPr defTabSz="914400"/>
              <a:r>
                <a:rPr lang="es-ES_tradnl" sz="1400" b="1"/>
                <a:t>packets can be larger</a:t>
              </a:r>
            </a:p>
            <a:p>
              <a:pPr defTabSz="914400"/>
              <a:r>
                <a:rPr lang="es-ES_tradnl" sz="1400" b="1"/>
                <a:t>than buffers</a:t>
              </a:r>
            </a:p>
          </p:txBody>
        </p:sp>
        <p:sp>
          <p:nvSpPr>
            <p:cNvPr id="25652" name="Line 197"/>
            <p:cNvSpPr>
              <a:spLocks noChangeShapeType="1"/>
            </p:cNvSpPr>
            <p:nvPr/>
          </p:nvSpPr>
          <p:spPr bwMode="auto">
            <a:xfrm flipH="1">
              <a:off x="4672" y="2880"/>
              <a:ext cx="478" cy="59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grpSp>
      <p:grpSp>
        <p:nvGrpSpPr>
          <p:cNvPr id="1395921" name="Group 209"/>
          <p:cNvGrpSpPr>
            <a:grpSpLocks/>
          </p:cNvGrpSpPr>
          <p:nvPr/>
        </p:nvGrpSpPr>
        <p:grpSpPr bwMode="auto">
          <a:xfrm>
            <a:off x="936625" y="5508625"/>
            <a:ext cx="8064500" cy="215900"/>
            <a:chOff x="590" y="3470"/>
            <a:chExt cx="5080" cy="136"/>
          </a:xfrm>
        </p:grpSpPr>
        <p:sp>
          <p:nvSpPr>
            <p:cNvPr id="25633" name="Rectangle 153"/>
            <p:cNvSpPr>
              <a:spLocks noChangeArrowheads="1"/>
            </p:cNvSpPr>
            <p:nvPr/>
          </p:nvSpPr>
          <p:spPr bwMode="auto">
            <a:xfrm>
              <a:off x="953"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34" name="Rectangle 154"/>
            <p:cNvSpPr>
              <a:spLocks noChangeArrowheads="1"/>
            </p:cNvSpPr>
            <p:nvPr/>
          </p:nvSpPr>
          <p:spPr bwMode="auto">
            <a:xfrm>
              <a:off x="999"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35" name="Rectangle 155"/>
            <p:cNvSpPr>
              <a:spLocks noChangeArrowheads="1"/>
            </p:cNvSpPr>
            <p:nvPr/>
          </p:nvSpPr>
          <p:spPr bwMode="auto">
            <a:xfrm>
              <a:off x="1631"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36" name="Rectangle 156"/>
            <p:cNvSpPr>
              <a:spLocks noChangeArrowheads="1"/>
            </p:cNvSpPr>
            <p:nvPr/>
          </p:nvSpPr>
          <p:spPr bwMode="auto">
            <a:xfrm>
              <a:off x="1676"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37" name="Rectangle 165"/>
            <p:cNvSpPr>
              <a:spLocks noChangeArrowheads="1"/>
            </p:cNvSpPr>
            <p:nvPr/>
          </p:nvSpPr>
          <p:spPr bwMode="auto">
            <a:xfrm>
              <a:off x="2948"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38" name="Rectangle 166"/>
            <p:cNvSpPr>
              <a:spLocks noChangeArrowheads="1"/>
            </p:cNvSpPr>
            <p:nvPr/>
          </p:nvSpPr>
          <p:spPr bwMode="auto">
            <a:xfrm>
              <a:off x="2993"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39" name="Rectangle 175"/>
            <p:cNvSpPr>
              <a:spLocks noChangeArrowheads="1"/>
            </p:cNvSpPr>
            <p:nvPr/>
          </p:nvSpPr>
          <p:spPr bwMode="auto">
            <a:xfrm>
              <a:off x="4262"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40" name="Rectangle 176"/>
            <p:cNvSpPr>
              <a:spLocks noChangeArrowheads="1"/>
            </p:cNvSpPr>
            <p:nvPr/>
          </p:nvSpPr>
          <p:spPr bwMode="auto">
            <a:xfrm>
              <a:off x="4307"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41" name="Rectangle 185"/>
            <p:cNvSpPr>
              <a:spLocks noChangeArrowheads="1"/>
            </p:cNvSpPr>
            <p:nvPr/>
          </p:nvSpPr>
          <p:spPr bwMode="auto">
            <a:xfrm>
              <a:off x="5579"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42" name="Rectangle 186"/>
            <p:cNvSpPr>
              <a:spLocks noChangeArrowheads="1"/>
            </p:cNvSpPr>
            <p:nvPr/>
          </p:nvSpPr>
          <p:spPr bwMode="auto">
            <a:xfrm>
              <a:off x="5624"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43" name="Rectangle 201"/>
            <p:cNvSpPr>
              <a:spLocks noChangeArrowheads="1"/>
            </p:cNvSpPr>
            <p:nvPr/>
          </p:nvSpPr>
          <p:spPr bwMode="auto">
            <a:xfrm>
              <a:off x="860"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44" name="Rectangle 202"/>
            <p:cNvSpPr>
              <a:spLocks noChangeArrowheads="1"/>
            </p:cNvSpPr>
            <p:nvPr/>
          </p:nvSpPr>
          <p:spPr bwMode="auto">
            <a:xfrm>
              <a:off x="906"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45" name="Rectangle 203"/>
            <p:cNvSpPr>
              <a:spLocks noChangeArrowheads="1"/>
            </p:cNvSpPr>
            <p:nvPr/>
          </p:nvSpPr>
          <p:spPr bwMode="auto">
            <a:xfrm>
              <a:off x="771"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46" name="Rectangle 204"/>
            <p:cNvSpPr>
              <a:spLocks noChangeArrowheads="1"/>
            </p:cNvSpPr>
            <p:nvPr/>
          </p:nvSpPr>
          <p:spPr bwMode="auto">
            <a:xfrm>
              <a:off x="817"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47" name="Rectangle 205"/>
            <p:cNvSpPr>
              <a:spLocks noChangeArrowheads="1"/>
            </p:cNvSpPr>
            <p:nvPr/>
          </p:nvSpPr>
          <p:spPr bwMode="auto">
            <a:xfrm>
              <a:off x="680"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48" name="Rectangle 206"/>
            <p:cNvSpPr>
              <a:spLocks noChangeArrowheads="1"/>
            </p:cNvSpPr>
            <p:nvPr/>
          </p:nvSpPr>
          <p:spPr bwMode="auto">
            <a:xfrm>
              <a:off x="726"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49" name="Rectangle 207"/>
            <p:cNvSpPr>
              <a:spLocks noChangeArrowheads="1"/>
            </p:cNvSpPr>
            <p:nvPr/>
          </p:nvSpPr>
          <p:spPr bwMode="auto">
            <a:xfrm>
              <a:off x="590"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5650" name="Rectangle 208"/>
            <p:cNvSpPr>
              <a:spLocks noChangeArrowheads="1"/>
            </p:cNvSpPr>
            <p:nvPr/>
          </p:nvSpPr>
          <p:spPr bwMode="auto">
            <a:xfrm>
              <a:off x="636"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grpSp>
      <p:sp>
        <p:nvSpPr>
          <p:cNvPr id="25632" name="Rectangle 211"/>
          <p:cNvSpPr>
            <a:spLocks noChangeArrowheads="1"/>
          </p:cNvSpPr>
          <p:nvPr/>
        </p:nvSpPr>
        <p:spPr bwMode="auto">
          <a:xfrm>
            <a:off x="431800" y="7042150"/>
            <a:ext cx="8577263" cy="5175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pPr algn="l" defTabSz="914400"/>
            <a:r>
              <a:rPr lang="en-US" sz="1400"/>
              <a:t>“Virtual Cut-Through: A New Computer Communication Switching Technique,” P. Kermani and L. Kleinrock,</a:t>
            </a:r>
          </a:p>
          <a:p>
            <a:pPr algn="l" defTabSz="914400"/>
            <a:r>
              <a:rPr lang="en-US" sz="1400" i="1"/>
              <a:t>Computer Networks</a:t>
            </a:r>
            <a:r>
              <a:rPr lang="en-US" sz="1400"/>
              <a:t>, 3, pp. 267–286, January, 1979.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395744"/>
                                        </p:tgtEl>
                                        <p:attrNameLst>
                                          <p:attrName>style.visibility</p:attrName>
                                        </p:attrNameLst>
                                      </p:cBhvr>
                                      <p:to>
                                        <p:strVal val="visible"/>
                                      </p:to>
                                    </p:set>
                                    <p:anim calcmode="lin" valueType="num">
                                      <p:cBhvr>
                                        <p:cTn id="7" dur="1000" fill="hold"/>
                                        <p:tgtEl>
                                          <p:spTgt spid="1395744"/>
                                        </p:tgtEl>
                                        <p:attrNameLst>
                                          <p:attrName>ppt_w</p:attrName>
                                        </p:attrNameLst>
                                      </p:cBhvr>
                                      <p:tavLst>
                                        <p:tav tm="0">
                                          <p:val>
                                            <p:strVal val="#ppt_w*0.70"/>
                                          </p:val>
                                        </p:tav>
                                        <p:tav tm="100000">
                                          <p:val>
                                            <p:strVal val="#ppt_w"/>
                                          </p:val>
                                        </p:tav>
                                      </p:tavLst>
                                    </p:anim>
                                    <p:anim calcmode="lin" valueType="num">
                                      <p:cBhvr>
                                        <p:cTn id="8" dur="1000" fill="hold"/>
                                        <p:tgtEl>
                                          <p:spTgt spid="1395744"/>
                                        </p:tgtEl>
                                        <p:attrNameLst>
                                          <p:attrName>ppt_h</p:attrName>
                                        </p:attrNameLst>
                                      </p:cBhvr>
                                      <p:tavLst>
                                        <p:tav tm="0">
                                          <p:val>
                                            <p:strVal val="#ppt_h"/>
                                          </p:val>
                                        </p:tav>
                                        <p:tav tm="100000">
                                          <p:val>
                                            <p:strVal val="#ppt_h"/>
                                          </p:val>
                                        </p:tav>
                                      </p:tavLst>
                                    </p:anim>
                                    <p:animEffect transition="in" filter="fade">
                                      <p:cBhvr>
                                        <p:cTn id="9" dur="1000"/>
                                        <p:tgtEl>
                                          <p:spTgt spid="1395744"/>
                                        </p:tgtEl>
                                      </p:cBhvr>
                                    </p:animEffect>
                                  </p:childTnLst>
                                </p:cTn>
                              </p:par>
                              <p:par>
                                <p:cTn id="10" presetID="23" presetClass="entr" presetSubtype="16" fill="hold" nodeType="withEffect">
                                  <p:stCondLst>
                                    <p:cond delay="0"/>
                                  </p:stCondLst>
                                  <p:childTnLst>
                                    <p:set>
                                      <p:cBhvr>
                                        <p:cTn id="11" dur="1" fill="hold">
                                          <p:stCondLst>
                                            <p:cond delay="0"/>
                                          </p:stCondLst>
                                        </p:cTn>
                                        <p:tgtEl>
                                          <p:spTgt spid="1395911"/>
                                        </p:tgtEl>
                                        <p:attrNameLst>
                                          <p:attrName>style.visibility</p:attrName>
                                        </p:attrNameLst>
                                      </p:cBhvr>
                                      <p:to>
                                        <p:strVal val="visible"/>
                                      </p:to>
                                    </p:set>
                                    <p:anim calcmode="lin" valueType="num">
                                      <p:cBhvr>
                                        <p:cTn id="12" dur="500" fill="hold"/>
                                        <p:tgtEl>
                                          <p:spTgt spid="1395911"/>
                                        </p:tgtEl>
                                        <p:attrNameLst>
                                          <p:attrName>ppt_w</p:attrName>
                                        </p:attrNameLst>
                                      </p:cBhvr>
                                      <p:tavLst>
                                        <p:tav tm="0">
                                          <p:val>
                                            <p:fltVal val="0"/>
                                          </p:val>
                                        </p:tav>
                                        <p:tav tm="100000">
                                          <p:val>
                                            <p:strVal val="#ppt_w"/>
                                          </p:val>
                                        </p:tav>
                                      </p:tavLst>
                                    </p:anim>
                                    <p:anim calcmode="lin" valueType="num">
                                      <p:cBhvr>
                                        <p:cTn id="13" dur="500" fill="hold"/>
                                        <p:tgtEl>
                                          <p:spTgt spid="1395911"/>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5" presetClass="entr" presetSubtype="0" fill="hold" nodeType="clickEffect">
                                  <p:stCondLst>
                                    <p:cond delay="0"/>
                                  </p:stCondLst>
                                  <p:childTnLst>
                                    <p:set>
                                      <p:cBhvr>
                                        <p:cTn id="17" dur="1" fill="hold">
                                          <p:stCondLst>
                                            <p:cond delay="0"/>
                                          </p:stCondLst>
                                        </p:cTn>
                                        <p:tgtEl>
                                          <p:spTgt spid="1395921"/>
                                        </p:tgtEl>
                                        <p:attrNameLst>
                                          <p:attrName>style.visibility</p:attrName>
                                        </p:attrNameLst>
                                      </p:cBhvr>
                                      <p:to>
                                        <p:strVal val="visible"/>
                                      </p:to>
                                    </p:set>
                                    <p:anim calcmode="lin" valueType="num">
                                      <p:cBhvr>
                                        <p:cTn id="18" dur="1000" fill="hold"/>
                                        <p:tgtEl>
                                          <p:spTgt spid="1395921"/>
                                        </p:tgtEl>
                                        <p:attrNameLst>
                                          <p:attrName>ppt_w</p:attrName>
                                        </p:attrNameLst>
                                      </p:cBhvr>
                                      <p:tavLst>
                                        <p:tav tm="0">
                                          <p:val>
                                            <p:strVal val="#ppt_w*0.70"/>
                                          </p:val>
                                        </p:tav>
                                        <p:tav tm="100000">
                                          <p:val>
                                            <p:strVal val="#ppt_w"/>
                                          </p:val>
                                        </p:tav>
                                      </p:tavLst>
                                    </p:anim>
                                    <p:anim calcmode="lin" valueType="num">
                                      <p:cBhvr>
                                        <p:cTn id="19" dur="1000" fill="hold"/>
                                        <p:tgtEl>
                                          <p:spTgt spid="1395921"/>
                                        </p:tgtEl>
                                        <p:attrNameLst>
                                          <p:attrName>ppt_h</p:attrName>
                                        </p:attrNameLst>
                                      </p:cBhvr>
                                      <p:tavLst>
                                        <p:tav tm="0">
                                          <p:val>
                                            <p:strVal val="#ppt_h"/>
                                          </p:val>
                                        </p:tav>
                                        <p:tav tm="100000">
                                          <p:val>
                                            <p:strVal val="#ppt_h"/>
                                          </p:val>
                                        </p:tav>
                                      </p:tavLst>
                                    </p:anim>
                                    <p:animEffect transition="in" filter="fade">
                                      <p:cBhvr>
                                        <p:cTn id="20" dur="1000"/>
                                        <p:tgtEl>
                                          <p:spTgt spid="1395921"/>
                                        </p:tgtEl>
                                      </p:cBhvr>
                                    </p:animEffect>
                                  </p:childTnLst>
                                </p:cTn>
                              </p:par>
                              <p:par>
                                <p:cTn id="21" presetID="23" presetClass="entr" presetSubtype="16" fill="hold" nodeType="withEffect">
                                  <p:stCondLst>
                                    <p:cond delay="0"/>
                                  </p:stCondLst>
                                  <p:childTnLst>
                                    <p:set>
                                      <p:cBhvr>
                                        <p:cTn id="22" dur="1" fill="hold">
                                          <p:stCondLst>
                                            <p:cond delay="0"/>
                                          </p:stCondLst>
                                        </p:cTn>
                                        <p:tgtEl>
                                          <p:spTgt spid="1395912"/>
                                        </p:tgtEl>
                                        <p:attrNameLst>
                                          <p:attrName>style.visibility</p:attrName>
                                        </p:attrNameLst>
                                      </p:cBhvr>
                                      <p:to>
                                        <p:strVal val="visible"/>
                                      </p:to>
                                    </p:set>
                                    <p:anim calcmode="lin" valueType="num">
                                      <p:cBhvr>
                                        <p:cTn id="23" dur="500" fill="hold"/>
                                        <p:tgtEl>
                                          <p:spTgt spid="1395912"/>
                                        </p:tgtEl>
                                        <p:attrNameLst>
                                          <p:attrName>ppt_w</p:attrName>
                                        </p:attrNameLst>
                                      </p:cBhvr>
                                      <p:tavLst>
                                        <p:tav tm="0">
                                          <p:val>
                                            <p:fltVal val="0"/>
                                          </p:val>
                                        </p:tav>
                                        <p:tav tm="100000">
                                          <p:val>
                                            <p:strVal val="#ppt_w"/>
                                          </p:val>
                                        </p:tav>
                                      </p:tavLst>
                                    </p:anim>
                                    <p:anim calcmode="lin" valueType="num">
                                      <p:cBhvr>
                                        <p:cTn id="24" dur="500" fill="hold"/>
                                        <p:tgtEl>
                                          <p:spTgt spid="13959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Date Placeholder 3"/>
          <p:cNvSpPr>
            <a:spLocks noGrp="1"/>
          </p:cNvSpPr>
          <p:nvPr>
            <p:ph type="dt" sz="quarter" idx="10"/>
          </p:nvPr>
        </p:nvSpPr>
        <p:spPr/>
        <p:txBody>
          <a:bodyPr/>
          <a:lstStyle/>
          <a:p>
            <a:pPr>
              <a:defRPr/>
            </a:pPr>
            <a:r>
              <a:rPr lang="es-ES_tradnl"/>
              <a:t>  </a:t>
            </a:r>
            <a:fld id="{40A1E3AF-6645-4F67-A8B2-9E207D2FE04C}" type="slidenum">
              <a:rPr lang="es-ES_tradnl" sz="1500"/>
              <a:pPr>
                <a:defRPr/>
              </a:pPr>
              <a:t>25</a:t>
            </a:fld>
            <a:endParaRPr lang="es-ES_tradnl" sz="1500"/>
          </a:p>
        </p:txBody>
      </p:sp>
      <p:sp>
        <p:nvSpPr>
          <p:cNvPr id="26627" name="Rectangle 2"/>
          <p:cNvSpPr>
            <a:spLocks noGrp="1" noChangeArrowheads="1"/>
          </p:cNvSpPr>
          <p:nvPr>
            <p:ph type="title"/>
          </p:nvPr>
        </p:nvSpPr>
        <p:spPr/>
        <p:txBody>
          <a:bodyPr/>
          <a:lstStyle/>
          <a:p>
            <a:r>
              <a:rPr lang="es-ES_tradnl" smtClean="0"/>
              <a:t>Routing, Arbitration, and Switching</a:t>
            </a:r>
          </a:p>
        </p:txBody>
      </p:sp>
      <p:sp>
        <p:nvSpPr>
          <p:cNvPr id="26628" name="Rectangle 3"/>
          <p:cNvSpPr>
            <a:spLocks noGrp="1" noChangeArrowheads="1"/>
          </p:cNvSpPr>
          <p:nvPr>
            <p:ph type="body" idx="1"/>
          </p:nvPr>
        </p:nvSpPr>
        <p:spPr>
          <a:xfrm>
            <a:off x="690563" y="1112838"/>
            <a:ext cx="9251950" cy="796925"/>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Switching</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Virtual cut-through</a:t>
            </a:r>
          </a:p>
        </p:txBody>
      </p:sp>
      <p:sp>
        <p:nvSpPr>
          <p:cNvPr id="26629" name="Rectangle 4"/>
          <p:cNvSpPr>
            <a:spLocks noChangeArrowheads="1"/>
          </p:cNvSpPr>
          <p:nvPr/>
        </p:nvSpPr>
        <p:spPr bwMode="auto">
          <a:xfrm>
            <a:off x="684213" y="3924300"/>
            <a:ext cx="9251950" cy="79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marL="207963" indent="-207963" algn="l" defTabSz="1008063">
              <a:spcBef>
                <a:spcPct val="20000"/>
              </a:spcBef>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endParaRPr lang="en-GB" sz="2700">
              <a:solidFill>
                <a:srgbClr val="CC3300"/>
              </a:solidFill>
              <a:latin typeface="Arial" charset="0"/>
            </a:endParaRPr>
          </a:p>
          <a:p>
            <a:pPr marL="733425" lvl="1" indent="-315913" algn="l" defTabSz="1008063">
              <a:spcBef>
                <a:spcPct val="10000"/>
              </a:spcBef>
              <a:buFontTx/>
              <a:buChar cha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z="2300">
                <a:latin typeface="Arial" charset="0"/>
              </a:rPr>
              <a:t>Wormhole</a:t>
            </a:r>
          </a:p>
        </p:txBody>
      </p:sp>
      <p:sp>
        <p:nvSpPr>
          <p:cNvPr id="26630" name="Rectangle 5"/>
          <p:cNvSpPr>
            <a:spLocks noChangeArrowheads="1"/>
          </p:cNvSpPr>
          <p:nvPr/>
        </p:nvSpPr>
        <p:spPr bwMode="auto">
          <a:xfrm>
            <a:off x="2519363" y="2051050"/>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26631" name="Rectangle 6"/>
          <p:cNvSpPr>
            <a:spLocks noChangeArrowheads="1"/>
          </p:cNvSpPr>
          <p:nvPr/>
        </p:nvSpPr>
        <p:spPr bwMode="auto">
          <a:xfrm>
            <a:off x="4608513" y="2051050"/>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26632" name="Rectangle 7"/>
          <p:cNvSpPr>
            <a:spLocks noChangeArrowheads="1"/>
          </p:cNvSpPr>
          <p:nvPr/>
        </p:nvSpPr>
        <p:spPr bwMode="auto">
          <a:xfrm>
            <a:off x="6696075" y="2051050"/>
            <a:ext cx="1296988"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26633" name="Rectangle 8"/>
          <p:cNvSpPr>
            <a:spLocks noChangeArrowheads="1"/>
          </p:cNvSpPr>
          <p:nvPr/>
        </p:nvSpPr>
        <p:spPr bwMode="auto">
          <a:xfrm>
            <a:off x="719138" y="2052638"/>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34" name="Rectangle 9"/>
          <p:cNvSpPr>
            <a:spLocks noChangeArrowheads="1"/>
          </p:cNvSpPr>
          <p:nvPr/>
        </p:nvSpPr>
        <p:spPr bwMode="auto">
          <a:xfrm>
            <a:off x="8783638" y="2051050"/>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35" name="Line 10"/>
          <p:cNvSpPr>
            <a:spLocks noChangeShapeType="1"/>
          </p:cNvSpPr>
          <p:nvPr/>
        </p:nvSpPr>
        <p:spPr bwMode="auto">
          <a:xfrm>
            <a:off x="7993063" y="2843213"/>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6636" name="Text Box 11"/>
          <p:cNvSpPr txBox="1">
            <a:spLocks noChangeArrowheads="1"/>
          </p:cNvSpPr>
          <p:nvPr/>
        </p:nvSpPr>
        <p:spPr bwMode="auto">
          <a:xfrm>
            <a:off x="666750" y="3703638"/>
            <a:ext cx="1125538"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Source </a:t>
            </a:r>
          </a:p>
          <a:p>
            <a:pPr defTabSz="914400"/>
            <a:r>
              <a:rPr lang="es-ES" sz="1600" b="1"/>
              <a:t>end node</a:t>
            </a:r>
          </a:p>
        </p:txBody>
      </p:sp>
      <p:sp>
        <p:nvSpPr>
          <p:cNvPr id="26637" name="Text Box 12"/>
          <p:cNvSpPr txBox="1">
            <a:spLocks noChangeArrowheads="1"/>
          </p:cNvSpPr>
          <p:nvPr/>
        </p:nvSpPr>
        <p:spPr bwMode="auto">
          <a:xfrm>
            <a:off x="8639175" y="3703638"/>
            <a:ext cx="1420813"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Destination </a:t>
            </a:r>
          </a:p>
          <a:p>
            <a:pPr defTabSz="914400"/>
            <a:r>
              <a:rPr lang="es-ES" sz="1600" b="1"/>
              <a:t>end node</a:t>
            </a:r>
          </a:p>
        </p:txBody>
      </p:sp>
      <p:sp>
        <p:nvSpPr>
          <p:cNvPr id="26638" name="Line 13"/>
          <p:cNvSpPr>
            <a:spLocks noChangeShapeType="1"/>
          </p:cNvSpPr>
          <p:nvPr/>
        </p:nvSpPr>
        <p:spPr bwMode="auto">
          <a:xfrm>
            <a:off x="5903913" y="2844800"/>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6639" name="Line 14"/>
          <p:cNvSpPr>
            <a:spLocks noChangeShapeType="1"/>
          </p:cNvSpPr>
          <p:nvPr/>
        </p:nvSpPr>
        <p:spPr bwMode="auto">
          <a:xfrm>
            <a:off x="3816350" y="2844800"/>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6640" name="Line 15"/>
          <p:cNvSpPr>
            <a:spLocks noChangeShapeType="1"/>
          </p:cNvSpPr>
          <p:nvPr/>
        </p:nvSpPr>
        <p:spPr bwMode="auto">
          <a:xfrm>
            <a:off x="1727200" y="2844800"/>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grpSp>
        <p:nvGrpSpPr>
          <p:cNvPr id="26641" name="Group 123"/>
          <p:cNvGrpSpPr>
            <a:grpSpLocks/>
          </p:cNvGrpSpPr>
          <p:nvPr/>
        </p:nvGrpSpPr>
        <p:grpSpPr bwMode="auto">
          <a:xfrm>
            <a:off x="936625" y="2700338"/>
            <a:ext cx="8208963" cy="215900"/>
            <a:chOff x="590" y="1701"/>
            <a:chExt cx="5171" cy="136"/>
          </a:xfrm>
        </p:grpSpPr>
        <p:sp>
          <p:nvSpPr>
            <p:cNvPr id="26700" name="Rectangle 17"/>
            <p:cNvSpPr>
              <a:spLocks noChangeArrowheads="1"/>
            </p:cNvSpPr>
            <p:nvPr/>
          </p:nvSpPr>
          <p:spPr bwMode="auto">
            <a:xfrm>
              <a:off x="590"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01" name="Rectangle 18"/>
            <p:cNvSpPr>
              <a:spLocks noChangeArrowheads="1"/>
            </p:cNvSpPr>
            <p:nvPr/>
          </p:nvSpPr>
          <p:spPr bwMode="auto">
            <a:xfrm>
              <a:off x="635"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02" name="Rectangle 19"/>
            <p:cNvSpPr>
              <a:spLocks noChangeArrowheads="1"/>
            </p:cNvSpPr>
            <p:nvPr/>
          </p:nvSpPr>
          <p:spPr bwMode="auto">
            <a:xfrm>
              <a:off x="681"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03" name="Rectangle 20"/>
            <p:cNvSpPr>
              <a:spLocks noChangeArrowheads="1"/>
            </p:cNvSpPr>
            <p:nvPr/>
          </p:nvSpPr>
          <p:spPr bwMode="auto">
            <a:xfrm>
              <a:off x="726"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04" name="Rectangle 21"/>
            <p:cNvSpPr>
              <a:spLocks noChangeArrowheads="1"/>
            </p:cNvSpPr>
            <p:nvPr/>
          </p:nvSpPr>
          <p:spPr bwMode="auto">
            <a:xfrm>
              <a:off x="772"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05" name="Rectangle 22"/>
            <p:cNvSpPr>
              <a:spLocks noChangeArrowheads="1"/>
            </p:cNvSpPr>
            <p:nvPr/>
          </p:nvSpPr>
          <p:spPr bwMode="auto">
            <a:xfrm>
              <a:off x="817"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06" name="Rectangle 23"/>
            <p:cNvSpPr>
              <a:spLocks noChangeArrowheads="1"/>
            </p:cNvSpPr>
            <p:nvPr/>
          </p:nvSpPr>
          <p:spPr bwMode="auto">
            <a:xfrm>
              <a:off x="863"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07" name="Rectangle 24"/>
            <p:cNvSpPr>
              <a:spLocks noChangeArrowheads="1"/>
            </p:cNvSpPr>
            <p:nvPr/>
          </p:nvSpPr>
          <p:spPr bwMode="auto">
            <a:xfrm>
              <a:off x="908"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08" name="Rectangle 25"/>
            <p:cNvSpPr>
              <a:spLocks noChangeArrowheads="1"/>
            </p:cNvSpPr>
            <p:nvPr/>
          </p:nvSpPr>
          <p:spPr bwMode="auto">
            <a:xfrm>
              <a:off x="953"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09" name="Rectangle 26"/>
            <p:cNvSpPr>
              <a:spLocks noChangeArrowheads="1"/>
            </p:cNvSpPr>
            <p:nvPr/>
          </p:nvSpPr>
          <p:spPr bwMode="auto">
            <a:xfrm>
              <a:off x="999"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10" name="Rectangle 27"/>
            <p:cNvSpPr>
              <a:spLocks noChangeArrowheads="1"/>
            </p:cNvSpPr>
            <p:nvPr/>
          </p:nvSpPr>
          <p:spPr bwMode="auto">
            <a:xfrm>
              <a:off x="1631"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11" name="Rectangle 28"/>
            <p:cNvSpPr>
              <a:spLocks noChangeArrowheads="1"/>
            </p:cNvSpPr>
            <p:nvPr/>
          </p:nvSpPr>
          <p:spPr bwMode="auto">
            <a:xfrm>
              <a:off x="1676"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12" name="Rectangle 29"/>
            <p:cNvSpPr>
              <a:spLocks noChangeArrowheads="1"/>
            </p:cNvSpPr>
            <p:nvPr/>
          </p:nvSpPr>
          <p:spPr bwMode="auto">
            <a:xfrm>
              <a:off x="1722"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13" name="Rectangle 30"/>
            <p:cNvSpPr>
              <a:spLocks noChangeArrowheads="1"/>
            </p:cNvSpPr>
            <p:nvPr/>
          </p:nvSpPr>
          <p:spPr bwMode="auto">
            <a:xfrm>
              <a:off x="1767"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14" name="Rectangle 31"/>
            <p:cNvSpPr>
              <a:spLocks noChangeArrowheads="1"/>
            </p:cNvSpPr>
            <p:nvPr/>
          </p:nvSpPr>
          <p:spPr bwMode="auto">
            <a:xfrm>
              <a:off x="1813"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15" name="Rectangle 32"/>
            <p:cNvSpPr>
              <a:spLocks noChangeArrowheads="1"/>
            </p:cNvSpPr>
            <p:nvPr/>
          </p:nvSpPr>
          <p:spPr bwMode="auto">
            <a:xfrm>
              <a:off x="1858"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16" name="Rectangle 33"/>
            <p:cNvSpPr>
              <a:spLocks noChangeArrowheads="1"/>
            </p:cNvSpPr>
            <p:nvPr/>
          </p:nvSpPr>
          <p:spPr bwMode="auto">
            <a:xfrm>
              <a:off x="1904"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17" name="Rectangle 34"/>
            <p:cNvSpPr>
              <a:spLocks noChangeArrowheads="1"/>
            </p:cNvSpPr>
            <p:nvPr/>
          </p:nvSpPr>
          <p:spPr bwMode="auto">
            <a:xfrm>
              <a:off x="1949"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18" name="Rectangle 35"/>
            <p:cNvSpPr>
              <a:spLocks noChangeArrowheads="1"/>
            </p:cNvSpPr>
            <p:nvPr/>
          </p:nvSpPr>
          <p:spPr bwMode="auto">
            <a:xfrm>
              <a:off x="1994"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19" name="Rectangle 36"/>
            <p:cNvSpPr>
              <a:spLocks noChangeArrowheads="1"/>
            </p:cNvSpPr>
            <p:nvPr/>
          </p:nvSpPr>
          <p:spPr bwMode="auto">
            <a:xfrm>
              <a:off x="2040"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20" name="Rectangle 37"/>
            <p:cNvSpPr>
              <a:spLocks noChangeArrowheads="1"/>
            </p:cNvSpPr>
            <p:nvPr/>
          </p:nvSpPr>
          <p:spPr bwMode="auto">
            <a:xfrm>
              <a:off x="2948"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21" name="Rectangle 38"/>
            <p:cNvSpPr>
              <a:spLocks noChangeArrowheads="1"/>
            </p:cNvSpPr>
            <p:nvPr/>
          </p:nvSpPr>
          <p:spPr bwMode="auto">
            <a:xfrm>
              <a:off x="2993"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22" name="Rectangle 39"/>
            <p:cNvSpPr>
              <a:spLocks noChangeArrowheads="1"/>
            </p:cNvSpPr>
            <p:nvPr/>
          </p:nvSpPr>
          <p:spPr bwMode="auto">
            <a:xfrm>
              <a:off x="3039"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23" name="Rectangle 40"/>
            <p:cNvSpPr>
              <a:spLocks noChangeArrowheads="1"/>
            </p:cNvSpPr>
            <p:nvPr/>
          </p:nvSpPr>
          <p:spPr bwMode="black">
            <a:xfrm>
              <a:off x="3084"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24" name="Rectangle 41"/>
            <p:cNvSpPr>
              <a:spLocks noChangeArrowheads="1"/>
            </p:cNvSpPr>
            <p:nvPr/>
          </p:nvSpPr>
          <p:spPr bwMode="black">
            <a:xfrm>
              <a:off x="3130"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25" name="Rectangle 42"/>
            <p:cNvSpPr>
              <a:spLocks noChangeArrowheads="1"/>
            </p:cNvSpPr>
            <p:nvPr/>
          </p:nvSpPr>
          <p:spPr bwMode="black">
            <a:xfrm>
              <a:off x="3175"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26" name="Rectangle 43"/>
            <p:cNvSpPr>
              <a:spLocks noChangeArrowheads="1"/>
            </p:cNvSpPr>
            <p:nvPr/>
          </p:nvSpPr>
          <p:spPr bwMode="black">
            <a:xfrm>
              <a:off x="3221"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27" name="Rectangle 44"/>
            <p:cNvSpPr>
              <a:spLocks noChangeArrowheads="1"/>
            </p:cNvSpPr>
            <p:nvPr/>
          </p:nvSpPr>
          <p:spPr bwMode="black">
            <a:xfrm>
              <a:off x="3266"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28" name="Rectangle 45"/>
            <p:cNvSpPr>
              <a:spLocks noChangeArrowheads="1"/>
            </p:cNvSpPr>
            <p:nvPr/>
          </p:nvSpPr>
          <p:spPr bwMode="black">
            <a:xfrm>
              <a:off x="3311"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29" name="Rectangle 46"/>
            <p:cNvSpPr>
              <a:spLocks noChangeArrowheads="1"/>
            </p:cNvSpPr>
            <p:nvPr/>
          </p:nvSpPr>
          <p:spPr bwMode="black">
            <a:xfrm>
              <a:off x="3357"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30" name="Rectangle 47"/>
            <p:cNvSpPr>
              <a:spLocks noChangeArrowheads="1"/>
            </p:cNvSpPr>
            <p:nvPr/>
          </p:nvSpPr>
          <p:spPr bwMode="auto">
            <a:xfrm>
              <a:off x="4262"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31" name="Rectangle 48"/>
            <p:cNvSpPr>
              <a:spLocks noChangeArrowheads="1"/>
            </p:cNvSpPr>
            <p:nvPr/>
          </p:nvSpPr>
          <p:spPr bwMode="auto">
            <a:xfrm>
              <a:off x="4307"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32" name="Rectangle 49"/>
            <p:cNvSpPr>
              <a:spLocks noChangeArrowheads="1"/>
            </p:cNvSpPr>
            <p:nvPr/>
          </p:nvSpPr>
          <p:spPr bwMode="auto">
            <a:xfrm>
              <a:off x="4353"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33" name="Rectangle 50"/>
            <p:cNvSpPr>
              <a:spLocks noChangeArrowheads="1"/>
            </p:cNvSpPr>
            <p:nvPr/>
          </p:nvSpPr>
          <p:spPr bwMode="auto">
            <a:xfrm>
              <a:off x="4398"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34" name="Rectangle 51"/>
            <p:cNvSpPr>
              <a:spLocks noChangeArrowheads="1"/>
            </p:cNvSpPr>
            <p:nvPr/>
          </p:nvSpPr>
          <p:spPr bwMode="auto">
            <a:xfrm>
              <a:off x="4444"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35" name="Rectangle 52"/>
            <p:cNvSpPr>
              <a:spLocks noChangeArrowheads="1"/>
            </p:cNvSpPr>
            <p:nvPr/>
          </p:nvSpPr>
          <p:spPr bwMode="auto">
            <a:xfrm>
              <a:off x="4489"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36" name="Rectangle 53"/>
            <p:cNvSpPr>
              <a:spLocks noChangeArrowheads="1"/>
            </p:cNvSpPr>
            <p:nvPr/>
          </p:nvSpPr>
          <p:spPr bwMode="auto">
            <a:xfrm>
              <a:off x="4535"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37" name="Rectangle 54"/>
            <p:cNvSpPr>
              <a:spLocks noChangeArrowheads="1"/>
            </p:cNvSpPr>
            <p:nvPr/>
          </p:nvSpPr>
          <p:spPr bwMode="auto">
            <a:xfrm>
              <a:off x="4580"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38" name="Rectangle 55"/>
            <p:cNvSpPr>
              <a:spLocks noChangeArrowheads="1"/>
            </p:cNvSpPr>
            <p:nvPr/>
          </p:nvSpPr>
          <p:spPr bwMode="auto">
            <a:xfrm>
              <a:off x="4625"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39" name="Rectangle 56"/>
            <p:cNvSpPr>
              <a:spLocks noChangeArrowheads="1"/>
            </p:cNvSpPr>
            <p:nvPr/>
          </p:nvSpPr>
          <p:spPr bwMode="auto">
            <a:xfrm>
              <a:off x="4671"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40" name="Rectangle 57"/>
            <p:cNvSpPr>
              <a:spLocks noChangeArrowheads="1"/>
            </p:cNvSpPr>
            <p:nvPr/>
          </p:nvSpPr>
          <p:spPr bwMode="auto">
            <a:xfrm>
              <a:off x="5579"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41" name="Rectangle 58"/>
            <p:cNvSpPr>
              <a:spLocks noChangeArrowheads="1"/>
            </p:cNvSpPr>
            <p:nvPr/>
          </p:nvSpPr>
          <p:spPr bwMode="auto">
            <a:xfrm>
              <a:off x="5624"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42" name="Rectangle 59"/>
            <p:cNvSpPr>
              <a:spLocks noChangeArrowheads="1"/>
            </p:cNvSpPr>
            <p:nvPr/>
          </p:nvSpPr>
          <p:spPr bwMode="auto">
            <a:xfrm>
              <a:off x="5669"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743" name="Rectangle 60"/>
            <p:cNvSpPr>
              <a:spLocks noChangeArrowheads="1"/>
            </p:cNvSpPr>
            <p:nvPr/>
          </p:nvSpPr>
          <p:spPr bwMode="auto">
            <a:xfrm>
              <a:off x="5715" y="1701"/>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grpSp>
      <p:sp>
        <p:nvSpPr>
          <p:cNvPr id="26642" name="Rectangle 61"/>
          <p:cNvSpPr>
            <a:spLocks noChangeArrowheads="1"/>
          </p:cNvSpPr>
          <p:nvPr/>
        </p:nvSpPr>
        <p:spPr bwMode="auto">
          <a:xfrm>
            <a:off x="2519363" y="4859338"/>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26643" name="Rectangle 62"/>
          <p:cNvSpPr>
            <a:spLocks noChangeArrowheads="1"/>
          </p:cNvSpPr>
          <p:nvPr/>
        </p:nvSpPr>
        <p:spPr bwMode="auto">
          <a:xfrm>
            <a:off x="4608513" y="4859338"/>
            <a:ext cx="1296987"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pPr defTabSz="914400"/>
            <a:endParaRPr lang="es-ES" sz="1600"/>
          </a:p>
        </p:txBody>
      </p:sp>
      <p:sp>
        <p:nvSpPr>
          <p:cNvPr id="26644" name="Rectangle 63"/>
          <p:cNvSpPr>
            <a:spLocks noChangeArrowheads="1"/>
          </p:cNvSpPr>
          <p:nvPr/>
        </p:nvSpPr>
        <p:spPr bwMode="auto">
          <a:xfrm>
            <a:off x="6696075" y="4859338"/>
            <a:ext cx="1296988" cy="1657350"/>
          </a:xfrm>
          <a:prstGeom prst="rect">
            <a:avLst/>
          </a:pr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26645" name="Rectangle 64"/>
          <p:cNvSpPr>
            <a:spLocks noChangeArrowheads="1"/>
          </p:cNvSpPr>
          <p:nvPr/>
        </p:nvSpPr>
        <p:spPr bwMode="auto">
          <a:xfrm>
            <a:off x="719138" y="4860925"/>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46" name="Rectangle 65"/>
          <p:cNvSpPr>
            <a:spLocks noChangeArrowheads="1"/>
          </p:cNvSpPr>
          <p:nvPr/>
        </p:nvSpPr>
        <p:spPr bwMode="auto">
          <a:xfrm>
            <a:off x="8783638" y="4859338"/>
            <a:ext cx="1009650" cy="1657350"/>
          </a:xfrm>
          <a:prstGeom prst="rect">
            <a:avLst/>
          </a:pr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47" name="Line 66"/>
          <p:cNvSpPr>
            <a:spLocks noChangeShapeType="1"/>
          </p:cNvSpPr>
          <p:nvPr/>
        </p:nvSpPr>
        <p:spPr bwMode="auto">
          <a:xfrm>
            <a:off x="7993063" y="5651500"/>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6648" name="Text Box 67"/>
          <p:cNvSpPr txBox="1">
            <a:spLocks noChangeArrowheads="1"/>
          </p:cNvSpPr>
          <p:nvPr/>
        </p:nvSpPr>
        <p:spPr bwMode="auto">
          <a:xfrm>
            <a:off x="666750" y="6511925"/>
            <a:ext cx="1125538"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Source </a:t>
            </a:r>
          </a:p>
          <a:p>
            <a:pPr defTabSz="914400"/>
            <a:r>
              <a:rPr lang="es-ES" sz="1600" b="1"/>
              <a:t>end node</a:t>
            </a:r>
          </a:p>
        </p:txBody>
      </p:sp>
      <p:sp>
        <p:nvSpPr>
          <p:cNvPr id="26649" name="Text Box 68"/>
          <p:cNvSpPr txBox="1">
            <a:spLocks noChangeArrowheads="1"/>
          </p:cNvSpPr>
          <p:nvPr/>
        </p:nvSpPr>
        <p:spPr bwMode="auto">
          <a:xfrm>
            <a:off x="8639175" y="6511925"/>
            <a:ext cx="1420813" cy="5810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600" b="1"/>
              <a:t>Destination </a:t>
            </a:r>
          </a:p>
          <a:p>
            <a:pPr defTabSz="914400"/>
            <a:r>
              <a:rPr lang="es-ES" sz="1600" b="1"/>
              <a:t>end node</a:t>
            </a:r>
          </a:p>
        </p:txBody>
      </p:sp>
      <p:sp>
        <p:nvSpPr>
          <p:cNvPr id="26650" name="Line 69"/>
          <p:cNvSpPr>
            <a:spLocks noChangeShapeType="1"/>
          </p:cNvSpPr>
          <p:nvPr/>
        </p:nvSpPr>
        <p:spPr bwMode="auto">
          <a:xfrm>
            <a:off x="5903913" y="5653088"/>
            <a:ext cx="79216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6651" name="Line 70"/>
          <p:cNvSpPr>
            <a:spLocks noChangeShapeType="1"/>
          </p:cNvSpPr>
          <p:nvPr/>
        </p:nvSpPr>
        <p:spPr bwMode="auto">
          <a:xfrm>
            <a:off x="3816350" y="5653088"/>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26652" name="Line 71"/>
          <p:cNvSpPr>
            <a:spLocks noChangeShapeType="1"/>
          </p:cNvSpPr>
          <p:nvPr/>
        </p:nvSpPr>
        <p:spPr bwMode="auto">
          <a:xfrm>
            <a:off x="1727200" y="5653088"/>
            <a:ext cx="7921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grpSp>
        <p:nvGrpSpPr>
          <p:cNvPr id="26653" name="Group 124"/>
          <p:cNvGrpSpPr>
            <a:grpSpLocks/>
          </p:cNvGrpSpPr>
          <p:nvPr/>
        </p:nvGrpSpPr>
        <p:grpSpPr bwMode="auto">
          <a:xfrm>
            <a:off x="936625" y="5508625"/>
            <a:ext cx="8064500" cy="215900"/>
            <a:chOff x="590" y="3470"/>
            <a:chExt cx="5080" cy="136"/>
          </a:xfrm>
        </p:grpSpPr>
        <p:sp>
          <p:nvSpPr>
            <p:cNvPr id="26682" name="Rectangle 79"/>
            <p:cNvSpPr>
              <a:spLocks noChangeArrowheads="1"/>
            </p:cNvSpPr>
            <p:nvPr/>
          </p:nvSpPr>
          <p:spPr bwMode="auto">
            <a:xfrm>
              <a:off x="953"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83" name="Rectangle 80"/>
            <p:cNvSpPr>
              <a:spLocks noChangeArrowheads="1"/>
            </p:cNvSpPr>
            <p:nvPr/>
          </p:nvSpPr>
          <p:spPr bwMode="auto">
            <a:xfrm>
              <a:off x="999"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84" name="Rectangle 81"/>
            <p:cNvSpPr>
              <a:spLocks noChangeArrowheads="1"/>
            </p:cNvSpPr>
            <p:nvPr/>
          </p:nvSpPr>
          <p:spPr bwMode="black">
            <a:xfrm>
              <a:off x="1631"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85" name="Rectangle 82"/>
            <p:cNvSpPr>
              <a:spLocks noChangeArrowheads="1"/>
            </p:cNvSpPr>
            <p:nvPr/>
          </p:nvSpPr>
          <p:spPr bwMode="black">
            <a:xfrm>
              <a:off x="1676"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86" name="Rectangle 83"/>
            <p:cNvSpPr>
              <a:spLocks noChangeArrowheads="1"/>
            </p:cNvSpPr>
            <p:nvPr/>
          </p:nvSpPr>
          <p:spPr bwMode="black">
            <a:xfrm>
              <a:off x="2948"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87" name="Rectangle 84"/>
            <p:cNvSpPr>
              <a:spLocks noChangeArrowheads="1"/>
            </p:cNvSpPr>
            <p:nvPr/>
          </p:nvSpPr>
          <p:spPr bwMode="black">
            <a:xfrm>
              <a:off x="2993"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88" name="Rectangle 85"/>
            <p:cNvSpPr>
              <a:spLocks noChangeArrowheads="1"/>
            </p:cNvSpPr>
            <p:nvPr/>
          </p:nvSpPr>
          <p:spPr bwMode="auto">
            <a:xfrm>
              <a:off x="4262"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89" name="Rectangle 86"/>
            <p:cNvSpPr>
              <a:spLocks noChangeArrowheads="1"/>
            </p:cNvSpPr>
            <p:nvPr/>
          </p:nvSpPr>
          <p:spPr bwMode="auto">
            <a:xfrm>
              <a:off x="4307"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90" name="Rectangle 87"/>
            <p:cNvSpPr>
              <a:spLocks noChangeArrowheads="1"/>
            </p:cNvSpPr>
            <p:nvPr/>
          </p:nvSpPr>
          <p:spPr bwMode="auto">
            <a:xfrm>
              <a:off x="5579"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91" name="Rectangle 88"/>
            <p:cNvSpPr>
              <a:spLocks noChangeArrowheads="1"/>
            </p:cNvSpPr>
            <p:nvPr/>
          </p:nvSpPr>
          <p:spPr bwMode="auto">
            <a:xfrm>
              <a:off x="5624"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92" name="Rectangle 89"/>
            <p:cNvSpPr>
              <a:spLocks noChangeArrowheads="1"/>
            </p:cNvSpPr>
            <p:nvPr/>
          </p:nvSpPr>
          <p:spPr bwMode="auto">
            <a:xfrm>
              <a:off x="860"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93" name="Rectangle 90"/>
            <p:cNvSpPr>
              <a:spLocks noChangeArrowheads="1"/>
            </p:cNvSpPr>
            <p:nvPr/>
          </p:nvSpPr>
          <p:spPr bwMode="auto">
            <a:xfrm>
              <a:off x="906"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94" name="Rectangle 91"/>
            <p:cNvSpPr>
              <a:spLocks noChangeArrowheads="1"/>
            </p:cNvSpPr>
            <p:nvPr/>
          </p:nvSpPr>
          <p:spPr bwMode="auto">
            <a:xfrm>
              <a:off x="771"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95" name="Rectangle 92"/>
            <p:cNvSpPr>
              <a:spLocks noChangeArrowheads="1"/>
            </p:cNvSpPr>
            <p:nvPr/>
          </p:nvSpPr>
          <p:spPr bwMode="auto">
            <a:xfrm>
              <a:off x="817"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96" name="Rectangle 93"/>
            <p:cNvSpPr>
              <a:spLocks noChangeArrowheads="1"/>
            </p:cNvSpPr>
            <p:nvPr/>
          </p:nvSpPr>
          <p:spPr bwMode="auto">
            <a:xfrm>
              <a:off x="680"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97" name="Rectangle 94"/>
            <p:cNvSpPr>
              <a:spLocks noChangeArrowheads="1"/>
            </p:cNvSpPr>
            <p:nvPr/>
          </p:nvSpPr>
          <p:spPr bwMode="auto">
            <a:xfrm>
              <a:off x="726"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98" name="Rectangle 95"/>
            <p:cNvSpPr>
              <a:spLocks noChangeArrowheads="1"/>
            </p:cNvSpPr>
            <p:nvPr/>
          </p:nvSpPr>
          <p:spPr bwMode="auto">
            <a:xfrm>
              <a:off x="590"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99" name="Rectangle 96"/>
            <p:cNvSpPr>
              <a:spLocks noChangeArrowheads="1"/>
            </p:cNvSpPr>
            <p:nvPr/>
          </p:nvSpPr>
          <p:spPr bwMode="auto">
            <a:xfrm>
              <a:off x="636" y="3470"/>
              <a:ext cx="46" cy="136"/>
            </a:xfrm>
            <a:prstGeom prst="rect">
              <a:avLst/>
            </a:prstGeom>
            <a:solidFill>
              <a:srgbClr val="C0C0C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grpSp>
      <p:sp>
        <p:nvSpPr>
          <p:cNvPr id="1522785" name="Rectangle 97"/>
          <p:cNvSpPr>
            <a:spLocks noChangeArrowheads="1"/>
          </p:cNvSpPr>
          <p:nvPr/>
        </p:nvSpPr>
        <p:spPr bwMode="auto">
          <a:xfrm>
            <a:off x="1584325"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22792" name="Text Box 104"/>
          <p:cNvSpPr txBox="1">
            <a:spLocks noChangeArrowheads="1"/>
          </p:cNvSpPr>
          <p:nvPr/>
        </p:nvSpPr>
        <p:spPr bwMode="gray">
          <a:xfrm>
            <a:off x="5788025" y="2555875"/>
            <a:ext cx="547688" cy="457200"/>
          </a:xfrm>
          <a:prstGeom prst="rect">
            <a:avLst/>
          </a:prstGeom>
          <a:solidFill>
            <a:srgbClr val="FF00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200" b="1">
                <a:solidFill>
                  <a:schemeClr val="bg1"/>
                </a:solidFill>
              </a:rPr>
              <a:t>Busy</a:t>
            </a:r>
          </a:p>
          <a:p>
            <a:pPr defTabSz="914400"/>
            <a:r>
              <a:rPr lang="es-ES" sz="1200" b="1">
                <a:solidFill>
                  <a:schemeClr val="bg1"/>
                </a:solidFill>
              </a:rPr>
              <a:t> Link</a:t>
            </a:r>
          </a:p>
        </p:txBody>
      </p:sp>
      <p:sp>
        <p:nvSpPr>
          <p:cNvPr id="1522793" name="Text Box 105"/>
          <p:cNvSpPr txBox="1">
            <a:spLocks noChangeArrowheads="1"/>
          </p:cNvSpPr>
          <p:nvPr/>
        </p:nvSpPr>
        <p:spPr bwMode="blackWhite">
          <a:xfrm>
            <a:off x="2887663" y="6011863"/>
            <a:ext cx="1289050" cy="457200"/>
          </a:xfrm>
          <a:prstGeom prst="rect">
            <a:avLst/>
          </a:prstGeom>
          <a:solidFill>
            <a:srgbClr val="FF00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200" b="1">
                <a:solidFill>
                  <a:schemeClr val="bg1"/>
                </a:solidFill>
              </a:rPr>
              <a:t>Packet stored </a:t>
            </a:r>
          </a:p>
          <a:p>
            <a:pPr defTabSz="914400"/>
            <a:r>
              <a:rPr lang="es-ES" sz="1200" b="1">
                <a:solidFill>
                  <a:schemeClr val="bg1"/>
                </a:solidFill>
              </a:rPr>
              <a:t>along the path</a:t>
            </a:r>
          </a:p>
        </p:txBody>
      </p:sp>
      <p:sp>
        <p:nvSpPr>
          <p:cNvPr id="1522794" name="Rectangle 106"/>
          <p:cNvSpPr>
            <a:spLocks noChangeArrowheads="1"/>
          </p:cNvSpPr>
          <p:nvPr/>
        </p:nvSpPr>
        <p:spPr bwMode="black">
          <a:xfrm>
            <a:off x="1584325" y="5508625"/>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22795" name="Text Box 107"/>
          <p:cNvSpPr txBox="1">
            <a:spLocks noChangeArrowheads="1"/>
          </p:cNvSpPr>
          <p:nvPr/>
        </p:nvSpPr>
        <p:spPr bwMode="gray">
          <a:xfrm>
            <a:off x="5761038" y="5435600"/>
            <a:ext cx="547687" cy="457200"/>
          </a:xfrm>
          <a:prstGeom prst="rect">
            <a:avLst/>
          </a:prstGeom>
          <a:solidFill>
            <a:srgbClr val="FF00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200" b="1">
                <a:solidFill>
                  <a:schemeClr val="bg1"/>
                </a:solidFill>
              </a:rPr>
              <a:t>Busy</a:t>
            </a:r>
          </a:p>
          <a:p>
            <a:pPr defTabSz="914400"/>
            <a:r>
              <a:rPr lang="es-ES" sz="1200" b="1">
                <a:solidFill>
                  <a:schemeClr val="bg1"/>
                </a:solidFill>
              </a:rPr>
              <a:t> Link</a:t>
            </a:r>
          </a:p>
        </p:txBody>
      </p:sp>
      <p:sp>
        <p:nvSpPr>
          <p:cNvPr id="1522796" name="Rectangle 108"/>
          <p:cNvSpPr>
            <a:spLocks noChangeArrowheads="1"/>
          </p:cNvSpPr>
          <p:nvPr/>
        </p:nvSpPr>
        <p:spPr bwMode="black">
          <a:xfrm>
            <a:off x="1511300" y="5508625"/>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22797" name="Rectangle 109"/>
          <p:cNvSpPr>
            <a:spLocks noChangeArrowheads="1"/>
          </p:cNvSpPr>
          <p:nvPr/>
        </p:nvSpPr>
        <p:spPr bwMode="black">
          <a:xfrm>
            <a:off x="1439863" y="5508625"/>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22798" name="Rectangle 110"/>
          <p:cNvSpPr>
            <a:spLocks noChangeArrowheads="1"/>
          </p:cNvSpPr>
          <p:nvPr/>
        </p:nvSpPr>
        <p:spPr bwMode="black">
          <a:xfrm>
            <a:off x="1368425" y="5508625"/>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62" name="Rectangle 111"/>
          <p:cNvSpPr>
            <a:spLocks noChangeArrowheads="1"/>
          </p:cNvSpPr>
          <p:nvPr/>
        </p:nvSpPr>
        <p:spPr bwMode="black">
          <a:xfrm>
            <a:off x="1295400" y="5508625"/>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63" name="Rectangle 112"/>
          <p:cNvSpPr>
            <a:spLocks noChangeArrowheads="1"/>
          </p:cNvSpPr>
          <p:nvPr/>
        </p:nvSpPr>
        <p:spPr bwMode="auto">
          <a:xfrm>
            <a:off x="1223963" y="5508625"/>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64" name="Rectangle 113"/>
          <p:cNvSpPr>
            <a:spLocks noChangeArrowheads="1"/>
          </p:cNvSpPr>
          <p:nvPr/>
        </p:nvSpPr>
        <p:spPr bwMode="auto">
          <a:xfrm>
            <a:off x="1152525" y="5508625"/>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26665" name="Rectangle 114"/>
          <p:cNvSpPr>
            <a:spLocks noChangeArrowheads="1"/>
          </p:cNvSpPr>
          <p:nvPr/>
        </p:nvSpPr>
        <p:spPr bwMode="auto">
          <a:xfrm>
            <a:off x="1079500" y="5508625"/>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22803" name="Text Box 115"/>
          <p:cNvSpPr txBox="1">
            <a:spLocks noChangeArrowheads="1"/>
          </p:cNvSpPr>
          <p:nvPr/>
        </p:nvSpPr>
        <p:spPr bwMode="blackWhite">
          <a:xfrm>
            <a:off x="4465638" y="3203575"/>
            <a:ext cx="1582737" cy="639763"/>
          </a:xfrm>
          <a:prstGeom prst="rect">
            <a:avLst/>
          </a:prstGeom>
          <a:solidFill>
            <a:srgbClr val="FF00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sz="1200" b="1">
                <a:solidFill>
                  <a:schemeClr val="bg1"/>
                </a:solidFill>
              </a:rPr>
              <a:t>Packet completely</a:t>
            </a:r>
          </a:p>
          <a:p>
            <a:pPr defTabSz="914400"/>
            <a:r>
              <a:rPr lang="es-ES" sz="1200" b="1">
                <a:solidFill>
                  <a:schemeClr val="bg1"/>
                </a:solidFill>
              </a:rPr>
              <a:t>stored  at</a:t>
            </a:r>
          </a:p>
          <a:p>
            <a:pPr defTabSz="914400"/>
            <a:r>
              <a:rPr lang="es-ES" sz="1200" b="1">
                <a:solidFill>
                  <a:schemeClr val="bg1"/>
                </a:solidFill>
              </a:rPr>
              <a:t>the switch</a:t>
            </a:r>
          </a:p>
        </p:txBody>
      </p:sp>
      <p:sp>
        <p:nvSpPr>
          <p:cNvPr id="1522804" name="Rectangle 116"/>
          <p:cNvSpPr>
            <a:spLocks noChangeArrowheads="1"/>
          </p:cNvSpPr>
          <p:nvPr/>
        </p:nvSpPr>
        <p:spPr bwMode="auto">
          <a:xfrm>
            <a:off x="1511300"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22805" name="Rectangle 117"/>
          <p:cNvSpPr>
            <a:spLocks noChangeArrowheads="1"/>
          </p:cNvSpPr>
          <p:nvPr/>
        </p:nvSpPr>
        <p:spPr bwMode="auto">
          <a:xfrm>
            <a:off x="1439863"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22806" name="Rectangle 118"/>
          <p:cNvSpPr>
            <a:spLocks noChangeArrowheads="1"/>
          </p:cNvSpPr>
          <p:nvPr/>
        </p:nvSpPr>
        <p:spPr bwMode="auto">
          <a:xfrm>
            <a:off x="1368425"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22807" name="Rectangle 119"/>
          <p:cNvSpPr>
            <a:spLocks noChangeArrowheads="1"/>
          </p:cNvSpPr>
          <p:nvPr/>
        </p:nvSpPr>
        <p:spPr bwMode="auto">
          <a:xfrm>
            <a:off x="1295400"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22808" name="Rectangle 120"/>
          <p:cNvSpPr>
            <a:spLocks noChangeArrowheads="1"/>
          </p:cNvSpPr>
          <p:nvPr/>
        </p:nvSpPr>
        <p:spPr bwMode="auto">
          <a:xfrm>
            <a:off x="1223963"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22809" name="Rectangle 121"/>
          <p:cNvSpPr>
            <a:spLocks noChangeArrowheads="1"/>
          </p:cNvSpPr>
          <p:nvPr/>
        </p:nvSpPr>
        <p:spPr bwMode="auto">
          <a:xfrm>
            <a:off x="1152525"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22810" name="Rectangle 122"/>
          <p:cNvSpPr>
            <a:spLocks noChangeArrowheads="1"/>
          </p:cNvSpPr>
          <p:nvPr/>
        </p:nvSpPr>
        <p:spPr bwMode="auto">
          <a:xfrm>
            <a:off x="1079500" y="2700338"/>
            <a:ext cx="73025" cy="215900"/>
          </a:xfrm>
          <a:prstGeom prst="rect">
            <a:avLst/>
          </a:prstGeom>
          <a:solidFill>
            <a:srgbClr val="FF99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nchor="ctr">
            <a:spAutoFit/>
          </a:bodyPr>
          <a:lstStyle/>
          <a:p>
            <a:endParaRPr lang="en-CA"/>
          </a:p>
        </p:txBody>
      </p:sp>
      <p:sp>
        <p:nvSpPr>
          <p:cNvPr id="1522813" name="Rectangle 125"/>
          <p:cNvSpPr>
            <a:spLocks noChangeArrowheads="1"/>
          </p:cNvSpPr>
          <p:nvPr/>
        </p:nvSpPr>
        <p:spPr bwMode="auto">
          <a:xfrm>
            <a:off x="1800225" y="6659563"/>
            <a:ext cx="67929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defTabSz="914400"/>
            <a:r>
              <a:rPr lang="en-US" sz="2200" b="1" i="1">
                <a:solidFill>
                  <a:schemeClr val="accent2"/>
                </a:solidFill>
                <a:latin typeface="Arial" charset="0"/>
              </a:rPr>
              <a:t>Maximizing sharing of link BW increases </a:t>
            </a:r>
            <a:r>
              <a:rPr lang="en-US" sz="2400" b="1" i="1">
                <a:solidFill>
                  <a:srgbClr val="FF0000"/>
                </a:solidFill>
                <a:latin typeface="Symbol" pitchFamily="18" charset="2"/>
              </a:rPr>
              <a:t>r </a:t>
            </a:r>
            <a:r>
              <a:rPr lang="en-US" i="1"/>
              <a:t>( i.e.,</a:t>
            </a:r>
            <a:r>
              <a:rPr lang="en-US" b="1" i="1">
                <a:solidFill>
                  <a:srgbClr val="FF0000"/>
                </a:solidFill>
              </a:rPr>
              <a:t> </a:t>
            </a:r>
            <a:r>
              <a:rPr lang="en-US" b="1" i="1">
                <a:solidFill>
                  <a:srgbClr val="FF0000"/>
                </a:solidFill>
                <a:latin typeface="Symbol" pitchFamily="18" charset="2"/>
              </a:rPr>
              <a:t>r</a:t>
            </a:r>
            <a:r>
              <a:rPr lang="en-US" b="1" i="1" baseline="-25000">
                <a:solidFill>
                  <a:srgbClr val="FF0000"/>
                </a:solidFill>
              </a:rPr>
              <a:t>S </a:t>
            </a:r>
            <a:r>
              <a:rPr lang="en-US" i="1"/>
              <a:t>)</a:t>
            </a:r>
            <a:endParaRPr lang="en-US" sz="2400" i="1">
              <a:latin typeface="Symbol" pitchFamily="18" charset="2"/>
            </a:endParaRPr>
          </a:p>
        </p:txBody>
      </p:sp>
      <p:grpSp>
        <p:nvGrpSpPr>
          <p:cNvPr id="26675" name="Group 126"/>
          <p:cNvGrpSpPr>
            <a:grpSpLocks/>
          </p:cNvGrpSpPr>
          <p:nvPr/>
        </p:nvGrpSpPr>
        <p:grpSpPr bwMode="auto">
          <a:xfrm>
            <a:off x="7372350" y="539750"/>
            <a:ext cx="2703513" cy="2109788"/>
            <a:chOff x="4669" y="340"/>
            <a:chExt cx="1703" cy="1329"/>
          </a:xfrm>
        </p:grpSpPr>
        <p:sp>
          <p:nvSpPr>
            <p:cNvPr id="26680" name="Text Box 127"/>
            <p:cNvSpPr txBox="1">
              <a:spLocks noChangeArrowheads="1"/>
            </p:cNvSpPr>
            <p:nvPr/>
          </p:nvSpPr>
          <p:spPr bwMode="auto">
            <a:xfrm>
              <a:off x="5013" y="340"/>
              <a:ext cx="1359" cy="862"/>
            </a:xfrm>
            <a:prstGeom prst="rect">
              <a:avLst/>
            </a:prstGeom>
            <a:solidFill>
              <a:srgbClr val="FFCC99"/>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_tradnl" sz="1400" b="1"/>
                <a:t>Buffers for data</a:t>
              </a:r>
            </a:p>
            <a:p>
              <a:pPr defTabSz="914400"/>
              <a:r>
                <a:rPr lang="es-ES_tradnl" sz="1400" b="1"/>
                <a:t>packets</a:t>
              </a:r>
            </a:p>
            <a:p>
              <a:pPr defTabSz="914400"/>
              <a:r>
                <a:rPr lang="es-ES_tradnl" sz="1400" b="1"/>
                <a:t>Requirement:</a:t>
              </a:r>
            </a:p>
            <a:p>
              <a:pPr defTabSz="914400"/>
              <a:r>
                <a:rPr lang="es-ES_tradnl" sz="1400" b="1"/>
                <a:t>buffers must be sized </a:t>
              </a:r>
            </a:p>
            <a:p>
              <a:pPr defTabSz="914400"/>
              <a:r>
                <a:rPr lang="es-ES_tradnl" sz="1400" b="1"/>
                <a:t>to hold entire packet</a:t>
              </a:r>
            </a:p>
            <a:p>
              <a:pPr defTabSz="914400"/>
              <a:r>
                <a:rPr lang="es-ES_tradnl" sz="1400" b="1"/>
                <a:t>(MTU)</a:t>
              </a:r>
            </a:p>
          </p:txBody>
        </p:sp>
        <p:sp>
          <p:nvSpPr>
            <p:cNvPr id="26681" name="Line 128"/>
            <p:cNvSpPr>
              <a:spLocks noChangeShapeType="1"/>
            </p:cNvSpPr>
            <p:nvPr/>
          </p:nvSpPr>
          <p:spPr bwMode="auto">
            <a:xfrm flipH="1">
              <a:off x="4669" y="1202"/>
              <a:ext cx="411" cy="46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grpSp>
      <p:grpSp>
        <p:nvGrpSpPr>
          <p:cNvPr id="26676" name="Group 129"/>
          <p:cNvGrpSpPr>
            <a:grpSpLocks/>
          </p:cNvGrpSpPr>
          <p:nvPr/>
        </p:nvGrpSpPr>
        <p:grpSpPr bwMode="auto">
          <a:xfrm>
            <a:off x="7416800" y="3779838"/>
            <a:ext cx="2674938" cy="1666875"/>
            <a:chOff x="4672" y="2420"/>
            <a:chExt cx="1685" cy="1050"/>
          </a:xfrm>
        </p:grpSpPr>
        <p:sp>
          <p:nvSpPr>
            <p:cNvPr id="26678" name="Text Box 130"/>
            <p:cNvSpPr txBox="1">
              <a:spLocks noChangeArrowheads="1"/>
            </p:cNvSpPr>
            <p:nvPr/>
          </p:nvSpPr>
          <p:spPr bwMode="auto">
            <a:xfrm>
              <a:off x="5037" y="2420"/>
              <a:ext cx="1320" cy="460"/>
            </a:xfrm>
            <a:prstGeom prst="rect">
              <a:avLst/>
            </a:prstGeom>
            <a:solidFill>
              <a:srgbClr val="FFCC99"/>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_tradnl" sz="1400" b="1"/>
                <a:t>Buffers for flits:</a:t>
              </a:r>
            </a:p>
            <a:p>
              <a:pPr defTabSz="914400"/>
              <a:r>
                <a:rPr lang="es-ES_tradnl" sz="1400" b="1"/>
                <a:t>packets can be larger</a:t>
              </a:r>
            </a:p>
            <a:p>
              <a:pPr defTabSz="914400"/>
              <a:r>
                <a:rPr lang="es-ES_tradnl" sz="1400" b="1"/>
                <a:t>than buffers</a:t>
              </a:r>
            </a:p>
          </p:txBody>
        </p:sp>
        <p:sp>
          <p:nvSpPr>
            <p:cNvPr id="26679" name="Line 131"/>
            <p:cNvSpPr>
              <a:spLocks noChangeShapeType="1"/>
            </p:cNvSpPr>
            <p:nvPr/>
          </p:nvSpPr>
          <p:spPr bwMode="auto">
            <a:xfrm flipH="1">
              <a:off x="4672" y="2880"/>
              <a:ext cx="478" cy="59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grpSp>
      <p:sp>
        <p:nvSpPr>
          <p:cNvPr id="26677" name="Rectangle 132"/>
          <p:cNvSpPr>
            <a:spLocks noChangeArrowheads="1"/>
          </p:cNvSpPr>
          <p:nvPr/>
        </p:nvSpPr>
        <p:spPr bwMode="auto">
          <a:xfrm>
            <a:off x="431800" y="7042150"/>
            <a:ext cx="8577263" cy="51752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pPr algn="l" defTabSz="914400"/>
            <a:r>
              <a:rPr lang="en-US" sz="1400"/>
              <a:t>“Virtual Cut-Through: A New Computer Communication Switching Technique,” P. Kermani and L. Kleinrock,</a:t>
            </a:r>
          </a:p>
          <a:p>
            <a:pPr algn="l" defTabSz="914400"/>
            <a:r>
              <a:rPr lang="en-US" sz="1400" i="1"/>
              <a:t>Computer Networks</a:t>
            </a:r>
            <a:r>
              <a:rPr lang="en-US" sz="1400"/>
              <a:t>, 3, pp. 267–286, January, 1979.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0" presetClass="path" presetSubtype="0" accel="50000" decel="50000" fill="hold" grpId="0" nodeType="withEffect">
                                  <p:stCondLst>
                                    <p:cond delay="0"/>
                                  </p:stCondLst>
                                  <p:childTnLst>
                                    <p:animMotion origin="layout" path="M -0.00016 -0.00021 L 0.37138 3.38371E-6 " pathEditMode="relative" ptsTypes="AA">
                                      <p:cBhvr>
                                        <p:cTn id="6" dur="4000" fill="hold"/>
                                        <p:tgtEl>
                                          <p:spTgt spid="1522785"/>
                                        </p:tgtEl>
                                        <p:attrNameLst>
                                          <p:attrName>ppt_x</p:attrName>
                                          <p:attrName>ppt_y</p:attrName>
                                        </p:attrNameLst>
                                      </p:cBhvr>
                                    </p:animMotion>
                                  </p:childTnLst>
                                </p:cTn>
                              </p:par>
                              <p:par>
                                <p:cTn id="7" presetID="0" presetClass="path" presetSubtype="0" accel="50000" decel="50000" fill="hold" grpId="0" nodeType="withEffect">
                                  <p:stCondLst>
                                    <p:cond delay="500"/>
                                  </p:stCondLst>
                                  <p:childTnLst>
                                    <p:animMotion origin="layout" path="M -0.00016 -0.00021 L 0.37138 3.38371E-6 " pathEditMode="relative" ptsTypes="AA">
                                      <p:cBhvr>
                                        <p:cTn id="8" dur="4000" fill="hold"/>
                                        <p:tgtEl>
                                          <p:spTgt spid="1522804"/>
                                        </p:tgtEl>
                                        <p:attrNameLst>
                                          <p:attrName>ppt_x</p:attrName>
                                          <p:attrName>ppt_y</p:attrName>
                                        </p:attrNameLst>
                                      </p:cBhvr>
                                    </p:animMotion>
                                  </p:childTnLst>
                                </p:cTn>
                              </p:par>
                              <p:par>
                                <p:cTn id="9" presetID="0" presetClass="path" presetSubtype="0" accel="50000" decel="50000" fill="hold" grpId="0" nodeType="withEffect">
                                  <p:stCondLst>
                                    <p:cond delay="1000"/>
                                  </p:stCondLst>
                                  <p:childTnLst>
                                    <p:animMotion origin="layout" path="M -0.00016 -0.00021 L 0.37138 3.38371E-6 " pathEditMode="relative" ptsTypes="AA">
                                      <p:cBhvr>
                                        <p:cTn id="10" dur="4000" fill="hold"/>
                                        <p:tgtEl>
                                          <p:spTgt spid="1522805"/>
                                        </p:tgtEl>
                                        <p:attrNameLst>
                                          <p:attrName>ppt_x</p:attrName>
                                          <p:attrName>ppt_y</p:attrName>
                                        </p:attrNameLst>
                                      </p:cBhvr>
                                    </p:animMotion>
                                  </p:childTnLst>
                                </p:cTn>
                              </p:par>
                              <p:par>
                                <p:cTn id="11" presetID="0" presetClass="path" presetSubtype="0" accel="50000" decel="50000" fill="hold" grpId="0" nodeType="withEffect">
                                  <p:stCondLst>
                                    <p:cond delay="1500"/>
                                  </p:stCondLst>
                                  <p:childTnLst>
                                    <p:animMotion origin="layout" path="M -0.00016 -0.00021 L 0.37138 3.38371E-6 " pathEditMode="relative" ptsTypes="AA">
                                      <p:cBhvr>
                                        <p:cTn id="12" dur="4000" fill="hold"/>
                                        <p:tgtEl>
                                          <p:spTgt spid="1522806"/>
                                        </p:tgtEl>
                                        <p:attrNameLst>
                                          <p:attrName>ppt_x</p:attrName>
                                          <p:attrName>ppt_y</p:attrName>
                                        </p:attrNameLst>
                                      </p:cBhvr>
                                    </p:animMotion>
                                  </p:childTnLst>
                                </p:cTn>
                              </p:par>
                              <p:par>
                                <p:cTn id="13" presetID="0" presetClass="path" presetSubtype="0" accel="50000" decel="50000" fill="hold" grpId="0" nodeType="withEffect">
                                  <p:stCondLst>
                                    <p:cond delay="2000"/>
                                  </p:stCondLst>
                                  <p:childTnLst>
                                    <p:animMotion origin="layout" path="M -0.00016 -0.00021 L 0.37138 3.38371E-6 " pathEditMode="relative" ptsTypes="AA">
                                      <p:cBhvr>
                                        <p:cTn id="14" dur="4000" fill="hold"/>
                                        <p:tgtEl>
                                          <p:spTgt spid="1522807"/>
                                        </p:tgtEl>
                                        <p:attrNameLst>
                                          <p:attrName>ppt_x</p:attrName>
                                          <p:attrName>ppt_y</p:attrName>
                                        </p:attrNameLst>
                                      </p:cBhvr>
                                    </p:animMotion>
                                  </p:childTnLst>
                                </p:cTn>
                              </p:par>
                              <p:par>
                                <p:cTn id="15" presetID="0" presetClass="path" presetSubtype="0" accel="50000" decel="50000" fill="hold" grpId="0" nodeType="withEffect">
                                  <p:stCondLst>
                                    <p:cond delay="2500"/>
                                  </p:stCondLst>
                                  <p:childTnLst>
                                    <p:animMotion origin="layout" path="M -0.00016 -0.00021 L 0.37138 3.38371E-6 " pathEditMode="relative" ptsTypes="AA">
                                      <p:cBhvr>
                                        <p:cTn id="16" dur="4000" fill="hold"/>
                                        <p:tgtEl>
                                          <p:spTgt spid="1522808"/>
                                        </p:tgtEl>
                                        <p:attrNameLst>
                                          <p:attrName>ppt_x</p:attrName>
                                          <p:attrName>ppt_y</p:attrName>
                                        </p:attrNameLst>
                                      </p:cBhvr>
                                    </p:animMotion>
                                  </p:childTnLst>
                                </p:cTn>
                              </p:par>
                              <p:par>
                                <p:cTn id="17" presetID="0" presetClass="path" presetSubtype="0" accel="50000" decel="50000" fill="hold" grpId="0" nodeType="withEffect">
                                  <p:stCondLst>
                                    <p:cond delay="3000"/>
                                  </p:stCondLst>
                                  <p:childTnLst>
                                    <p:animMotion origin="layout" path="M -0.00016 -0.00021 L 0.37138 3.38371E-6 " pathEditMode="relative" ptsTypes="AA">
                                      <p:cBhvr>
                                        <p:cTn id="18" dur="4000" fill="hold"/>
                                        <p:tgtEl>
                                          <p:spTgt spid="1522809"/>
                                        </p:tgtEl>
                                        <p:attrNameLst>
                                          <p:attrName>ppt_x</p:attrName>
                                          <p:attrName>ppt_y</p:attrName>
                                        </p:attrNameLst>
                                      </p:cBhvr>
                                    </p:animMotion>
                                  </p:childTnLst>
                                </p:cTn>
                              </p:par>
                              <p:par>
                                <p:cTn id="19" presetID="0" presetClass="path" presetSubtype="0" accel="50000" decel="50000" fill="hold" grpId="0" nodeType="withEffect">
                                  <p:stCondLst>
                                    <p:cond delay="3500"/>
                                  </p:stCondLst>
                                  <p:childTnLst>
                                    <p:animMotion origin="layout" path="M -0.00016 -0.00021 L 0.37138 3.38371E-6 " pathEditMode="relative" ptsTypes="AA">
                                      <p:cBhvr>
                                        <p:cTn id="20" dur="4000" fill="hold"/>
                                        <p:tgtEl>
                                          <p:spTgt spid="1522810"/>
                                        </p:tgtEl>
                                        <p:attrNameLst>
                                          <p:attrName>ppt_x</p:attrName>
                                          <p:attrName>ppt_y</p:attrName>
                                        </p:attrNameLst>
                                      </p:cBhvr>
                                    </p:animMotion>
                                  </p:childTnLst>
                                </p:cTn>
                              </p:par>
                              <p:par>
                                <p:cTn id="21" presetID="23" presetClass="entr" presetSubtype="16" fill="hold" grpId="0" nodeType="withEffect">
                                  <p:stCondLst>
                                    <p:cond delay="0"/>
                                  </p:stCondLst>
                                  <p:childTnLst>
                                    <p:set>
                                      <p:cBhvr>
                                        <p:cTn id="22" dur="1" fill="hold">
                                          <p:stCondLst>
                                            <p:cond delay="0"/>
                                          </p:stCondLst>
                                        </p:cTn>
                                        <p:tgtEl>
                                          <p:spTgt spid="1522792"/>
                                        </p:tgtEl>
                                        <p:attrNameLst>
                                          <p:attrName>style.visibility</p:attrName>
                                        </p:attrNameLst>
                                      </p:cBhvr>
                                      <p:to>
                                        <p:strVal val="visible"/>
                                      </p:to>
                                    </p:set>
                                    <p:anim calcmode="lin" valueType="num">
                                      <p:cBhvr>
                                        <p:cTn id="23" dur="500" fill="hold"/>
                                        <p:tgtEl>
                                          <p:spTgt spid="1522792"/>
                                        </p:tgtEl>
                                        <p:attrNameLst>
                                          <p:attrName>ppt_w</p:attrName>
                                        </p:attrNameLst>
                                      </p:cBhvr>
                                      <p:tavLst>
                                        <p:tav tm="0">
                                          <p:val>
                                            <p:fltVal val="0"/>
                                          </p:val>
                                        </p:tav>
                                        <p:tav tm="100000">
                                          <p:val>
                                            <p:strVal val="#ppt_w"/>
                                          </p:val>
                                        </p:tav>
                                      </p:tavLst>
                                    </p:anim>
                                    <p:anim calcmode="lin" valueType="num">
                                      <p:cBhvr>
                                        <p:cTn id="24" dur="500" fill="hold"/>
                                        <p:tgtEl>
                                          <p:spTgt spid="1522792"/>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4000"/>
                                  </p:stCondLst>
                                  <p:childTnLst>
                                    <p:set>
                                      <p:cBhvr>
                                        <p:cTn id="26" dur="1" fill="hold">
                                          <p:stCondLst>
                                            <p:cond delay="0"/>
                                          </p:stCondLst>
                                        </p:cTn>
                                        <p:tgtEl>
                                          <p:spTgt spid="1522803"/>
                                        </p:tgtEl>
                                        <p:attrNameLst>
                                          <p:attrName>style.visibility</p:attrName>
                                        </p:attrNameLst>
                                      </p:cBhvr>
                                      <p:to>
                                        <p:strVal val="visible"/>
                                      </p:to>
                                    </p:set>
                                    <p:anim calcmode="lin" valueType="num">
                                      <p:cBhvr>
                                        <p:cTn id="27" dur="500" fill="hold"/>
                                        <p:tgtEl>
                                          <p:spTgt spid="1522803"/>
                                        </p:tgtEl>
                                        <p:attrNameLst>
                                          <p:attrName>ppt_w</p:attrName>
                                        </p:attrNameLst>
                                      </p:cBhvr>
                                      <p:tavLst>
                                        <p:tav tm="0">
                                          <p:val>
                                            <p:fltVal val="0"/>
                                          </p:val>
                                        </p:tav>
                                        <p:tav tm="100000">
                                          <p:val>
                                            <p:strVal val="#ppt_w"/>
                                          </p:val>
                                        </p:tav>
                                      </p:tavLst>
                                    </p:anim>
                                    <p:anim calcmode="lin" valueType="num">
                                      <p:cBhvr>
                                        <p:cTn id="28" dur="500" fill="hold"/>
                                        <p:tgtEl>
                                          <p:spTgt spid="1522803"/>
                                        </p:tgtEl>
                                        <p:attrNameLst>
                                          <p:attrName>ppt_h</p:attrName>
                                        </p:attrNameLst>
                                      </p:cBhvr>
                                      <p:tavLst>
                                        <p:tav tm="0">
                                          <p:val>
                                            <p:fltVal val="0"/>
                                          </p:val>
                                        </p:tav>
                                        <p:tav tm="100000">
                                          <p:val>
                                            <p:strVal val="#ppt_h"/>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0" presetClass="path" presetSubtype="0" accel="50000" decel="50000" fill="hold" grpId="0" nodeType="clickEffect">
                                  <p:stCondLst>
                                    <p:cond delay="0"/>
                                  </p:stCondLst>
                                  <p:childTnLst>
                                    <p:animMotion origin="layout" path="M -0.00016 0.00042 L 0.31407 0.00063 " pathEditMode="relative" ptsTypes="AA">
                                      <p:cBhvr>
                                        <p:cTn id="32" dur="4000" fill="hold"/>
                                        <p:tgtEl>
                                          <p:spTgt spid="1522794"/>
                                        </p:tgtEl>
                                        <p:attrNameLst>
                                          <p:attrName>ppt_x</p:attrName>
                                          <p:attrName>ppt_y</p:attrName>
                                        </p:attrNameLst>
                                      </p:cBhvr>
                                    </p:animMotion>
                                  </p:childTnLst>
                                </p:cTn>
                              </p:par>
                              <p:par>
                                <p:cTn id="33" presetID="23" presetClass="entr" presetSubtype="16" fill="hold" grpId="0" nodeType="withEffect">
                                  <p:stCondLst>
                                    <p:cond delay="4500"/>
                                  </p:stCondLst>
                                  <p:childTnLst>
                                    <p:set>
                                      <p:cBhvr>
                                        <p:cTn id="34" dur="1" fill="hold">
                                          <p:stCondLst>
                                            <p:cond delay="0"/>
                                          </p:stCondLst>
                                        </p:cTn>
                                        <p:tgtEl>
                                          <p:spTgt spid="1522793"/>
                                        </p:tgtEl>
                                        <p:attrNameLst>
                                          <p:attrName>style.visibility</p:attrName>
                                        </p:attrNameLst>
                                      </p:cBhvr>
                                      <p:to>
                                        <p:strVal val="visible"/>
                                      </p:to>
                                    </p:set>
                                    <p:anim calcmode="lin" valueType="num">
                                      <p:cBhvr>
                                        <p:cTn id="35" dur="500" fill="hold"/>
                                        <p:tgtEl>
                                          <p:spTgt spid="1522793"/>
                                        </p:tgtEl>
                                        <p:attrNameLst>
                                          <p:attrName>ppt_w</p:attrName>
                                        </p:attrNameLst>
                                      </p:cBhvr>
                                      <p:tavLst>
                                        <p:tav tm="0">
                                          <p:val>
                                            <p:fltVal val="0"/>
                                          </p:val>
                                        </p:tav>
                                        <p:tav tm="100000">
                                          <p:val>
                                            <p:strVal val="#ppt_w"/>
                                          </p:val>
                                        </p:tav>
                                      </p:tavLst>
                                    </p:anim>
                                    <p:anim calcmode="lin" valueType="num">
                                      <p:cBhvr>
                                        <p:cTn id="36" dur="500" fill="hold"/>
                                        <p:tgtEl>
                                          <p:spTgt spid="1522793"/>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1522795"/>
                                        </p:tgtEl>
                                        <p:attrNameLst>
                                          <p:attrName>style.visibility</p:attrName>
                                        </p:attrNameLst>
                                      </p:cBhvr>
                                      <p:to>
                                        <p:strVal val="visible"/>
                                      </p:to>
                                    </p:set>
                                    <p:anim calcmode="lin" valueType="num">
                                      <p:cBhvr>
                                        <p:cTn id="39" dur="500" fill="hold"/>
                                        <p:tgtEl>
                                          <p:spTgt spid="1522795"/>
                                        </p:tgtEl>
                                        <p:attrNameLst>
                                          <p:attrName>ppt_w</p:attrName>
                                        </p:attrNameLst>
                                      </p:cBhvr>
                                      <p:tavLst>
                                        <p:tav tm="0">
                                          <p:val>
                                            <p:fltVal val="0"/>
                                          </p:val>
                                        </p:tav>
                                        <p:tav tm="100000">
                                          <p:val>
                                            <p:strVal val="#ppt_w"/>
                                          </p:val>
                                        </p:tav>
                                      </p:tavLst>
                                    </p:anim>
                                    <p:anim calcmode="lin" valueType="num">
                                      <p:cBhvr>
                                        <p:cTn id="40" dur="500" fill="hold"/>
                                        <p:tgtEl>
                                          <p:spTgt spid="1522795"/>
                                        </p:tgtEl>
                                        <p:attrNameLst>
                                          <p:attrName>ppt_h</p:attrName>
                                        </p:attrNameLst>
                                      </p:cBhvr>
                                      <p:tavLst>
                                        <p:tav tm="0">
                                          <p:val>
                                            <p:fltVal val="0"/>
                                          </p:val>
                                        </p:tav>
                                        <p:tav tm="100000">
                                          <p:val>
                                            <p:strVal val="#ppt_h"/>
                                          </p:val>
                                        </p:tav>
                                      </p:tavLst>
                                    </p:anim>
                                  </p:childTnLst>
                                </p:cTn>
                              </p:par>
                              <p:par>
                                <p:cTn id="41" presetID="0" presetClass="path" presetSubtype="0" accel="50000" decel="50000" fill="hold" grpId="0" nodeType="withEffect">
                                  <p:stCondLst>
                                    <p:cond delay="500"/>
                                  </p:stCondLst>
                                  <p:childTnLst>
                                    <p:animMotion origin="layout" path="M -0.00016 0.00042 L 0.31407 0.00063 " pathEditMode="relative" ptsTypes="AA">
                                      <p:cBhvr>
                                        <p:cTn id="42" dur="4500" fill="hold"/>
                                        <p:tgtEl>
                                          <p:spTgt spid="1522796"/>
                                        </p:tgtEl>
                                        <p:attrNameLst>
                                          <p:attrName>ppt_x</p:attrName>
                                          <p:attrName>ppt_y</p:attrName>
                                        </p:attrNameLst>
                                      </p:cBhvr>
                                    </p:animMotion>
                                  </p:childTnLst>
                                </p:cTn>
                              </p:par>
                              <p:par>
                                <p:cTn id="43" presetID="0" presetClass="path" presetSubtype="0" accel="50000" decel="50000" fill="hold" grpId="0" nodeType="withEffect">
                                  <p:stCondLst>
                                    <p:cond delay="1000"/>
                                  </p:stCondLst>
                                  <p:childTnLst>
                                    <p:animMotion origin="layout" path="M -0.00031 0.00042 L 0.12059 0.00063 " pathEditMode="relative" ptsTypes="AA">
                                      <p:cBhvr>
                                        <p:cTn id="44" dur="4000" fill="hold"/>
                                        <p:tgtEl>
                                          <p:spTgt spid="1522797"/>
                                        </p:tgtEl>
                                        <p:attrNameLst>
                                          <p:attrName>ppt_x</p:attrName>
                                          <p:attrName>ppt_y</p:attrName>
                                        </p:attrNameLst>
                                      </p:cBhvr>
                                    </p:animMotion>
                                  </p:childTnLst>
                                </p:cTn>
                              </p:par>
                              <p:par>
                                <p:cTn id="45" presetID="0" presetClass="path" presetSubtype="0" accel="50000" decel="50000" fill="hold" grpId="0" nodeType="withEffect">
                                  <p:stCondLst>
                                    <p:cond delay="1500"/>
                                  </p:stCondLst>
                                  <p:childTnLst>
                                    <p:animMotion origin="layout" path="M -0.00031 0.00042 L 0.12059 0.00063 " pathEditMode="relative" ptsTypes="AA">
                                      <p:cBhvr>
                                        <p:cTn id="46" dur="3500" fill="hold"/>
                                        <p:tgtEl>
                                          <p:spTgt spid="1522798"/>
                                        </p:tgtEl>
                                        <p:attrNameLst>
                                          <p:attrName>ppt_x</p:attrName>
                                          <p:attrName>ppt_y</p:attrName>
                                        </p:attrNameLst>
                                      </p:cBhvr>
                                    </p:animMotion>
                                  </p:childTnLst>
                                </p:cTn>
                              </p:par>
                            </p:childTnLst>
                          </p:cTn>
                        </p:par>
                        <p:par>
                          <p:cTn id="47" fill="hold" nodeType="afterGroup">
                            <p:stCondLst>
                              <p:cond delay="5000"/>
                            </p:stCondLst>
                            <p:childTnLst>
                              <p:par>
                                <p:cTn id="48" presetID="9" presetClass="entr" presetSubtype="0" fill="hold" grpId="0" nodeType="afterEffect">
                                  <p:stCondLst>
                                    <p:cond delay="0"/>
                                  </p:stCondLst>
                                  <p:childTnLst>
                                    <p:set>
                                      <p:cBhvr>
                                        <p:cTn id="49" dur="1" fill="hold">
                                          <p:stCondLst>
                                            <p:cond delay="0"/>
                                          </p:stCondLst>
                                        </p:cTn>
                                        <p:tgtEl>
                                          <p:spTgt spid="1522813"/>
                                        </p:tgtEl>
                                        <p:attrNameLst>
                                          <p:attrName>style.visibility</p:attrName>
                                        </p:attrNameLst>
                                      </p:cBhvr>
                                      <p:to>
                                        <p:strVal val="visible"/>
                                      </p:to>
                                    </p:set>
                                    <p:animEffect transition="in" filter="dissolve">
                                      <p:cBhvr>
                                        <p:cTn id="50" dur="1000"/>
                                        <p:tgtEl>
                                          <p:spTgt spid="15228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2785" grpId="0" animBg="1"/>
      <p:bldP spid="1522792" grpId="0" animBg="1"/>
      <p:bldP spid="1522793" grpId="0" animBg="1"/>
      <p:bldP spid="1522794" grpId="0" animBg="1"/>
      <p:bldP spid="1522795" grpId="0" animBg="1"/>
      <p:bldP spid="1522796" grpId="0" animBg="1"/>
      <p:bldP spid="1522797" grpId="0" animBg="1"/>
      <p:bldP spid="1522798" grpId="0" animBg="1"/>
      <p:bldP spid="1522803" grpId="0" animBg="1"/>
      <p:bldP spid="1522804" grpId="0" animBg="1"/>
      <p:bldP spid="1522805" grpId="0" animBg="1"/>
      <p:bldP spid="1522806" grpId="0" animBg="1"/>
      <p:bldP spid="1522807" grpId="0" animBg="1"/>
      <p:bldP spid="1522808" grpId="0" animBg="1"/>
      <p:bldP spid="1522809" grpId="0" animBg="1"/>
      <p:bldP spid="1522810" grpId="0" animBg="1"/>
      <p:bldP spid="152281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r>
              <a:rPr lang="es-ES_tradnl"/>
              <a:t>  </a:t>
            </a:r>
            <a:fld id="{CD4AF7EE-517A-4FF7-8E4D-0E1B14D0CFE6}" type="slidenum">
              <a:rPr lang="es-ES_tradnl" sz="1500"/>
              <a:pPr>
                <a:defRPr/>
              </a:pPr>
              <a:t>26</a:t>
            </a:fld>
            <a:endParaRPr lang="es-ES_tradnl" sz="1500"/>
          </a:p>
        </p:txBody>
      </p:sp>
      <p:sp>
        <p:nvSpPr>
          <p:cNvPr id="27651" name="Rectangle 2"/>
          <p:cNvSpPr>
            <a:spLocks noGrp="1" noChangeArrowheads="1"/>
          </p:cNvSpPr>
          <p:nvPr>
            <p:ph type="title"/>
          </p:nvPr>
        </p:nvSpPr>
        <p:spPr/>
        <p:txBody>
          <a:bodyPr/>
          <a:lstStyle/>
          <a:p>
            <a:r>
              <a:rPr lang="en-US" smtClean="0"/>
              <a:t>Concluding Remarks and References</a:t>
            </a:r>
          </a:p>
        </p:txBody>
      </p:sp>
      <p:sp>
        <p:nvSpPr>
          <p:cNvPr id="27652" name="Rectangle 3"/>
          <p:cNvSpPr>
            <a:spLocks noGrp="1" noChangeArrowheads="1"/>
          </p:cNvSpPr>
          <p:nvPr>
            <p:ph type="body" idx="1"/>
          </p:nvPr>
        </p:nvSpPr>
        <p:spPr>
          <a:xfrm>
            <a:off x="647700" y="1619250"/>
            <a:ext cx="9251950" cy="5661025"/>
          </a:xfrm>
        </p:spPr>
        <p:txBody>
          <a:bodyPr/>
          <a:lstStyle/>
          <a:p>
            <a:pPr>
              <a:lnSpc>
                <a:spcPct val="80000"/>
              </a:lnSpc>
            </a:pPr>
            <a:r>
              <a:rPr lang="en-US" sz="1400" smtClean="0">
                <a:solidFill>
                  <a:schemeClr val="tx1"/>
                </a:solidFill>
              </a:rPr>
              <a:t>Agarwal, A. [1991]. “Limits on interconnection network performance,” </a:t>
            </a:r>
            <a:r>
              <a:rPr lang="en-US" sz="1400" i="1" smtClean="0">
                <a:solidFill>
                  <a:schemeClr val="tx1"/>
                </a:solidFill>
              </a:rPr>
              <a:t>IEEE Trans. on Parallel and Distributed Systems</a:t>
            </a:r>
            <a:r>
              <a:rPr lang="en-US" sz="1400" smtClean="0">
                <a:solidFill>
                  <a:schemeClr val="tx1"/>
                </a:solidFill>
              </a:rPr>
              <a:t> 2:4 (April), 398–412.</a:t>
            </a:r>
          </a:p>
          <a:p>
            <a:pPr>
              <a:lnSpc>
                <a:spcPct val="80000"/>
              </a:lnSpc>
            </a:pPr>
            <a:endParaRPr lang="en-US" sz="1400" smtClean="0">
              <a:solidFill>
                <a:schemeClr val="tx1"/>
              </a:solidFill>
            </a:endParaRPr>
          </a:p>
          <a:p>
            <a:pPr>
              <a:lnSpc>
                <a:spcPct val="80000"/>
              </a:lnSpc>
            </a:pPr>
            <a:r>
              <a:rPr lang="en-US" sz="1400" smtClean="0">
                <a:solidFill>
                  <a:schemeClr val="tx1"/>
                </a:solidFill>
              </a:rPr>
              <a:t>Anderson, T. E., D. E. Culler, and D. Patterson [1995]. “A case for NOW (networks of workstations),” </a:t>
            </a:r>
            <a:r>
              <a:rPr lang="en-US" sz="1400" i="1" smtClean="0">
                <a:solidFill>
                  <a:schemeClr val="tx1"/>
                </a:solidFill>
              </a:rPr>
              <a:t>IEEE Micro 15:1 </a:t>
            </a:r>
            <a:r>
              <a:rPr lang="en-US" sz="1400" smtClean="0">
                <a:solidFill>
                  <a:schemeClr val="tx1"/>
                </a:solidFill>
              </a:rPr>
              <a:t>(February), 54–64.</a:t>
            </a:r>
          </a:p>
          <a:p>
            <a:pPr>
              <a:lnSpc>
                <a:spcPct val="80000"/>
              </a:lnSpc>
            </a:pPr>
            <a:endParaRPr lang="en-US" sz="1400" smtClean="0">
              <a:solidFill>
                <a:schemeClr val="tx1"/>
              </a:solidFill>
            </a:endParaRPr>
          </a:p>
          <a:p>
            <a:pPr>
              <a:lnSpc>
                <a:spcPct val="80000"/>
              </a:lnSpc>
            </a:pPr>
            <a:r>
              <a:rPr lang="en-US" sz="1400" smtClean="0">
                <a:solidFill>
                  <a:schemeClr val="tx1"/>
                </a:solidFill>
              </a:rPr>
              <a:t>Anjan, K. V., and T. M. Pinkston [1995]. “An efficient, fully-adaptive deadlock recovery scheme: Disha,” </a:t>
            </a:r>
            <a:r>
              <a:rPr lang="en-US" sz="1400" i="1" smtClean="0">
                <a:solidFill>
                  <a:schemeClr val="tx1"/>
                </a:solidFill>
              </a:rPr>
              <a:t>Proc. 22nd Int’l Symposium on Computer Architecture </a:t>
            </a:r>
            <a:r>
              <a:rPr lang="en-US" sz="1400" smtClean="0">
                <a:solidFill>
                  <a:schemeClr val="tx1"/>
                </a:solidFill>
              </a:rPr>
              <a:t>(June), Italy.</a:t>
            </a:r>
          </a:p>
          <a:p>
            <a:pPr>
              <a:lnSpc>
                <a:spcPct val="80000"/>
              </a:lnSpc>
            </a:pPr>
            <a:endParaRPr lang="en-US" sz="1400" smtClean="0">
              <a:solidFill>
                <a:schemeClr val="tx1"/>
              </a:solidFill>
            </a:endParaRPr>
          </a:p>
          <a:p>
            <a:pPr>
              <a:lnSpc>
                <a:spcPct val="80000"/>
              </a:lnSpc>
            </a:pPr>
            <a:r>
              <a:rPr lang="en-US" sz="1400" smtClean="0">
                <a:solidFill>
                  <a:schemeClr val="tx1"/>
                </a:solidFill>
              </a:rPr>
              <a:t>Benes, V.E. [1962]. “Rearrangeable three stage connecting networks,” </a:t>
            </a:r>
            <a:r>
              <a:rPr lang="en-US" sz="1400" i="1" smtClean="0">
                <a:solidFill>
                  <a:schemeClr val="tx1"/>
                </a:solidFill>
              </a:rPr>
              <a:t>Bell System Technical Journal</a:t>
            </a:r>
            <a:r>
              <a:rPr lang="en-US" sz="1400" smtClean="0">
                <a:solidFill>
                  <a:schemeClr val="tx1"/>
                </a:solidFill>
              </a:rPr>
              <a:t> 41,       1481–1492.</a:t>
            </a:r>
          </a:p>
          <a:p>
            <a:pPr>
              <a:lnSpc>
                <a:spcPct val="80000"/>
              </a:lnSpc>
            </a:pPr>
            <a:endParaRPr lang="en-US" sz="1400" smtClean="0">
              <a:solidFill>
                <a:schemeClr val="tx1"/>
              </a:solidFill>
            </a:endParaRPr>
          </a:p>
          <a:p>
            <a:pPr>
              <a:lnSpc>
                <a:spcPct val="80000"/>
              </a:lnSpc>
            </a:pPr>
            <a:r>
              <a:rPr lang="en-US" sz="1400" smtClean="0">
                <a:solidFill>
                  <a:schemeClr val="tx1"/>
                </a:solidFill>
              </a:rPr>
              <a:t>Bertozzi, D., A. Jalabert, S. Murali, R. Tamhankar, S. Stergiou, L. Benini, and G. De Micheli [2005]. “NoC synthesis flow for customized domain specific multiprocessor systems-on-chip,” </a:t>
            </a:r>
            <a:r>
              <a:rPr lang="en-US" sz="1400" i="1" smtClean="0">
                <a:solidFill>
                  <a:schemeClr val="tx1"/>
                </a:solidFill>
              </a:rPr>
              <a:t>IEEE Trans. on Parallel and Distributed Systems </a:t>
            </a:r>
            <a:r>
              <a:rPr lang="en-US" sz="1400" smtClean="0">
                <a:solidFill>
                  <a:schemeClr val="tx1"/>
                </a:solidFill>
              </a:rPr>
              <a:t>16:2 (February),113–130.</a:t>
            </a:r>
          </a:p>
          <a:p>
            <a:pPr>
              <a:lnSpc>
                <a:spcPct val="80000"/>
              </a:lnSpc>
            </a:pPr>
            <a:endParaRPr lang="en-US" sz="1400" smtClean="0">
              <a:solidFill>
                <a:schemeClr val="tx1"/>
              </a:solidFill>
            </a:endParaRPr>
          </a:p>
          <a:p>
            <a:pPr>
              <a:lnSpc>
                <a:spcPct val="80000"/>
              </a:lnSpc>
            </a:pPr>
            <a:r>
              <a:rPr lang="en-US" sz="1400" smtClean="0">
                <a:solidFill>
                  <a:schemeClr val="tx1"/>
                </a:solidFill>
              </a:rPr>
              <a:t>Bhuyan, L. N., and D. P. Agrawal [1984]. “Generalized hypercube and hyperbus structures for a computer network,” </a:t>
            </a:r>
            <a:r>
              <a:rPr lang="en-US" sz="1400" i="1" smtClean="0">
                <a:solidFill>
                  <a:schemeClr val="tx1"/>
                </a:solidFill>
              </a:rPr>
              <a:t>IEEE Trans. on Computers</a:t>
            </a:r>
            <a:r>
              <a:rPr lang="en-US" sz="1400" smtClean="0">
                <a:solidFill>
                  <a:schemeClr val="tx1"/>
                </a:solidFill>
              </a:rPr>
              <a:t> 32:4 (April), 323–333.</a:t>
            </a:r>
          </a:p>
          <a:p>
            <a:pPr>
              <a:lnSpc>
                <a:spcPct val="80000"/>
              </a:lnSpc>
            </a:pPr>
            <a:endParaRPr lang="en-US" sz="1400" smtClean="0">
              <a:solidFill>
                <a:schemeClr val="tx1"/>
              </a:solidFill>
            </a:endParaRPr>
          </a:p>
          <a:p>
            <a:pPr>
              <a:lnSpc>
                <a:spcPct val="80000"/>
              </a:lnSpc>
            </a:pPr>
            <a:r>
              <a:rPr lang="en-US" sz="1400" smtClean="0">
                <a:solidFill>
                  <a:schemeClr val="tx1"/>
                </a:solidFill>
              </a:rPr>
              <a:t>Clos, C. [1953]. “A study of non-blocking switching networks,” </a:t>
            </a:r>
            <a:r>
              <a:rPr lang="en-US" sz="1400" i="1" smtClean="0">
                <a:solidFill>
                  <a:schemeClr val="tx1"/>
                </a:solidFill>
              </a:rPr>
              <a:t>Bell Systems Technical Journal </a:t>
            </a:r>
            <a:r>
              <a:rPr lang="en-US" sz="1400" smtClean="0">
                <a:solidFill>
                  <a:schemeClr val="tx1"/>
                </a:solidFill>
              </a:rPr>
              <a:t>32 (March),        406–424.</a:t>
            </a:r>
          </a:p>
          <a:p>
            <a:pPr>
              <a:lnSpc>
                <a:spcPct val="80000"/>
              </a:lnSpc>
            </a:pPr>
            <a:endParaRPr lang="en-US" sz="1400" smtClean="0">
              <a:solidFill>
                <a:schemeClr val="tx1"/>
              </a:solidFill>
            </a:endParaRPr>
          </a:p>
          <a:p>
            <a:pPr>
              <a:lnSpc>
                <a:spcPct val="80000"/>
              </a:lnSpc>
            </a:pPr>
            <a:r>
              <a:rPr lang="en-US" sz="1400" smtClean="0">
                <a:solidFill>
                  <a:schemeClr val="tx1"/>
                </a:solidFill>
              </a:rPr>
              <a:t>Dally, W. J. [1990]. “Performance analysis of k-ary n-cube interconnection networks,” </a:t>
            </a:r>
            <a:r>
              <a:rPr lang="en-US" sz="1400" i="1" smtClean="0">
                <a:solidFill>
                  <a:schemeClr val="tx1"/>
                </a:solidFill>
              </a:rPr>
              <a:t>IEEE Trans. on Computers </a:t>
            </a:r>
            <a:r>
              <a:rPr lang="en-US" sz="1400" smtClean="0">
                <a:solidFill>
                  <a:schemeClr val="tx1"/>
                </a:solidFill>
              </a:rPr>
              <a:t>39:6 (June), 775–785.</a:t>
            </a:r>
          </a:p>
          <a:p>
            <a:pPr>
              <a:lnSpc>
                <a:spcPct val="80000"/>
              </a:lnSpc>
            </a:pPr>
            <a:endParaRPr lang="en-US" sz="1400" smtClean="0">
              <a:solidFill>
                <a:schemeClr val="tx1"/>
              </a:solidFill>
            </a:endParaRPr>
          </a:p>
          <a:p>
            <a:pPr>
              <a:lnSpc>
                <a:spcPct val="80000"/>
              </a:lnSpc>
            </a:pPr>
            <a:r>
              <a:rPr lang="en-US" sz="1400" smtClean="0">
                <a:solidFill>
                  <a:schemeClr val="tx1"/>
                </a:solidFill>
              </a:rPr>
              <a:t>Dally, W. J. [1992]. “Virtual channel flow control,” </a:t>
            </a:r>
            <a:r>
              <a:rPr lang="en-US" sz="1400" i="1" smtClean="0">
                <a:solidFill>
                  <a:schemeClr val="tx1"/>
                </a:solidFill>
              </a:rPr>
              <a:t>IEEE Trans. on Parallel and Distributed Systems </a:t>
            </a:r>
            <a:r>
              <a:rPr lang="en-US" sz="1400" smtClean="0">
                <a:solidFill>
                  <a:schemeClr val="tx1"/>
                </a:solidFill>
              </a:rPr>
              <a:t>3:2 (March), 194–205.</a:t>
            </a:r>
          </a:p>
        </p:txBody>
      </p:sp>
      <p:sp>
        <p:nvSpPr>
          <p:cNvPr id="27653" name="Rectangle 4"/>
          <p:cNvSpPr>
            <a:spLocks noChangeArrowheads="1"/>
          </p:cNvSpPr>
          <p:nvPr/>
        </p:nvSpPr>
        <p:spPr bwMode="auto">
          <a:xfrm>
            <a:off x="690563" y="1112838"/>
            <a:ext cx="9251950" cy="41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marL="207963" indent="-207963" algn="l" defTabSz="1008063">
              <a:spcBef>
                <a:spcPct val="20000"/>
              </a:spcBef>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z="2700">
                <a:solidFill>
                  <a:srgbClr val="CC3300"/>
                </a:solidFill>
                <a:latin typeface="Arial" charset="0"/>
              </a:rPr>
              <a:t>References</a:t>
            </a:r>
            <a:endParaRPr lang="en-GB" sz="2700" u="sng">
              <a:solidFill>
                <a:srgbClr val="CC3300"/>
              </a:solidFill>
              <a:latin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r>
              <a:rPr lang="es-ES_tradnl"/>
              <a:t>  </a:t>
            </a:r>
            <a:fld id="{5CED877B-8A1D-48E1-87AE-67F7F11640E3}" type="slidenum">
              <a:rPr lang="es-ES_tradnl" sz="1500"/>
              <a:pPr>
                <a:defRPr/>
              </a:pPr>
              <a:t>27</a:t>
            </a:fld>
            <a:endParaRPr lang="es-ES_tradnl" sz="1500"/>
          </a:p>
        </p:txBody>
      </p:sp>
      <p:sp>
        <p:nvSpPr>
          <p:cNvPr id="28675" name="Rectangle 2"/>
          <p:cNvSpPr>
            <a:spLocks noGrp="1" noChangeArrowheads="1"/>
          </p:cNvSpPr>
          <p:nvPr>
            <p:ph type="title"/>
          </p:nvPr>
        </p:nvSpPr>
        <p:spPr/>
        <p:txBody>
          <a:bodyPr/>
          <a:lstStyle/>
          <a:p>
            <a:r>
              <a:rPr lang="en-US" smtClean="0"/>
              <a:t>Concluding Remarks and References</a:t>
            </a:r>
          </a:p>
        </p:txBody>
      </p:sp>
      <p:sp>
        <p:nvSpPr>
          <p:cNvPr id="28676" name="Rectangle 3"/>
          <p:cNvSpPr>
            <a:spLocks noGrp="1" noChangeArrowheads="1"/>
          </p:cNvSpPr>
          <p:nvPr>
            <p:ph type="body" idx="1"/>
          </p:nvPr>
        </p:nvSpPr>
        <p:spPr>
          <a:xfrm>
            <a:off x="647700" y="1619250"/>
            <a:ext cx="9251950" cy="5661025"/>
          </a:xfrm>
        </p:spPr>
        <p:txBody>
          <a:bodyPr/>
          <a:lstStyle/>
          <a:p>
            <a:pPr>
              <a:lnSpc>
                <a:spcPct val="80000"/>
              </a:lnSpc>
            </a:pPr>
            <a:r>
              <a:rPr lang="en-US" sz="1400" smtClean="0">
                <a:solidFill>
                  <a:schemeClr val="tx1"/>
                </a:solidFill>
              </a:rPr>
              <a:t>Dally, W. J. [1999]. “Interconnect limited VLSI architecture,” </a:t>
            </a:r>
            <a:r>
              <a:rPr lang="en-US" sz="1400" i="1" smtClean="0">
                <a:solidFill>
                  <a:schemeClr val="tx1"/>
                </a:solidFill>
              </a:rPr>
              <a:t>Proc. of the International Interconnect Technology Conference</a:t>
            </a:r>
            <a:r>
              <a:rPr lang="en-US" sz="1400" smtClean="0">
                <a:solidFill>
                  <a:schemeClr val="tx1"/>
                </a:solidFill>
              </a:rPr>
              <a:t>, San Francisco (May).</a:t>
            </a:r>
          </a:p>
          <a:p>
            <a:pPr>
              <a:lnSpc>
                <a:spcPct val="80000"/>
              </a:lnSpc>
            </a:pPr>
            <a:endParaRPr lang="en-US" sz="1400" smtClean="0">
              <a:solidFill>
                <a:schemeClr val="tx1"/>
              </a:solidFill>
            </a:endParaRPr>
          </a:p>
          <a:p>
            <a:pPr>
              <a:lnSpc>
                <a:spcPct val="80000"/>
              </a:lnSpc>
            </a:pPr>
            <a:r>
              <a:rPr lang="en-US" sz="1400" smtClean="0">
                <a:solidFill>
                  <a:schemeClr val="tx1"/>
                </a:solidFill>
              </a:rPr>
              <a:t>Dally, W. J., and C. I. Seitz [1986]. “The torus routing chip,” </a:t>
            </a:r>
            <a:r>
              <a:rPr lang="en-US" sz="1400" i="1" smtClean="0">
                <a:solidFill>
                  <a:schemeClr val="tx1"/>
                </a:solidFill>
              </a:rPr>
              <a:t>Distributed Computing </a:t>
            </a:r>
            <a:r>
              <a:rPr lang="en-US" sz="1400" smtClean="0">
                <a:solidFill>
                  <a:schemeClr val="tx1"/>
                </a:solidFill>
              </a:rPr>
              <a:t>1:4, 187–196.</a:t>
            </a:r>
          </a:p>
          <a:p>
            <a:pPr>
              <a:lnSpc>
                <a:spcPct val="80000"/>
              </a:lnSpc>
            </a:pPr>
            <a:endParaRPr lang="en-US" sz="1400" smtClean="0">
              <a:solidFill>
                <a:schemeClr val="tx1"/>
              </a:solidFill>
            </a:endParaRPr>
          </a:p>
          <a:p>
            <a:pPr>
              <a:lnSpc>
                <a:spcPct val="80000"/>
              </a:lnSpc>
            </a:pPr>
            <a:r>
              <a:rPr lang="en-US" sz="1400" smtClean="0">
                <a:solidFill>
                  <a:schemeClr val="tx1"/>
                </a:solidFill>
              </a:rPr>
              <a:t>Dally, W. J., and B. Towles [2001]. “Route packets, not wires: On-chip interconnection networks,” </a:t>
            </a:r>
            <a:r>
              <a:rPr lang="en-US" sz="1400" i="1" smtClean="0">
                <a:solidFill>
                  <a:schemeClr val="tx1"/>
                </a:solidFill>
              </a:rPr>
              <a:t>Proc. of the Design Automation Conference</a:t>
            </a:r>
            <a:r>
              <a:rPr lang="en-US" sz="1400" smtClean="0">
                <a:solidFill>
                  <a:schemeClr val="tx1"/>
                </a:solidFill>
              </a:rPr>
              <a:t>, Las Vegas (June).</a:t>
            </a:r>
          </a:p>
          <a:p>
            <a:pPr>
              <a:lnSpc>
                <a:spcPct val="80000"/>
              </a:lnSpc>
            </a:pPr>
            <a:endParaRPr lang="en-US" sz="1400" smtClean="0">
              <a:solidFill>
                <a:schemeClr val="tx1"/>
              </a:solidFill>
            </a:endParaRPr>
          </a:p>
          <a:p>
            <a:pPr>
              <a:lnSpc>
                <a:spcPct val="80000"/>
              </a:lnSpc>
            </a:pPr>
            <a:r>
              <a:rPr lang="en-US" sz="1400" smtClean="0">
                <a:solidFill>
                  <a:schemeClr val="tx1"/>
                </a:solidFill>
              </a:rPr>
              <a:t>Dally, W. J., and B. Towles [2004]. </a:t>
            </a:r>
            <a:r>
              <a:rPr lang="en-US" sz="1400" i="1" smtClean="0">
                <a:solidFill>
                  <a:schemeClr val="tx1"/>
                </a:solidFill>
              </a:rPr>
              <a:t>Principles and Practices of Interconnection Networks</a:t>
            </a:r>
            <a:r>
              <a:rPr lang="en-US" sz="1400" smtClean="0">
                <a:solidFill>
                  <a:schemeClr val="tx1"/>
                </a:solidFill>
              </a:rPr>
              <a:t>, Morgan Kaufmann Publishers, San Francisco.</a:t>
            </a:r>
          </a:p>
          <a:p>
            <a:pPr>
              <a:lnSpc>
                <a:spcPct val="80000"/>
              </a:lnSpc>
            </a:pPr>
            <a:endParaRPr lang="en-US" sz="1400" smtClean="0">
              <a:solidFill>
                <a:schemeClr val="tx1"/>
              </a:solidFill>
            </a:endParaRPr>
          </a:p>
          <a:p>
            <a:pPr>
              <a:lnSpc>
                <a:spcPct val="80000"/>
              </a:lnSpc>
            </a:pPr>
            <a:r>
              <a:rPr lang="en-US" sz="1400" smtClean="0">
                <a:solidFill>
                  <a:schemeClr val="tx1"/>
                </a:solidFill>
              </a:rPr>
              <a:t>Duato, J. [1993]. “A new theory of deadlock-free adaptive routing in wormhole networks,” </a:t>
            </a:r>
            <a:r>
              <a:rPr lang="en-US" sz="1400" i="1" smtClean="0">
                <a:solidFill>
                  <a:schemeClr val="tx1"/>
                </a:solidFill>
              </a:rPr>
              <a:t>IEEE Trans. on Parallel and Distributed Systems </a:t>
            </a:r>
            <a:r>
              <a:rPr lang="en-US" sz="1400" smtClean="0">
                <a:solidFill>
                  <a:schemeClr val="tx1"/>
                </a:solidFill>
              </a:rPr>
              <a:t>4:12 (Dec.) 1320–1331.</a:t>
            </a:r>
          </a:p>
          <a:p>
            <a:pPr>
              <a:lnSpc>
                <a:spcPct val="80000"/>
              </a:lnSpc>
            </a:pPr>
            <a:endParaRPr lang="en-US" sz="1400" smtClean="0">
              <a:solidFill>
                <a:schemeClr val="tx1"/>
              </a:solidFill>
            </a:endParaRPr>
          </a:p>
          <a:p>
            <a:pPr>
              <a:lnSpc>
                <a:spcPct val="80000"/>
              </a:lnSpc>
            </a:pPr>
            <a:r>
              <a:rPr lang="en-US" sz="1400" smtClean="0">
                <a:solidFill>
                  <a:schemeClr val="tx1"/>
                </a:solidFill>
              </a:rPr>
              <a:t>Duato, J., I. Johnson, J. Flich, F. Naven, P. Garcia, T. Nachiondo [2005]. “A new scalable and cost-effective congestion management strategy for lossless multistage interconnection networks,” </a:t>
            </a:r>
            <a:r>
              <a:rPr lang="en-US" sz="1400" i="1" smtClean="0">
                <a:solidFill>
                  <a:schemeClr val="tx1"/>
                </a:solidFill>
              </a:rPr>
              <a:t>Proc. 11th Int’l Symposium on High Performance Computer Architecture </a:t>
            </a:r>
            <a:r>
              <a:rPr lang="en-US" sz="1400" smtClean="0">
                <a:solidFill>
                  <a:schemeClr val="tx1"/>
                </a:solidFill>
              </a:rPr>
              <a:t>(February), San Francisco</a:t>
            </a:r>
            <a:r>
              <a:rPr lang="en-US" sz="1600" smtClean="0">
                <a:solidFill>
                  <a:schemeClr val="tx1"/>
                </a:solidFill>
              </a:rPr>
              <a:t>.</a:t>
            </a:r>
          </a:p>
          <a:p>
            <a:pPr>
              <a:lnSpc>
                <a:spcPct val="80000"/>
              </a:lnSpc>
            </a:pPr>
            <a:endParaRPr lang="en-US" sz="1400" smtClean="0">
              <a:solidFill>
                <a:schemeClr val="tx1"/>
              </a:solidFill>
            </a:endParaRPr>
          </a:p>
          <a:p>
            <a:pPr>
              <a:lnSpc>
                <a:spcPct val="80000"/>
              </a:lnSpc>
            </a:pPr>
            <a:r>
              <a:rPr lang="en-US" sz="1400" smtClean="0">
                <a:solidFill>
                  <a:schemeClr val="tx1"/>
                </a:solidFill>
              </a:rPr>
              <a:t>Duato, J., O. Lysne, R. Pang, and T. M. Pinkston [2005]. “Part I: A theory for deadlock-free dynamic reconfiguration of interconnection networks,” </a:t>
            </a:r>
            <a:r>
              <a:rPr lang="en-US" sz="1400" i="1" smtClean="0">
                <a:solidFill>
                  <a:schemeClr val="tx1"/>
                </a:solidFill>
              </a:rPr>
              <a:t>IEEE Trans. on Parallel and Distributed Systems </a:t>
            </a:r>
            <a:r>
              <a:rPr lang="en-US" sz="1400" smtClean="0">
                <a:solidFill>
                  <a:schemeClr val="tx1"/>
                </a:solidFill>
              </a:rPr>
              <a:t>16:5 (May), 412–427.</a:t>
            </a:r>
          </a:p>
          <a:p>
            <a:pPr>
              <a:lnSpc>
                <a:spcPct val="80000"/>
              </a:lnSpc>
            </a:pPr>
            <a:endParaRPr lang="en-US" sz="1400" smtClean="0">
              <a:solidFill>
                <a:schemeClr val="tx1"/>
              </a:solidFill>
            </a:endParaRPr>
          </a:p>
          <a:p>
            <a:pPr>
              <a:lnSpc>
                <a:spcPct val="80000"/>
              </a:lnSpc>
            </a:pPr>
            <a:r>
              <a:rPr lang="en-US" sz="1400" smtClean="0">
                <a:solidFill>
                  <a:schemeClr val="tx1"/>
                </a:solidFill>
              </a:rPr>
              <a:t>Duato, J., and T. M. Pinkston [2001]. “A general theory for deadlock-free adaptive routing using a mixed set of resources,” </a:t>
            </a:r>
            <a:r>
              <a:rPr lang="en-US" sz="1400" i="1" smtClean="0">
                <a:solidFill>
                  <a:schemeClr val="tx1"/>
                </a:solidFill>
              </a:rPr>
              <a:t>IEEE Trans. on Parallel and Distributed Systems </a:t>
            </a:r>
            <a:r>
              <a:rPr lang="en-US" sz="1400" smtClean="0">
                <a:solidFill>
                  <a:schemeClr val="tx1"/>
                </a:solidFill>
              </a:rPr>
              <a:t>12:12 (December), 1219–1235.</a:t>
            </a:r>
          </a:p>
          <a:p>
            <a:pPr>
              <a:lnSpc>
                <a:spcPct val="80000"/>
              </a:lnSpc>
            </a:pPr>
            <a:endParaRPr lang="en-US" sz="1400" smtClean="0">
              <a:solidFill>
                <a:schemeClr val="tx1"/>
              </a:solidFill>
            </a:endParaRPr>
          </a:p>
          <a:p>
            <a:pPr>
              <a:lnSpc>
                <a:spcPct val="80000"/>
              </a:lnSpc>
            </a:pPr>
            <a:r>
              <a:rPr lang="en-US" sz="1400" smtClean="0">
                <a:solidFill>
                  <a:schemeClr val="tx1"/>
                </a:solidFill>
              </a:rPr>
              <a:t>Duato, J., S. Yalamanchili, and L. Ni [2003]. </a:t>
            </a:r>
            <a:r>
              <a:rPr lang="en-US" sz="1400" i="1" smtClean="0">
                <a:solidFill>
                  <a:schemeClr val="tx1"/>
                </a:solidFill>
              </a:rPr>
              <a:t>Interconnection Networks: An Engineering Approach</a:t>
            </a:r>
            <a:r>
              <a:rPr lang="en-US" sz="1400" smtClean="0">
                <a:solidFill>
                  <a:schemeClr val="tx1"/>
                </a:solidFill>
              </a:rPr>
              <a:t>, 2nd printing, Morgan Kaufmann Publishers, San Francisco.</a:t>
            </a:r>
          </a:p>
        </p:txBody>
      </p:sp>
      <p:sp>
        <p:nvSpPr>
          <p:cNvPr id="28677" name="Rectangle 4"/>
          <p:cNvSpPr>
            <a:spLocks noChangeArrowheads="1"/>
          </p:cNvSpPr>
          <p:nvPr/>
        </p:nvSpPr>
        <p:spPr bwMode="auto">
          <a:xfrm>
            <a:off x="690563" y="1112838"/>
            <a:ext cx="9251950" cy="41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marL="207963" indent="-207963" algn="l" defTabSz="1008063">
              <a:spcBef>
                <a:spcPct val="20000"/>
              </a:spcBef>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z="2700">
                <a:solidFill>
                  <a:srgbClr val="CC3300"/>
                </a:solidFill>
                <a:latin typeface="Arial" charset="0"/>
              </a:rPr>
              <a:t>References</a:t>
            </a:r>
            <a:endParaRPr lang="en-GB" sz="2700" u="sng">
              <a:solidFill>
                <a:srgbClr val="CC3300"/>
              </a:solidFill>
              <a:latin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r>
              <a:rPr lang="es-ES_tradnl"/>
              <a:t>  </a:t>
            </a:r>
            <a:fld id="{5E559479-C396-4D10-9B61-CEB558350D59}" type="slidenum">
              <a:rPr lang="es-ES_tradnl" sz="1500"/>
              <a:pPr>
                <a:defRPr/>
              </a:pPr>
              <a:t>28</a:t>
            </a:fld>
            <a:endParaRPr lang="es-ES_tradnl" sz="1500"/>
          </a:p>
        </p:txBody>
      </p:sp>
      <p:sp>
        <p:nvSpPr>
          <p:cNvPr id="29699" name="Rectangle 2"/>
          <p:cNvSpPr>
            <a:spLocks noGrp="1" noChangeArrowheads="1"/>
          </p:cNvSpPr>
          <p:nvPr>
            <p:ph type="title"/>
          </p:nvPr>
        </p:nvSpPr>
        <p:spPr/>
        <p:txBody>
          <a:bodyPr/>
          <a:lstStyle/>
          <a:p>
            <a:r>
              <a:rPr lang="en-US" smtClean="0"/>
              <a:t>Concluding Remarks and References</a:t>
            </a:r>
          </a:p>
        </p:txBody>
      </p:sp>
      <p:sp>
        <p:nvSpPr>
          <p:cNvPr id="29700" name="Rectangle 3"/>
          <p:cNvSpPr>
            <a:spLocks noGrp="1" noChangeArrowheads="1"/>
          </p:cNvSpPr>
          <p:nvPr>
            <p:ph type="body" idx="1"/>
          </p:nvPr>
        </p:nvSpPr>
        <p:spPr>
          <a:xfrm>
            <a:off x="647700" y="1619250"/>
            <a:ext cx="9251950" cy="5661025"/>
          </a:xfrm>
        </p:spPr>
        <p:txBody>
          <a:bodyPr/>
          <a:lstStyle/>
          <a:p>
            <a:pPr>
              <a:lnSpc>
                <a:spcPct val="80000"/>
              </a:lnSpc>
            </a:pPr>
            <a:r>
              <a:rPr lang="en-US" sz="1400" smtClean="0">
                <a:solidFill>
                  <a:schemeClr val="tx1"/>
                </a:solidFill>
              </a:rPr>
              <a:t>Glass, C. J., and L. M. Ni [1992]. “The Turn Model for adaptive routing,” </a:t>
            </a:r>
            <a:r>
              <a:rPr lang="en-US" sz="1400" i="1" smtClean="0">
                <a:solidFill>
                  <a:schemeClr val="tx1"/>
                </a:solidFill>
              </a:rPr>
              <a:t>Proc. 19th Int’l Symposium on Computer Architecture </a:t>
            </a:r>
            <a:r>
              <a:rPr lang="en-US" sz="1400" smtClean="0">
                <a:solidFill>
                  <a:schemeClr val="tx1"/>
                </a:solidFill>
              </a:rPr>
              <a:t>(May), Australia.</a:t>
            </a:r>
          </a:p>
          <a:p>
            <a:pPr>
              <a:lnSpc>
                <a:spcPct val="80000"/>
              </a:lnSpc>
            </a:pPr>
            <a:endParaRPr lang="en-US" sz="1400" smtClean="0">
              <a:solidFill>
                <a:schemeClr val="tx1"/>
              </a:solidFill>
            </a:endParaRPr>
          </a:p>
          <a:p>
            <a:pPr>
              <a:lnSpc>
                <a:spcPct val="80000"/>
              </a:lnSpc>
            </a:pPr>
            <a:r>
              <a:rPr lang="en-US" sz="1400" smtClean="0">
                <a:solidFill>
                  <a:schemeClr val="tx1"/>
                </a:solidFill>
              </a:rPr>
              <a:t>Gunther, K. D. [1981]. “Prevention of deadlocks in packet-switched data transport systems,” </a:t>
            </a:r>
            <a:r>
              <a:rPr lang="en-US" sz="1400" i="1" smtClean="0">
                <a:solidFill>
                  <a:schemeClr val="tx1"/>
                </a:solidFill>
              </a:rPr>
              <a:t>IEEE Trans. on Communications </a:t>
            </a:r>
            <a:r>
              <a:rPr lang="en-US" sz="1400" smtClean="0">
                <a:solidFill>
                  <a:schemeClr val="tx1"/>
                </a:solidFill>
              </a:rPr>
              <a:t>COM–29:4 (April), 512–524.</a:t>
            </a:r>
          </a:p>
          <a:p>
            <a:pPr>
              <a:lnSpc>
                <a:spcPct val="80000"/>
              </a:lnSpc>
            </a:pPr>
            <a:endParaRPr lang="en-US" sz="1400" smtClean="0">
              <a:solidFill>
                <a:schemeClr val="tx1"/>
              </a:solidFill>
            </a:endParaRPr>
          </a:p>
          <a:p>
            <a:pPr>
              <a:lnSpc>
                <a:spcPct val="80000"/>
              </a:lnSpc>
            </a:pPr>
            <a:r>
              <a:rPr lang="en-US" sz="1400" smtClean="0">
                <a:solidFill>
                  <a:schemeClr val="tx1"/>
                </a:solidFill>
              </a:rPr>
              <a:t>Ho, R., K. W. Mai, and M. A. Horowitz [2001]. “The future of wires,” </a:t>
            </a:r>
            <a:r>
              <a:rPr lang="en-US" sz="1400" i="1" smtClean="0">
                <a:solidFill>
                  <a:schemeClr val="tx1"/>
                </a:solidFill>
              </a:rPr>
              <a:t>Proc. of the IEEE </a:t>
            </a:r>
            <a:r>
              <a:rPr lang="en-US" sz="1400" smtClean="0">
                <a:solidFill>
                  <a:schemeClr val="tx1"/>
                </a:solidFill>
              </a:rPr>
              <a:t>89:4 (April), 490–504.</a:t>
            </a:r>
          </a:p>
          <a:p>
            <a:pPr>
              <a:lnSpc>
                <a:spcPct val="80000"/>
              </a:lnSpc>
            </a:pPr>
            <a:endParaRPr lang="en-US" sz="1400" smtClean="0">
              <a:solidFill>
                <a:schemeClr val="tx1"/>
              </a:solidFill>
            </a:endParaRPr>
          </a:p>
          <a:p>
            <a:pPr>
              <a:lnSpc>
                <a:spcPct val="80000"/>
              </a:lnSpc>
            </a:pPr>
            <a:r>
              <a:rPr lang="en-US" sz="1400" smtClean="0">
                <a:solidFill>
                  <a:schemeClr val="tx1"/>
                </a:solidFill>
              </a:rPr>
              <a:t>Holt, R. C. [1972]. “Some deadlock properties of computer systems,” </a:t>
            </a:r>
            <a:r>
              <a:rPr lang="en-US" sz="1400" i="1" smtClean="0">
                <a:solidFill>
                  <a:schemeClr val="tx1"/>
                </a:solidFill>
              </a:rPr>
              <a:t>ACM Computer Surveys </a:t>
            </a:r>
            <a:r>
              <a:rPr lang="en-US" sz="1400" smtClean="0">
                <a:solidFill>
                  <a:schemeClr val="tx1"/>
                </a:solidFill>
              </a:rPr>
              <a:t>4:3 (September), 179–196.</a:t>
            </a:r>
          </a:p>
          <a:p>
            <a:pPr>
              <a:lnSpc>
                <a:spcPct val="80000"/>
              </a:lnSpc>
            </a:pPr>
            <a:endParaRPr lang="en-US" sz="1400" smtClean="0">
              <a:solidFill>
                <a:schemeClr val="tx1"/>
              </a:solidFill>
            </a:endParaRPr>
          </a:p>
          <a:p>
            <a:pPr>
              <a:lnSpc>
                <a:spcPct val="80000"/>
              </a:lnSpc>
            </a:pPr>
            <a:r>
              <a:rPr lang="en-US" sz="1400" smtClean="0">
                <a:solidFill>
                  <a:schemeClr val="tx1"/>
                </a:solidFill>
              </a:rPr>
              <a:t>Infiniband Trade Association [2001]. </a:t>
            </a:r>
            <a:r>
              <a:rPr lang="en-US" sz="1400" i="1" smtClean="0">
                <a:solidFill>
                  <a:schemeClr val="tx1"/>
                </a:solidFill>
              </a:rPr>
              <a:t>InfiniBand Architecture Specifications Release 1.0.a, www.infinibandta.org. </a:t>
            </a:r>
          </a:p>
          <a:p>
            <a:pPr>
              <a:lnSpc>
                <a:spcPct val="80000"/>
              </a:lnSpc>
            </a:pPr>
            <a:endParaRPr lang="en-US" sz="1400" i="1" smtClean="0">
              <a:solidFill>
                <a:schemeClr val="tx1"/>
              </a:solidFill>
            </a:endParaRPr>
          </a:p>
          <a:p>
            <a:pPr>
              <a:lnSpc>
                <a:spcPct val="80000"/>
              </a:lnSpc>
            </a:pPr>
            <a:r>
              <a:rPr lang="en-US" sz="1400" smtClean="0">
                <a:solidFill>
                  <a:schemeClr val="tx1"/>
                </a:solidFill>
              </a:rPr>
              <a:t>Jantsch. A., and H. Tenhunen [2003]. </a:t>
            </a:r>
            <a:r>
              <a:rPr lang="en-US" sz="1400" i="1" smtClean="0">
                <a:solidFill>
                  <a:schemeClr val="tx1"/>
                </a:solidFill>
              </a:rPr>
              <a:t>Networks on Chips</a:t>
            </a:r>
            <a:r>
              <a:rPr lang="en-US" sz="1400" smtClean="0">
                <a:solidFill>
                  <a:schemeClr val="tx1"/>
                </a:solidFill>
              </a:rPr>
              <a:t>, eds., Kluwer Academic Publishers, The Netherlands.</a:t>
            </a:r>
          </a:p>
          <a:p>
            <a:pPr>
              <a:lnSpc>
                <a:spcPct val="80000"/>
              </a:lnSpc>
            </a:pPr>
            <a:endParaRPr lang="en-US" sz="1400" smtClean="0">
              <a:solidFill>
                <a:schemeClr val="tx1"/>
              </a:solidFill>
            </a:endParaRPr>
          </a:p>
          <a:p>
            <a:pPr>
              <a:lnSpc>
                <a:spcPct val="80000"/>
              </a:lnSpc>
            </a:pPr>
            <a:r>
              <a:rPr lang="en-US" sz="1400" smtClean="0">
                <a:solidFill>
                  <a:schemeClr val="tx1"/>
                </a:solidFill>
              </a:rPr>
              <a:t>Kermani, P., and L. Kleinrock [1979]. “Virtual Cut-Through: A New Computer Communication Switching Technique,” </a:t>
            </a:r>
            <a:r>
              <a:rPr lang="en-US" sz="1400" i="1" smtClean="0">
                <a:solidFill>
                  <a:schemeClr val="tx1"/>
                </a:solidFill>
              </a:rPr>
              <a:t>Computer Networks</a:t>
            </a:r>
            <a:r>
              <a:rPr lang="en-US" sz="1400" smtClean="0">
                <a:solidFill>
                  <a:schemeClr val="tx1"/>
                </a:solidFill>
              </a:rPr>
              <a:t>, 3 (January), 267–286.</a:t>
            </a:r>
          </a:p>
          <a:p>
            <a:pPr>
              <a:lnSpc>
                <a:spcPct val="80000"/>
              </a:lnSpc>
            </a:pPr>
            <a:endParaRPr lang="en-US" sz="1400" smtClean="0">
              <a:solidFill>
                <a:schemeClr val="tx1"/>
              </a:solidFill>
            </a:endParaRPr>
          </a:p>
          <a:p>
            <a:pPr>
              <a:lnSpc>
                <a:spcPct val="80000"/>
              </a:lnSpc>
            </a:pPr>
            <a:r>
              <a:rPr lang="en-US" sz="1400" smtClean="0">
                <a:solidFill>
                  <a:schemeClr val="tx1"/>
                </a:solidFill>
              </a:rPr>
              <a:t>Leiserson, C. E. [1985]. “Fat trees: Universal networks for hardware-efficient supercomputing,” </a:t>
            </a:r>
            <a:r>
              <a:rPr lang="en-US" sz="1400" i="1" smtClean="0">
                <a:solidFill>
                  <a:schemeClr val="tx1"/>
                </a:solidFill>
              </a:rPr>
              <a:t>IEEE Trans. on Computers </a:t>
            </a:r>
            <a:r>
              <a:rPr lang="en-US" sz="1400" smtClean="0">
                <a:solidFill>
                  <a:schemeClr val="tx1"/>
                </a:solidFill>
              </a:rPr>
              <a:t>C–34:10 (October), 892–901.</a:t>
            </a:r>
          </a:p>
          <a:p>
            <a:pPr>
              <a:lnSpc>
                <a:spcPct val="80000"/>
              </a:lnSpc>
            </a:pPr>
            <a:endParaRPr lang="en-US" sz="1400" smtClean="0">
              <a:solidFill>
                <a:schemeClr val="tx1"/>
              </a:solidFill>
            </a:endParaRPr>
          </a:p>
          <a:p>
            <a:pPr>
              <a:lnSpc>
                <a:spcPct val="80000"/>
              </a:lnSpc>
            </a:pPr>
            <a:r>
              <a:rPr lang="en-US" sz="1400" smtClean="0">
                <a:solidFill>
                  <a:schemeClr val="tx1"/>
                </a:solidFill>
              </a:rPr>
              <a:t>Merlin, P. M., and P. J. Schweitzer [1980]. “Deadlock avoidance in store-and-forward networks––I: Store-and-forward deadlock,” </a:t>
            </a:r>
            <a:r>
              <a:rPr lang="en-US" sz="1400" i="1" smtClean="0">
                <a:solidFill>
                  <a:schemeClr val="tx1"/>
                </a:solidFill>
              </a:rPr>
              <a:t>IEEE Trans. on Communications </a:t>
            </a:r>
            <a:r>
              <a:rPr lang="en-US" sz="1400" smtClean="0">
                <a:solidFill>
                  <a:schemeClr val="tx1"/>
                </a:solidFill>
              </a:rPr>
              <a:t>COM–28:3 (March), 345–354.</a:t>
            </a:r>
          </a:p>
          <a:p>
            <a:pPr>
              <a:lnSpc>
                <a:spcPct val="80000"/>
              </a:lnSpc>
            </a:pPr>
            <a:endParaRPr lang="en-US" sz="1400" smtClean="0">
              <a:solidFill>
                <a:schemeClr val="tx1"/>
              </a:solidFill>
            </a:endParaRPr>
          </a:p>
          <a:p>
            <a:pPr>
              <a:lnSpc>
                <a:spcPct val="80000"/>
              </a:lnSpc>
            </a:pPr>
            <a:r>
              <a:rPr lang="en-US" sz="1400" smtClean="0">
                <a:solidFill>
                  <a:schemeClr val="tx1"/>
                </a:solidFill>
              </a:rPr>
              <a:t>Metcalfe, R. M., and D. R. Boggs [1976]. “Ethernet: Distributed packet switching for local computer networks,” </a:t>
            </a:r>
            <a:r>
              <a:rPr lang="en-US" sz="1400" i="1" smtClean="0">
                <a:solidFill>
                  <a:schemeClr val="tx1"/>
                </a:solidFill>
              </a:rPr>
              <a:t>Comm. ACM </a:t>
            </a:r>
            <a:r>
              <a:rPr lang="en-US" sz="1400" smtClean="0">
                <a:solidFill>
                  <a:schemeClr val="tx1"/>
                </a:solidFill>
              </a:rPr>
              <a:t>19:7 (July), 395–404.</a:t>
            </a:r>
          </a:p>
        </p:txBody>
      </p:sp>
      <p:sp>
        <p:nvSpPr>
          <p:cNvPr id="29701" name="Rectangle 4"/>
          <p:cNvSpPr>
            <a:spLocks noChangeArrowheads="1"/>
          </p:cNvSpPr>
          <p:nvPr/>
        </p:nvSpPr>
        <p:spPr bwMode="auto">
          <a:xfrm>
            <a:off x="690563" y="1112838"/>
            <a:ext cx="9251950" cy="41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marL="207963" indent="-207963" algn="l" defTabSz="1008063">
              <a:spcBef>
                <a:spcPct val="20000"/>
              </a:spcBef>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z="2700">
                <a:solidFill>
                  <a:srgbClr val="CC3300"/>
                </a:solidFill>
                <a:latin typeface="Arial" charset="0"/>
              </a:rPr>
              <a:t>References</a:t>
            </a:r>
            <a:endParaRPr lang="en-GB" sz="2700" u="sng">
              <a:solidFill>
                <a:srgbClr val="CC3300"/>
              </a:solidFill>
              <a:latin typeface="Arial"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r>
              <a:rPr lang="es-ES_tradnl"/>
              <a:t>  </a:t>
            </a:r>
            <a:fld id="{41F79D64-C43C-4858-9B58-CE7439E269CB}" type="slidenum">
              <a:rPr lang="es-ES_tradnl" sz="1500"/>
              <a:pPr>
                <a:defRPr/>
              </a:pPr>
              <a:t>29</a:t>
            </a:fld>
            <a:endParaRPr lang="es-ES_tradnl" sz="1500"/>
          </a:p>
        </p:txBody>
      </p:sp>
      <p:sp>
        <p:nvSpPr>
          <p:cNvPr id="30723" name="Rectangle 2"/>
          <p:cNvSpPr>
            <a:spLocks noGrp="1" noChangeArrowheads="1"/>
          </p:cNvSpPr>
          <p:nvPr>
            <p:ph type="title"/>
          </p:nvPr>
        </p:nvSpPr>
        <p:spPr/>
        <p:txBody>
          <a:bodyPr/>
          <a:lstStyle/>
          <a:p>
            <a:r>
              <a:rPr lang="en-US" smtClean="0"/>
              <a:t>Concluding Remarks and References</a:t>
            </a:r>
          </a:p>
        </p:txBody>
      </p:sp>
      <p:sp>
        <p:nvSpPr>
          <p:cNvPr id="30724" name="Rectangle 3"/>
          <p:cNvSpPr>
            <a:spLocks noGrp="1" noChangeArrowheads="1"/>
          </p:cNvSpPr>
          <p:nvPr>
            <p:ph type="body" idx="1"/>
          </p:nvPr>
        </p:nvSpPr>
        <p:spPr>
          <a:xfrm>
            <a:off x="647700" y="1619250"/>
            <a:ext cx="9251950" cy="5661025"/>
          </a:xfrm>
        </p:spPr>
        <p:txBody>
          <a:bodyPr/>
          <a:lstStyle/>
          <a:p>
            <a:pPr>
              <a:lnSpc>
                <a:spcPct val="80000"/>
              </a:lnSpc>
            </a:pPr>
            <a:r>
              <a:rPr lang="en-US" sz="1400" smtClean="0">
                <a:solidFill>
                  <a:schemeClr val="tx1"/>
                </a:solidFill>
              </a:rPr>
              <a:t>Peh, L. S., and W. J. Dally [2001]. “A delay model and speculative architecture for pipelined routers,” </a:t>
            </a:r>
            <a:r>
              <a:rPr lang="en-US" sz="1400" i="1" smtClean="0">
                <a:solidFill>
                  <a:schemeClr val="tx1"/>
                </a:solidFill>
              </a:rPr>
              <a:t>Proc. 7th Int’l Symposium on High Performance Computer Architecture </a:t>
            </a:r>
            <a:r>
              <a:rPr lang="en-US" sz="1400" smtClean="0">
                <a:solidFill>
                  <a:schemeClr val="tx1"/>
                </a:solidFill>
              </a:rPr>
              <a:t>(January), Monterrey.</a:t>
            </a:r>
          </a:p>
          <a:p>
            <a:pPr>
              <a:lnSpc>
                <a:spcPct val="80000"/>
              </a:lnSpc>
            </a:pPr>
            <a:endParaRPr lang="en-US" sz="1400" smtClean="0">
              <a:solidFill>
                <a:schemeClr val="tx1"/>
              </a:solidFill>
            </a:endParaRPr>
          </a:p>
          <a:p>
            <a:pPr>
              <a:lnSpc>
                <a:spcPct val="80000"/>
              </a:lnSpc>
            </a:pPr>
            <a:r>
              <a:rPr lang="en-US" sz="1400" smtClean="0">
                <a:solidFill>
                  <a:schemeClr val="tx1"/>
                </a:solidFill>
              </a:rPr>
              <a:t>Pfister, Gregory F. [1998]. </a:t>
            </a:r>
            <a:r>
              <a:rPr lang="en-US" sz="1400" i="1" smtClean="0">
                <a:solidFill>
                  <a:schemeClr val="tx1"/>
                </a:solidFill>
              </a:rPr>
              <a:t>In Search of Clusters, </a:t>
            </a:r>
            <a:r>
              <a:rPr lang="en-US" sz="1400" smtClean="0">
                <a:solidFill>
                  <a:schemeClr val="tx1"/>
                </a:solidFill>
              </a:rPr>
              <a:t>2nd ed., Prentice Hall, Upper Saddle River, N.J.</a:t>
            </a:r>
          </a:p>
          <a:p>
            <a:pPr>
              <a:lnSpc>
                <a:spcPct val="80000"/>
              </a:lnSpc>
            </a:pPr>
            <a:endParaRPr lang="en-US" sz="1400" smtClean="0">
              <a:solidFill>
                <a:schemeClr val="tx1"/>
              </a:solidFill>
            </a:endParaRPr>
          </a:p>
          <a:p>
            <a:pPr>
              <a:lnSpc>
                <a:spcPct val="80000"/>
              </a:lnSpc>
            </a:pPr>
            <a:r>
              <a:rPr lang="en-US" sz="1400" smtClean="0">
                <a:solidFill>
                  <a:schemeClr val="tx1"/>
                </a:solidFill>
              </a:rPr>
              <a:t>Pinkston, T. M. [2004]. “Deadlock characterization and resolution in interconnection networks (Chapter 13),” </a:t>
            </a:r>
            <a:r>
              <a:rPr lang="en-US" sz="1400" i="1" smtClean="0">
                <a:solidFill>
                  <a:schemeClr val="tx1"/>
                </a:solidFill>
              </a:rPr>
              <a:t>Deadlock Resolution in Computer-Integrated Systems</a:t>
            </a:r>
            <a:r>
              <a:rPr lang="en-US" sz="1400" smtClean="0">
                <a:solidFill>
                  <a:schemeClr val="tx1"/>
                </a:solidFill>
              </a:rPr>
              <a:t>, edited by M. C. Zhu and M. P. Fanti, Marcel Dekkar/CRC Press, 445–492.</a:t>
            </a:r>
          </a:p>
          <a:p>
            <a:pPr>
              <a:lnSpc>
                <a:spcPct val="80000"/>
              </a:lnSpc>
            </a:pPr>
            <a:endParaRPr lang="en-US" sz="1400" smtClean="0">
              <a:solidFill>
                <a:schemeClr val="tx1"/>
              </a:solidFill>
            </a:endParaRPr>
          </a:p>
          <a:p>
            <a:pPr>
              <a:lnSpc>
                <a:spcPct val="80000"/>
              </a:lnSpc>
            </a:pPr>
            <a:r>
              <a:rPr lang="en-US" sz="1400" smtClean="0">
                <a:solidFill>
                  <a:schemeClr val="tx1"/>
                </a:solidFill>
              </a:rPr>
              <a:t>Pinkston, T. M., A. Benner, M. Krause, I. Robinson, T. Sterling [2003]. “InfiniBand: The ‘de facto’ future standard for system and local area networks or just a scalable replacement for PCI buses?” </a:t>
            </a:r>
            <a:r>
              <a:rPr lang="en-US" sz="1400" i="1" smtClean="0">
                <a:solidFill>
                  <a:schemeClr val="tx1"/>
                </a:solidFill>
              </a:rPr>
              <a:t>Cluster Computing </a:t>
            </a:r>
            <a:r>
              <a:rPr lang="en-US" sz="1400" smtClean="0">
                <a:solidFill>
                  <a:schemeClr val="tx1"/>
                </a:solidFill>
              </a:rPr>
              <a:t>(Special Issue on Communication Architecture for Clusters) 6:2 (April), 95–104.</a:t>
            </a:r>
          </a:p>
          <a:p>
            <a:pPr>
              <a:lnSpc>
                <a:spcPct val="80000"/>
              </a:lnSpc>
            </a:pPr>
            <a:endParaRPr lang="en-US" sz="1400" smtClean="0">
              <a:solidFill>
                <a:schemeClr val="tx1"/>
              </a:solidFill>
            </a:endParaRPr>
          </a:p>
          <a:p>
            <a:pPr>
              <a:lnSpc>
                <a:spcPct val="80000"/>
              </a:lnSpc>
            </a:pPr>
            <a:r>
              <a:rPr lang="en-US" sz="1400" smtClean="0">
                <a:solidFill>
                  <a:schemeClr val="tx1"/>
                </a:solidFill>
              </a:rPr>
              <a:t>Pinkston, T. M., and J. Shin [2005]. “Trends toward on-chip networked microsystems,” </a:t>
            </a:r>
            <a:r>
              <a:rPr lang="en-US" sz="1400" i="1" smtClean="0">
                <a:solidFill>
                  <a:schemeClr val="tx1"/>
                </a:solidFill>
              </a:rPr>
              <a:t>International Journal of High Performance Computing and Networking </a:t>
            </a:r>
            <a:r>
              <a:rPr lang="en-US" sz="1400" smtClean="0">
                <a:solidFill>
                  <a:schemeClr val="tx1"/>
                </a:solidFill>
              </a:rPr>
              <a:t>3:1, 3–18.</a:t>
            </a:r>
          </a:p>
          <a:p>
            <a:pPr>
              <a:lnSpc>
                <a:spcPct val="80000"/>
              </a:lnSpc>
            </a:pPr>
            <a:endParaRPr lang="en-US" sz="1400" smtClean="0">
              <a:solidFill>
                <a:schemeClr val="tx1"/>
              </a:solidFill>
            </a:endParaRPr>
          </a:p>
          <a:p>
            <a:pPr>
              <a:lnSpc>
                <a:spcPct val="80000"/>
              </a:lnSpc>
            </a:pPr>
            <a:r>
              <a:rPr lang="en-US" sz="1400" smtClean="0">
                <a:solidFill>
                  <a:schemeClr val="tx1"/>
                </a:solidFill>
              </a:rPr>
              <a:t>Pinkston, T. M., and S. Warnakulasuriya [1997]. “On deadlocks in interconnection networks,” </a:t>
            </a:r>
            <a:r>
              <a:rPr lang="en-US" sz="1400" i="1" smtClean="0">
                <a:solidFill>
                  <a:schemeClr val="tx1"/>
                </a:solidFill>
              </a:rPr>
              <a:t>Proc. 24th Int’l Symposium on Computer Architecture </a:t>
            </a:r>
            <a:r>
              <a:rPr lang="en-US" sz="1400" smtClean="0">
                <a:solidFill>
                  <a:schemeClr val="tx1"/>
                </a:solidFill>
              </a:rPr>
              <a:t>(June), Denver.</a:t>
            </a:r>
          </a:p>
          <a:p>
            <a:pPr>
              <a:lnSpc>
                <a:spcPct val="80000"/>
              </a:lnSpc>
            </a:pPr>
            <a:endParaRPr lang="en-US" sz="1400" smtClean="0">
              <a:solidFill>
                <a:schemeClr val="tx1"/>
              </a:solidFill>
            </a:endParaRPr>
          </a:p>
          <a:p>
            <a:pPr>
              <a:lnSpc>
                <a:spcPct val="80000"/>
              </a:lnSpc>
            </a:pPr>
            <a:r>
              <a:rPr lang="en-US" sz="1400" smtClean="0">
                <a:solidFill>
                  <a:schemeClr val="tx1"/>
                </a:solidFill>
              </a:rPr>
              <a:t>Puente, V., R. Beivide, J. A. Gregorio, J. M. Prellezo, J. Duato, and C. Izu [1999]. “Adaptive bubble router: A design to improve performance in torus networks,” </a:t>
            </a:r>
            <a:r>
              <a:rPr lang="en-US" sz="1400" i="1" smtClean="0">
                <a:solidFill>
                  <a:schemeClr val="tx1"/>
                </a:solidFill>
              </a:rPr>
              <a:t>Proc. 28th Int’l Conference on Parallel Processing </a:t>
            </a:r>
            <a:r>
              <a:rPr lang="en-US" sz="1400" smtClean="0">
                <a:solidFill>
                  <a:schemeClr val="tx1"/>
                </a:solidFill>
              </a:rPr>
              <a:t>(September), Aizu-Wakamatsu, Japan.</a:t>
            </a:r>
          </a:p>
          <a:p>
            <a:pPr>
              <a:lnSpc>
                <a:spcPct val="80000"/>
              </a:lnSpc>
            </a:pPr>
            <a:endParaRPr lang="en-US" sz="1400" smtClean="0">
              <a:solidFill>
                <a:schemeClr val="tx1"/>
              </a:solidFill>
            </a:endParaRPr>
          </a:p>
          <a:p>
            <a:pPr>
              <a:lnSpc>
                <a:spcPct val="80000"/>
              </a:lnSpc>
            </a:pPr>
            <a:r>
              <a:rPr lang="en-US" sz="1400" smtClean="0">
                <a:solidFill>
                  <a:schemeClr val="tx1"/>
                </a:solidFill>
              </a:rPr>
              <a:t>Saltzer, J. H., D. P. Reed, and D. D. Clark [1984]. “End-to-end arguments in system design,” </a:t>
            </a:r>
            <a:r>
              <a:rPr lang="en-US" sz="1400" i="1" smtClean="0">
                <a:solidFill>
                  <a:schemeClr val="tx1"/>
                </a:solidFill>
              </a:rPr>
              <a:t>ACM Trans. on Computer Systems </a:t>
            </a:r>
            <a:r>
              <a:rPr lang="en-US" sz="1400" smtClean="0">
                <a:solidFill>
                  <a:schemeClr val="tx1"/>
                </a:solidFill>
              </a:rPr>
              <a:t>2:4 (November), 277–288.</a:t>
            </a:r>
          </a:p>
        </p:txBody>
      </p:sp>
      <p:sp>
        <p:nvSpPr>
          <p:cNvPr id="30725" name="Rectangle 4"/>
          <p:cNvSpPr>
            <a:spLocks noChangeArrowheads="1"/>
          </p:cNvSpPr>
          <p:nvPr/>
        </p:nvSpPr>
        <p:spPr bwMode="auto">
          <a:xfrm>
            <a:off x="690563" y="1112838"/>
            <a:ext cx="9251950" cy="41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marL="207963" indent="-207963" algn="l" defTabSz="1008063">
              <a:spcBef>
                <a:spcPct val="20000"/>
              </a:spcBef>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z="2700">
                <a:solidFill>
                  <a:srgbClr val="CC3300"/>
                </a:solidFill>
                <a:latin typeface="Arial" charset="0"/>
              </a:rPr>
              <a:t>References</a:t>
            </a:r>
            <a:endParaRPr lang="en-GB" sz="2700" u="sng">
              <a:solidFill>
                <a:srgbClr val="CC3300"/>
              </a:solidFill>
              <a:latin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Interconnecting Many Devices</a:t>
            </a:r>
            <a:endParaRPr lang="en-CA" dirty="0"/>
          </a:p>
        </p:txBody>
      </p:sp>
      <p:sp>
        <p:nvSpPr>
          <p:cNvPr id="4" name="Date Placeholder 3"/>
          <p:cNvSpPr>
            <a:spLocks noGrp="1"/>
          </p:cNvSpPr>
          <p:nvPr>
            <p:ph type="dt" sz="half" idx="10"/>
          </p:nvPr>
        </p:nvSpPr>
        <p:spPr/>
        <p:txBody>
          <a:bodyPr/>
          <a:lstStyle/>
          <a:p>
            <a:pPr>
              <a:defRPr/>
            </a:pPr>
            <a:r>
              <a:rPr lang="es-ES_tradnl" smtClean="0"/>
              <a:t>  </a:t>
            </a:r>
            <a:fld id="{914057A1-9263-4E5F-8E3F-C467E13F9D55}" type="slidenum">
              <a:rPr lang="es-ES_tradnl" sz="1500" smtClean="0"/>
              <a:pPr>
                <a:defRPr/>
              </a:pPr>
              <a:t>3</a:t>
            </a:fld>
            <a:endParaRPr lang="es-ES_tradnl" sz="1500"/>
          </a:p>
        </p:txBody>
      </p:sp>
      <p:graphicFrame>
        <p:nvGraphicFramePr>
          <p:cNvPr id="7" name="Object 6"/>
          <p:cNvGraphicFramePr>
            <a:graphicFrameLocks noChangeAspect="1"/>
          </p:cNvGraphicFramePr>
          <p:nvPr>
            <p:extLst>
              <p:ext uri="{D42A27DB-BD31-4B8C-83A1-F6EECF244321}">
                <p14:modId xmlns:p14="http://schemas.microsoft.com/office/powerpoint/2010/main" val="4205149135"/>
              </p:ext>
            </p:extLst>
          </p:nvPr>
        </p:nvGraphicFramePr>
        <p:xfrm>
          <a:off x="1316388" y="1799617"/>
          <a:ext cx="7447849" cy="3960440"/>
        </p:xfrm>
        <a:graphic>
          <a:graphicData uri="http://schemas.openxmlformats.org/presentationml/2006/ole">
            <mc:AlternateContent xmlns:mc="http://schemas.openxmlformats.org/markup-compatibility/2006">
              <mc:Choice xmlns:v="urn:schemas-microsoft-com:vml" Requires="v">
                <p:oleObj spid="_x0000_s50250" name="Visio" r:id="rId4" imgW="6173348" imgH="3282545" progId="Visio.Drawing.11">
                  <p:embed/>
                </p:oleObj>
              </mc:Choice>
              <mc:Fallback>
                <p:oleObj name="Visio" r:id="rId4" imgW="6173348" imgH="3282545" progId="Visio.Drawing.11">
                  <p:embed/>
                  <p:pic>
                    <p:nvPicPr>
                      <p:cNvPr id="0" name=""/>
                      <p:cNvPicPr/>
                      <p:nvPr/>
                    </p:nvPicPr>
                    <p:blipFill>
                      <a:blip r:embed="rId5"/>
                      <a:stretch>
                        <a:fillRect/>
                      </a:stretch>
                    </p:blipFill>
                    <p:spPr>
                      <a:xfrm>
                        <a:off x="1316388" y="1799617"/>
                        <a:ext cx="7447849" cy="3960440"/>
                      </a:xfrm>
                      <a:prstGeom prst="rect">
                        <a:avLst/>
                      </a:prstGeom>
                    </p:spPr>
                  </p:pic>
                </p:oleObj>
              </mc:Fallback>
            </mc:AlternateContent>
          </a:graphicData>
        </a:graphic>
      </p:graphicFrame>
      <p:sp>
        <p:nvSpPr>
          <p:cNvPr id="8" name="TextBox 7"/>
          <p:cNvSpPr txBox="1"/>
          <p:nvPr/>
        </p:nvSpPr>
        <p:spPr>
          <a:xfrm>
            <a:off x="575816" y="1043533"/>
            <a:ext cx="4339651" cy="507831"/>
          </a:xfrm>
          <a:prstGeom prst="rect">
            <a:avLst/>
          </a:prstGeom>
          <a:noFill/>
        </p:spPr>
        <p:txBody>
          <a:bodyPr wrap="none" rtlCol="0">
            <a:spAutoFit/>
          </a:bodyPr>
          <a:lstStyle/>
          <a:p>
            <a:r>
              <a:rPr lang="en-CA" sz="2700" dirty="0" smtClean="0">
                <a:solidFill>
                  <a:srgbClr val="C00000"/>
                </a:solidFill>
                <a:latin typeface="+mj-lt"/>
              </a:rPr>
              <a:t>Node model for processors</a:t>
            </a:r>
            <a:endParaRPr lang="en-CA" sz="2700" dirty="0">
              <a:solidFill>
                <a:srgbClr val="C00000"/>
              </a:solidFill>
              <a:latin typeface="+mj-lt"/>
            </a:endParaRPr>
          </a:p>
        </p:txBody>
      </p:sp>
    </p:spTree>
    <p:extLst>
      <p:ext uri="{BB962C8B-B14F-4D97-AF65-F5344CB8AC3E}">
        <p14:creationId xmlns:p14="http://schemas.microsoft.com/office/powerpoint/2010/main" val="41366453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r>
              <a:rPr lang="es-ES_tradnl"/>
              <a:t>  </a:t>
            </a:r>
            <a:fld id="{BA378E05-AD41-4C5D-A63A-4748ECA32858}" type="slidenum">
              <a:rPr lang="es-ES_tradnl" sz="1500"/>
              <a:pPr>
                <a:defRPr/>
              </a:pPr>
              <a:t>30</a:t>
            </a:fld>
            <a:endParaRPr lang="es-ES_tradnl" sz="1500"/>
          </a:p>
        </p:txBody>
      </p:sp>
      <p:sp>
        <p:nvSpPr>
          <p:cNvPr id="31747" name="Rectangle 2"/>
          <p:cNvSpPr>
            <a:spLocks noGrp="1" noChangeArrowheads="1"/>
          </p:cNvSpPr>
          <p:nvPr>
            <p:ph type="title"/>
          </p:nvPr>
        </p:nvSpPr>
        <p:spPr/>
        <p:txBody>
          <a:bodyPr/>
          <a:lstStyle/>
          <a:p>
            <a:r>
              <a:rPr lang="en-US" smtClean="0"/>
              <a:t>Concluding Remarks and References</a:t>
            </a:r>
          </a:p>
        </p:txBody>
      </p:sp>
      <p:sp>
        <p:nvSpPr>
          <p:cNvPr id="31748" name="Rectangle 3"/>
          <p:cNvSpPr>
            <a:spLocks noGrp="1" noChangeArrowheads="1"/>
          </p:cNvSpPr>
          <p:nvPr>
            <p:ph type="body" idx="1"/>
          </p:nvPr>
        </p:nvSpPr>
        <p:spPr>
          <a:xfrm>
            <a:off x="647700" y="1619250"/>
            <a:ext cx="9251950" cy="5661025"/>
          </a:xfrm>
        </p:spPr>
        <p:txBody>
          <a:bodyPr/>
          <a:lstStyle/>
          <a:p>
            <a:pPr>
              <a:lnSpc>
                <a:spcPct val="80000"/>
              </a:lnSpc>
            </a:pPr>
            <a:r>
              <a:rPr lang="en-US" sz="1400" smtClean="0">
                <a:solidFill>
                  <a:schemeClr val="tx1"/>
                </a:solidFill>
              </a:rPr>
              <a:t>Scott, S. L., and J. Goodman [1994]. “The impact of pipelined channels on k-ary n-cube networks ,” </a:t>
            </a:r>
            <a:r>
              <a:rPr lang="en-US" sz="1400" i="1" smtClean="0">
                <a:solidFill>
                  <a:schemeClr val="tx1"/>
                </a:solidFill>
              </a:rPr>
              <a:t>IEEE Trans. on Parallel and Distributed Systems 5:1 (January), 1</a:t>
            </a:r>
            <a:r>
              <a:rPr lang="en-US" sz="1400" smtClean="0">
                <a:solidFill>
                  <a:schemeClr val="tx1"/>
                </a:solidFill>
              </a:rPr>
              <a:t>–</a:t>
            </a:r>
            <a:r>
              <a:rPr lang="en-US" sz="1400" i="1" smtClean="0">
                <a:solidFill>
                  <a:schemeClr val="tx1"/>
                </a:solidFill>
              </a:rPr>
              <a:t>16.</a:t>
            </a:r>
            <a:endParaRPr lang="en-US" sz="1400" smtClean="0">
              <a:solidFill>
                <a:schemeClr val="tx1"/>
              </a:solidFill>
            </a:endParaRPr>
          </a:p>
          <a:p>
            <a:pPr>
              <a:lnSpc>
                <a:spcPct val="80000"/>
              </a:lnSpc>
            </a:pPr>
            <a:endParaRPr lang="en-US" sz="1400" smtClean="0">
              <a:solidFill>
                <a:schemeClr val="tx1"/>
              </a:solidFill>
            </a:endParaRPr>
          </a:p>
          <a:p>
            <a:pPr>
              <a:lnSpc>
                <a:spcPct val="80000"/>
              </a:lnSpc>
            </a:pPr>
            <a:r>
              <a:rPr lang="en-US" sz="1400" smtClean="0">
                <a:solidFill>
                  <a:schemeClr val="tx1"/>
                </a:solidFill>
              </a:rPr>
              <a:t>Tamir, Y., and G. Frazier [1992]. “Dynamically-allocated multi-queue buffers for VLSI communication switches,” </a:t>
            </a:r>
            <a:r>
              <a:rPr lang="en-US" sz="1400" i="1" smtClean="0">
                <a:solidFill>
                  <a:schemeClr val="tx1"/>
                </a:solidFill>
              </a:rPr>
              <a:t>IEEE Trans. on Computers </a:t>
            </a:r>
            <a:r>
              <a:rPr lang="en-US" sz="1400" smtClean="0">
                <a:solidFill>
                  <a:schemeClr val="tx1"/>
                </a:solidFill>
              </a:rPr>
              <a:t>41:6 (June), 725–734.</a:t>
            </a:r>
          </a:p>
          <a:p>
            <a:pPr>
              <a:lnSpc>
                <a:spcPct val="80000"/>
              </a:lnSpc>
            </a:pPr>
            <a:endParaRPr lang="en-US" sz="1400" smtClean="0">
              <a:solidFill>
                <a:schemeClr val="tx1"/>
              </a:solidFill>
            </a:endParaRPr>
          </a:p>
          <a:p>
            <a:pPr>
              <a:lnSpc>
                <a:spcPct val="80000"/>
              </a:lnSpc>
            </a:pPr>
            <a:r>
              <a:rPr lang="en-US" sz="1400" smtClean="0">
                <a:solidFill>
                  <a:schemeClr val="tx1"/>
                </a:solidFill>
              </a:rPr>
              <a:t>Taylor, M. B., W. Lee, S. P. Amarasinghe, and A. Agarwal [2005]. “Scalar operand networks,” </a:t>
            </a:r>
            <a:r>
              <a:rPr lang="en-US" sz="1400" i="1" smtClean="0">
                <a:solidFill>
                  <a:schemeClr val="tx1"/>
                </a:solidFill>
              </a:rPr>
              <a:t>IEEE Trans. on Parallel and Distributed Systems </a:t>
            </a:r>
            <a:r>
              <a:rPr lang="en-US" sz="1400" smtClean="0">
                <a:solidFill>
                  <a:schemeClr val="tx1"/>
                </a:solidFill>
              </a:rPr>
              <a:t>16:2 (February), 145–162.</a:t>
            </a:r>
          </a:p>
          <a:p>
            <a:pPr>
              <a:lnSpc>
                <a:spcPct val="80000"/>
              </a:lnSpc>
            </a:pPr>
            <a:endParaRPr lang="en-US" sz="1400" smtClean="0">
              <a:solidFill>
                <a:schemeClr val="tx1"/>
              </a:solidFill>
            </a:endParaRPr>
          </a:p>
          <a:p>
            <a:pPr>
              <a:lnSpc>
                <a:spcPct val="80000"/>
              </a:lnSpc>
            </a:pPr>
            <a:r>
              <a:rPr lang="en-US" sz="1400" smtClean="0">
                <a:solidFill>
                  <a:schemeClr val="tx1"/>
                </a:solidFill>
              </a:rPr>
              <a:t>von Eicken, T., D. E. Culler, S. C. Goldstein, K. E. Schauser [1992]. “Active Messages: A mechanism for integrated communication and computation,”</a:t>
            </a:r>
            <a:r>
              <a:rPr lang="en-US" sz="1400" i="1" smtClean="0">
                <a:solidFill>
                  <a:schemeClr val="tx1"/>
                </a:solidFill>
              </a:rPr>
              <a:t>Proc. 19th Int’l Symposium on Computer Architecture </a:t>
            </a:r>
            <a:r>
              <a:rPr lang="en-US" sz="1400" smtClean="0">
                <a:solidFill>
                  <a:schemeClr val="tx1"/>
                </a:solidFill>
              </a:rPr>
              <a:t>(May), Australia.</a:t>
            </a:r>
          </a:p>
          <a:p>
            <a:pPr>
              <a:lnSpc>
                <a:spcPct val="80000"/>
              </a:lnSpc>
            </a:pPr>
            <a:endParaRPr lang="en-US" sz="1400" smtClean="0">
              <a:solidFill>
                <a:schemeClr val="tx1"/>
              </a:solidFill>
            </a:endParaRPr>
          </a:p>
          <a:p>
            <a:pPr>
              <a:lnSpc>
                <a:spcPct val="80000"/>
              </a:lnSpc>
            </a:pPr>
            <a:r>
              <a:rPr lang="en-US" sz="1400" smtClean="0">
                <a:solidFill>
                  <a:schemeClr val="tx1"/>
                </a:solidFill>
              </a:rPr>
              <a:t>Vaidya, A. S., A. Sivasubramaniam, and C. R. Das [1997]. “Performance benefits of virtual channels and adaptive routing: An application-driven study,” </a:t>
            </a:r>
            <a:r>
              <a:rPr lang="en-US" sz="1400" i="1" smtClean="0">
                <a:solidFill>
                  <a:schemeClr val="tx1"/>
                </a:solidFill>
              </a:rPr>
              <a:t>Proceedings of the 1997 Int’l Conference on Supercomputing</a:t>
            </a:r>
            <a:r>
              <a:rPr lang="en-US" sz="1400" smtClean="0">
                <a:solidFill>
                  <a:schemeClr val="tx1"/>
                </a:solidFill>
              </a:rPr>
              <a:t> (July), Austria.</a:t>
            </a:r>
          </a:p>
          <a:p>
            <a:pPr>
              <a:lnSpc>
                <a:spcPct val="80000"/>
              </a:lnSpc>
            </a:pPr>
            <a:endParaRPr lang="en-US" sz="1400" smtClean="0">
              <a:solidFill>
                <a:schemeClr val="tx1"/>
              </a:solidFill>
            </a:endParaRPr>
          </a:p>
          <a:p>
            <a:pPr>
              <a:lnSpc>
                <a:spcPct val="80000"/>
              </a:lnSpc>
            </a:pPr>
            <a:r>
              <a:rPr lang="en-US" sz="1400" smtClean="0">
                <a:solidFill>
                  <a:schemeClr val="tx1"/>
                </a:solidFill>
              </a:rPr>
              <a:t>Waingold, E., M. Taylor, D. Srikrishna, V. Sarkar, W. Lee, V. Lee, J. Kim, M. Frank, P. Finch, R. Barua, J. Babb, S. Amarasinghe, and A. Agarwal [1997]. “Baring it all to software: Raw Machines,” </a:t>
            </a:r>
            <a:r>
              <a:rPr lang="en-US" sz="1400" i="1" smtClean="0">
                <a:solidFill>
                  <a:schemeClr val="tx1"/>
                </a:solidFill>
              </a:rPr>
              <a:t>IEEE Computer</a:t>
            </a:r>
            <a:r>
              <a:rPr lang="en-US" sz="1400" smtClean="0">
                <a:solidFill>
                  <a:schemeClr val="tx1"/>
                </a:solidFill>
              </a:rPr>
              <a:t>, 30 (September), 86–93.</a:t>
            </a:r>
          </a:p>
          <a:p>
            <a:pPr>
              <a:lnSpc>
                <a:spcPct val="80000"/>
              </a:lnSpc>
            </a:pPr>
            <a:endParaRPr lang="en-US" sz="1400" smtClean="0">
              <a:solidFill>
                <a:schemeClr val="tx1"/>
              </a:solidFill>
            </a:endParaRPr>
          </a:p>
          <a:p>
            <a:pPr>
              <a:lnSpc>
                <a:spcPct val="80000"/>
              </a:lnSpc>
            </a:pPr>
            <a:r>
              <a:rPr lang="en-US" sz="1400" smtClean="0">
                <a:solidFill>
                  <a:schemeClr val="tx1"/>
                </a:solidFill>
              </a:rPr>
              <a:t>Yang, Y., and G. Mason [1991]. “Nonblocking broadcast switching networks,” </a:t>
            </a:r>
            <a:r>
              <a:rPr lang="en-US" sz="1400" i="1" smtClean="0">
                <a:solidFill>
                  <a:schemeClr val="tx1"/>
                </a:solidFill>
              </a:rPr>
              <a:t>IEEE Trans. on Computers</a:t>
            </a:r>
            <a:r>
              <a:rPr lang="en-US" sz="1400" smtClean="0">
                <a:solidFill>
                  <a:schemeClr val="tx1"/>
                </a:solidFill>
              </a:rPr>
              <a:t> 40:9 (September), 1005–1015.</a:t>
            </a:r>
          </a:p>
          <a:p>
            <a:pPr>
              <a:lnSpc>
                <a:spcPct val="80000"/>
              </a:lnSpc>
            </a:pPr>
            <a:endParaRPr lang="en-US" sz="1400" smtClean="0">
              <a:solidFill>
                <a:schemeClr val="tx1"/>
              </a:solidFill>
            </a:endParaRPr>
          </a:p>
        </p:txBody>
      </p:sp>
      <p:sp>
        <p:nvSpPr>
          <p:cNvPr id="31749" name="Rectangle 4"/>
          <p:cNvSpPr>
            <a:spLocks noChangeArrowheads="1"/>
          </p:cNvSpPr>
          <p:nvPr/>
        </p:nvSpPr>
        <p:spPr bwMode="auto">
          <a:xfrm>
            <a:off x="690563" y="1112838"/>
            <a:ext cx="9251950" cy="41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marL="207963" indent="-207963" algn="l" defTabSz="1008063">
              <a:spcBef>
                <a:spcPct val="20000"/>
              </a:spcBef>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z="2700">
                <a:solidFill>
                  <a:srgbClr val="CC3300"/>
                </a:solidFill>
                <a:latin typeface="Arial" charset="0"/>
              </a:rPr>
              <a:t>References</a:t>
            </a:r>
            <a:endParaRPr lang="en-GB" sz="2700" u="sng">
              <a:solidFill>
                <a:srgbClr val="CC3300"/>
              </a:solidFill>
              <a:latin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s-ES_tradnl"/>
              <a:t>  </a:t>
            </a:r>
            <a:fld id="{3FDC98BF-4BAF-4FDC-B547-F9EEDD0C5C65}" type="slidenum">
              <a:rPr lang="es-ES_tradnl" sz="1500"/>
              <a:pPr>
                <a:defRPr/>
              </a:pPr>
              <a:t>4</a:t>
            </a:fld>
            <a:endParaRPr lang="es-ES_tradnl" sz="1500"/>
          </a:p>
        </p:txBody>
      </p:sp>
      <p:sp>
        <p:nvSpPr>
          <p:cNvPr id="5123" name="Rectangle 2"/>
          <p:cNvSpPr>
            <a:spLocks noGrp="1" noChangeArrowheads="1"/>
          </p:cNvSpPr>
          <p:nvPr>
            <p:ph type="title"/>
          </p:nvPr>
        </p:nvSpPr>
        <p:spPr>
          <a:xfrm>
            <a:off x="735013" y="295275"/>
            <a:ext cx="9009062" cy="533400"/>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Interconnecting Many Devices</a:t>
            </a:r>
          </a:p>
        </p:txBody>
      </p:sp>
      <p:sp>
        <p:nvSpPr>
          <p:cNvPr id="5124" name="Rectangle 3"/>
          <p:cNvSpPr>
            <a:spLocks noGrp="1" noChangeArrowheads="1"/>
          </p:cNvSpPr>
          <p:nvPr>
            <p:ph type="body" idx="1"/>
          </p:nvPr>
        </p:nvSpPr>
        <p:spPr>
          <a:xfrm>
            <a:off x="690563" y="1112838"/>
            <a:ext cx="9251950" cy="5653087"/>
          </a:xfrm>
          <a:extLst>
            <a:ext uri="{91240B29-F687-4F45-9708-019B960494DF}">
              <a14:hiddenLine xmlns:a14="http://schemas.microsoft.com/office/drawing/2010/main" w="9525">
                <a:solidFill>
                  <a:schemeClr val="accent2"/>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dirty="0" smtClean="0"/>
              <a:t>Additional Network Structure and Functions</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dirty="0" smtClean="0"/>
              <a:t>Additional functions (routing, arbitration, switching)</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dirty="0" smtClean="0">
                <a:solidFill>
                  <a:schemeClr val="accent2"/>
                </a:solidFill>
              </a:rPr>
              <a:t>Routing</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dirty="0" smtClean="0">
                <a:solidFill>
                  <a:schemeClr val="accent2"/>
                </a:solidFill>
              </a:rPr>
              <a:t>Which of the possible paths are allowable (valid) for packets?</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dirty="0" smtClean="0"/>
              <a:t>Provides the set of operations needed to compute a valid path </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dirty="0" smtClean="0"/>
              <a:t>Executed at source, intermediate, or even at destination nodes</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dirty="0" smtClean="0">
                <a:solidFill>
                  <a:schemeClr val="accent2"/>
                </a:solidFill>
              </a:rPr>
              <a:t>Arbitration</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dirty="0" smtClean="0">
                <a:solidFill>
                  <a:schemeClr val="accent2"/>
                </a:solidFill>
              </a:rPr>
              <a:t>When are paths available for packets?</a:t>
            </a:r>
            <a:r>
              <a:rPr lang="en-GB" dirty="0" smtClean="0"/>
              <a:t> (along with flow control)</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dirty="0" smtClean="0"/>
              <a:t>Resolves packets requesting the same resources at the same time </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dirty="0" smtClean="0"/>
              <a:t>For every arbitration, there is a winner and possibly many losers</a:t>
            </a:r>
          </a:p>
          <a:p>
            <a:pPr lvl="4">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dirty="0" smtClean="0"/>
              <a:t>Losers are buffered (lossless) or dropped on overflow (</a:t>
            </a:r>
            <a:r>
              <a:rPr lang="en-GB" dirty="0" err="1" smtClean="0"/>
              <a:t>lossy</a:t>
            </a:r>
            <a:r>
              <a:rPr lang="en-GB" dirty="0" smtClean="0"/>
              <a:t>)</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dirty="0" smtClean="0">
                <a:solidFill>
                  <a:schemeClr val="accent2"/>
                </a:solidFill>
              </a:rPr>
              <a:t>Switching</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dirty="0" smtClean="0">
                <a:solidFill>
                  <a:schemeClr val="accent2"/>
                </a:solidFill>
              </a:rPr>
              <a:t>How are paths allocated to packets?</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dirty="0" smtClean="0"/>
              <a:t>The winning packet (from arbitration) proceeds towards destination </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dirty="0" smtClean="0"/>
              <a:t>Paths can be established one fragment at a time or in their entirety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Date Placeholder 3"/>
          <p:cNvSpPr>
            <a:spLocks noGrp="1"/>
          </p:cNvSpPr>
          <p:nvPr>
            <p:ph type="dt" sz="quarter" idx="10"/>
          </p:nvPr>
        </p:nvSpPr>
        <p:spPr/>
        <p:txBody>
          <a:bodyPr/>
          <a:lstStyle/>
          <a:p>
            <a:pPr>
              <a:defRPr/>
            </a:pPr>
            <a:r>
              <a:rPr lang="es-ES_tradnl"/>
              <a:t>  </a:t>
            </a:r>
            <a:fld id="{BCDB64B3-CB38-4EE0-ABF2-A80AD3851784}" type="slidenum">
              <a:rPr lang="es-ES_tradnl" sz="1500"/>
              <a:pPr>
                <a:defRPr/>
              </a:pPr>
              <a:t>5</a:t>
            </a:fld>
            <a:endParaRPr lang="es-ES_tradnl" sz="1500"/>
          </a:p>
        </p:txBody>
      </p:sp>
      <p:sp>
        <p:nvSpPr>
          <p:cNvPr id="6147" name="Rectangle 2"/>
          <p:cNvSpPr>
            <a:spLocks noGrp="1" noChangeArrowheads="1"/>
          </p:cNvSpPr>
          <p:nvPr>
            <p:ph type="title"/>
          </p:nvPr>
        </p:nvSpPr>
        <p:spPr>
          <a:xfrm>
            <a:off x="735013" y="295275"/>
            <a:ext cx="9009062" cy="533400"/>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Interconnecting Many Devices</a:t>
            </a:r>
          </a:p>
        </p:txBody>
      </p:sp>
      <p:sp>
        <p:nvSpPr>
          <p:cNvPr id="6148" name="Rectangle 3"/>
          <p:cNvSpPr>
            <a:spLocks noGrp="1" noChangeArrowheads="1"/>
          </p:cNvSpPr>
          <p:nvPr>
            <p:ph type="body" idx="1"/>
          </p:nvPr>
        </p:nvSpPr>
        <p:spPr>
          <a:xfrm>
            <a:off x="690563" y="1112838"/>
            <a:ext cx="9251950" cy="1182687"/>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Shared-media Networks</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The network media is shared by all the devices</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Operation: half-duplex or full-duplex</a:t>
            </a:r>
          </a:p>
        </p:txBody>
      </p:sp>
      <p:sp>
        <p:nvSpPr>
          <p:cNvPr id="886791" name="Rectangle 7"/>
          <p:cNvSpPr>
            <a:spLocks noChangeArrowheads="1"/>
          </p:cNvSpPr>
          <p:nvPr/>
        </p:nvSpPr>
        <p:spPr bwMode="auto">
          <a:xfrm>
            <a:off x="2043113" y="3657600"/>
            <a:ext cx="1412875" cy="769938"/>
          </a:xfrm>
          <a:prstGeom prst="rect">
            <a:avLst/>
          </a:prstGeom>
          <a:solidFill>
            <a:srgbClr val="CCFFCC"/>
          </a:solidFill>
          <a:ln w="9525">
            <a:solidFill>
              <a:schemeClr val="tx1"/>
            </a:solidFill>
            <a:miter lim="800000"/>
            <a:headEnd/>
            <a:tailEnd/>
          </a:ln>
          <a:effectLst>
            <a:outerShdw dist="107763" dir="18900000" algn="ctr" rotWithShape="0">
              <a:schemeClr val="bg2"/>
            </a:outerShdw>
          </a:effectLst>
        </p:spPr>
        <p:txBody>
          <a:bodyPr wrap="none" lIns="90000" tIns="46800" rIns="90000" bIns="46800" anchor="ctr"/>
          <a:lstStyle/>
          <a:p>
            <a:pPr defTabSz="914400"/>
            <a:r>
              <a:rPr lang="es-ES" sz="1600" b="1"/>
              <a:t>Node</a:t>
            </a:r>
          </a:p>
        </p:txBody>
      </p:sp>
      <p:sp>
        <p:nvSpPr>
          <p:cNvPr id="886792" name="Rectangle 8"/>
          <p:cNvSpPr>
            <a:spLocks noChangeArrowheads="1"/>
          </p:cNvSpPr>
          <p:nvPr/>
        </p:nvSpPr>
        <p:spPr bwMode="auto">
          <a:xfrm>
            <a:off x="4851400" y="3657600"/>
            <a:ext cx="1412875" cy="769938"/>
          </a:xfrm>
          <a:prstGeom prst="rect">
            <a:avLst/>
          </a:prstGeom>
          <a:solidFill>
            <a:srgbClr val="CCFFCC"/>
          </a:solidFill>
          <a:ln w="9525">
            <a:solidFill>
              <a:schemeClr val="tx1"/>
            </a:solidFill>
            <a:miter lim="800000"/>
            <a:headEnd/>
            <a:tailEnd/>
          </a:ln>
          <a:effectLst>
            <a:outerShdw dist="107763" dir="18900000" algn="ctr" rotWithShape="0">
              <a:schemeClr val="bg2"/>
            </a:outerShdw>
          </a:effectLst>
        </p:spPr>
        <p:txBody>
          <a:bodyPr wrap="none" lIns="90000" tIns="46800" rIns="90000" bIns="46800" anchor="ctr"/>
          <a:lstStyle/>
          <a:p>
            <a:pPr defTabSz="914400"/>
            <a:r>
              <a:rPr lang="es-ES" sz="1600" b="1"/>
              <a:t>Node</a:t>
            </a:r>
          </a:p>
        </p:txBody>
      </p:sp>
      <p:sp>
        <p:nvSpPr>
          <p:cNvPr id="886793" name="Rectangle 9"/>
          <p:cNvSpPr>
            <a:spLocks noChangeArrowheads="1"/>
          </p:cNvSpPr>
          <p:nvPr/>
        </p:nvSpPr>
        <p:spPr bwMode="auto">
          <a:xfrm>
            <a:off x="7659688" y="3657600"/>
            <a:ext cx="1412875" cy="769938"/>
          </a:xfrm>
          <a:prstGeom prst="rect">
            <a:avLst/>
          </a:prstGeom>
          <a:solidFill>
            <a:srgbClr val="CCFFCC"/>
          </a:solidFill>
          <a:ln w="9525">
            <a:solidFill>
              <a:schemeClr val="tx1"/>
            </a:solidFill>
            <a:miter lim="800000"/>
            <a:headEnd/>
            <a:tailEnd/>
          </a:ln>
          <a:effectLst>
            <a:outerShdw dist="107763" dir="18900000" algn="ctr" rotWithShape="0">
              <a:schemeClr val="bg2"/>
            </a:outerShdw>
          </a:effectLst>
        </p:spPr>
        <p:txBody>
          <a:bodyPr wrap="none" lIns="90000" tIns="46800" rIns="90000" bIns="46800" anchor="ctr"/>
          <a:lstStyle/>
          <a:p>
            <a:pPr defTabSz="914400"/>
            <a:r>
              <a:rPr lang="es-ES" sz="1600" b="1"/>
              <a:t>Node</a:t>
            </a:r>
          </a:p>
        </p:txBody>
      </p:sp>
      <p:grpSp>
        <p:nvGrpSpPr>
          <p:cNvPr id="886799" name="Group 15"/>
          <p:cNvGrpSpPr>
            <a:grpSpLocks/>
          </p:cNvGrpSpPr>
          <p:nvPr/>
        </p:nvGrpSpPr>
        <p:grpSpPr bwMode="auto">
          <a:xfrm>
            <a:off x="1584325" y="4427538"/>
            <a:ext cx="7993063" cy="1444625"/>
            <a:chOff x="998" y="2789"/>
            <a:chExt cx="5035" cy="910"/>
          </a:xfrm>
        </p:grpSpPr>
        <p:sp>
          <p:nvSpPr>
            <p:cNvPr id="6178" name="Cloud"/>
            <p:cNvSpPr>
              <a:spLocks noChangeAspect="1" noEditPoints="1" noChangeArrowheads="1"/>
            </p:cNvSpPr>
            <p:nvPr/>
          </p:nvSpPr>
          <p:spPr bwMode="auto">
            <a:xfrm>
              <a:off x="1088" y="2925"/>
              <a:ext cx="4718" cy="774"/>
            </a:xfrm>
            <a:custGeom>
              <a:avLst/>
              <a:gdLst>
                <a:gd name="T0" fmla="*/ 15 w 21600"/>
                <a:gd name="T1" fmla="*/ 387 h 21600"/>
                <a:gd name="T2" fmla="*/ 2359 w 21600"/>
                <a:gd name="T3" fmla="*/ 773 h 21600"/>
                <a:gd name="T4" fmla="*/ 4714 w 21600"/>
                <a:gd name="T5" fmla="*/ 387 h 21600"/>
                <a:gd name="T6" fmla="*/ 2359 w 21600"/>
                <a:gd name="T7" fmla="*/ 44 h 21600"/>
                <a:gd name="T8" fmla="*/ 0 60000 65536"/>
                <a:gd name="T9" fmla="*/ 0 60000 65536"/>
                <a:gd name="T10" fmla="*/ 0 60000 65536"/>
                <a:gd name="T11" fmla="*/ 0 60000 65536"/>
                <a:gd name="T12" fmla="*/ 2976 w 21600"/>
                <a:gd name="T13" fmla="*/ 3265 h 21600"/>
                <a:gd name="T14" fmla="*/ 17086 w 21600"/>
                <a:gd name="T15" fmla="*/ 17330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0"/>
                  </a:cubicBezTo>
                  <a:cubicBezTo>
                    <a:pt x="475" y="16325"/>
                    <a:pt x="1451" y="17650"/>
                    <a:pt x="2655" y="17650"/>
                  </a:cubicBezTo>
                  <a:cubicBezTo>
                    <a:pt x="2739" y="17649"/>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lnTo>
                    <a:pt x="1949" y="7180"/>
                  </a:ln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folHlink"/>
            </a:solidFill>
            <a:ln w="9525">
              <a:solidFill>
                <a:srgbClr val="000000"/>
              </a:solidFill>
              <a:miter lim="800000"/>
              <a:headEnd/>
              <a:tailEnd/>
            </a:ln>
            <a:effectLst>
              <a:outerShdw dist="107763" dir="2700000" algn="ctr" rotWithShape="0">
                <a:srgbClr val="808080"/>
              </a:outerShdw>
            </a:effectLst>
          </p:spPr>
          <p:txBody>
            <a:bodyPr anchor="b"/>
            <a:lstStyle/>
            <a:p>
              <a:endParaRPr lang="en-CA"/>
            </a:p>
          </p:txBody>
        </p:sp>
        <p:sp>
          <p:nvSpPr>
            <p:cNvPr id="6179" name="Line 10"/>
            <p:cNvSpPr>
              <a:spLocks noChangeShapeType="1"/>
            </p:cNvSpPr>
            <p:nvPr/>
          </p:nvSpPr>
          <p:spPr bwMode="auto">
            <a:xfrm>
              <a:off x="998" y="3334"/>
              <a:ext cx="503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6180" name="Line 11"/>
            <p:cNvSpPr>
              <a:spLocks noChangeShapeType="1"/>
            </p:cNvSpPr>
            <p:nvPr/>
          </p:nvSpPr>
          <p:spPr bwMode="auto">
            <a:xfrm>
              <a:off x="1724" y="2789"/>
              <a:ext cx="0" cy="54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6181" name="Line 12"/>
            <p:cNvSpPr>
              <a:spLocks noChangeShapeType="1"/>
            </p:cNvSpPr>
            <p:nvPr/>
          </p:nvSpPr>
          <p:spPr bwMode="auto">
            <a:xfrm>
              <a:off x="3538" y="2789"/>
              <a:ext cx="0" cy="54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6182" name="Line 13"/>
            <p:cNvSpPr>
              <a:spLocks noChangeShapeType="1"/>
            </p:cNvSpPr>
            <p:nvPr/>
          </p:nvSpPr>
          <p:spPr bwMode="auto">
            <a:xfrm>
              <a:off x="5307" y="2789"/>
              <a:ext cx="0" cy="54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grpSp>
      <p:grpSp>
        <p:nvGrpSpPr>
          <p:cNvPr id="886821" name="Group 37"/>
          <p:cNvGrpSpPr>
            <a:grpSpLocks/>
          </p:cNvGrpSpPr>
          <p:nvPr/>
        </p:nvGrpSpPr>
        <p:grpSpPr bwMode="auto">
          <a:xfrm>
            <a:off x="2663825" y="4498975"/>
            <a:ext cx="5834063" cy="865188"/>
            <a:chOff x="1678" y="2834"/>
            <a:chExt cx="3675" cy="545"/>
          </a:xfrm>
        </p:grpSpPr>
        <p:sp>
          <p:nvSpPr>
            <p:cNvPr id="6157" name="Rectangle 16"/>
            <p:cNvSpPr>
              <a:spLocks noChangeArrowheads="1"/>
            </p:cNvSpPr>
            <p:nvPr/>
          </p:nvSpPr>
          <p:spPr bwMode="auto">
            <a:xfrm>
              <a:off x="1860" y="3288"/>
              <a:ext cx="181" cy="9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6158" name="Rectangle 17"/>
            <p:cNvSpPr>
              <a:spLocks noChangeArrowheads="1"/>
            </p:cNvSpPr>
            <p:nvPr/>
          </p:nvSpPr>
          <p:spPr bwMode="auto">
            <a:xfrm>
              <a:off x="2086" y="3288"/>
              <a:ext cx="181" cy="9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6159" name="Rectangle 18"/>
            <p:cNvSpPr>
              <a:spLocks noChangeArrowheads="1"/>
            </p:cNvSpPr>
            <p:nvPr/>
          </p:nvSpPr>
          <p:spPr bwMode="auto">
            <a:xfrm>
              <a:off x="2313" y="3288"/>
              <a:ext cx="181" cy="9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6160" name="Rectangle 19"/>
            <p:cNvSpPr>
              <a:spLocks noChangeArrowheads="1"/>
            </p:cNvSpPr>
            <p:nvPr/>
          </p:nvSpPr>
          <p:spPr bwMode="auto">
            <a:xfrm>
              <a:off x="2540" y="3288"/>
              <a:ext cx="181" cy="9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6161" name="Rectangle 20"/>
            <p:cNvSpPr>
              <a:spLocks noChangeArrowheads="1"/>
            </p:cNvSpPr>
            <p:nvPr/>
          </p:nvSpPr>
          <p:spPr bwMode="auto">
            <a:xfrm>
              <a:off x="2768" y="3288"/>
              <a:ext cx="181" cy="9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6162" name="Rectangle 21"/>
            <p:cNvSpPr>
              <a:spLocks noChangeArrowheads="1"/>
            </p:cNvSpPr>
            <p:nvPr/>
          </p:nvSpPr>
          <p:spPr bwMode="auto">
            <a:xfrm>
              <a:off x="2994" y="3288"/>
              <a:ext cx="181" cy="9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6163" name="Rectangle 22"/>
            <p:cNvSpPr>
              <a:spLocks noChangeArrowheads="1"/>
            </p:cNvSpPr>
            <p:nvPr/>
          </p:nvSpPr>
          <p:spPr bwMode="auto">
            <a:xfrm>
              <a:off x="3221" y="3288"/>
              <a:ext cx="181" cy="9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6164" name="Rectangle 23"/>
            <p:cNvSpPr>
              <a:spLocks noChangeArrowheads="1"/>
            </p:cNvSpPr>
            <p:nvPr/>
          </p:nvSpPr>
          <p:spPr bwMode="auto">
            <a:xfrm>
              <a:off x="3448" y="3288"/>
              <a:ext cx="181" cy="9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6165" name="Rectangle 24"/>
            <p:cNvSpPr>
              <a:spLocks noChangeArrowheads="1"/>
            </p:cNvSpPr>
            <p:nvPr/>
          </p:nvSpPr>
          <p:spPr bwMode="auto">
            <a:xfrm>
              <a:off x="3675" y="3288"/>
              <a:ext cx="181" cy="9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6166" name="Rectangle 25"/>
            <p:cNvSpPr>
              <a:spLocks noChangeArrowheads="1"/>
            </p:cNvSpPr>
            <p:nvPr/>
          </p:nvSpPr>
          <p:spPr bwMode="auto">
            <a:xfrm>
              <a:off x="3901" y="3288"/>
              <a:ext cx="181" cy="9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6167" name="Rectangle 26"/>
            <p:cNvSpPr>
              <a:spLocks noChangeArrowheads="1"/>
            </p:cNvSpPr>
            <p:nvPr/>
          </p:nvSpPr>
          <p:spPr bwMode="auto">
            <a:xfrm>
              <a:off x="4128" y="3288"/>
              <a:ext cx="181" cy="9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6168" name="Rectangle 27"/>
            <p:cNvSpPr>
              <a:spLocks noChangeArrowheads="1"/>
            </p:cNvSpPr>
            <p:nvPr/>
          </p:nvSpPr>
          <p:spPr bwMode="auto">
            <a:xfrm>
              <a:off x="4355" y="3288"/>
              <a:ext cx="181" cy="9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6169" name="Rectangle 28"/>
            <p:cNvSpPr>
              <a:spLocks noChangeArrowheads="1"/>
            </p:cNvSpPr>
            <p:nvPr/>
          </p:nvSpPr>
          <p:spPr bwMode="auto">
            <a:xfrm>
              <a:off x="4582" y="3288"/>
              <a:ext cx="181" cy="9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6170" name="Rectangle 29"/>
            <p:cNvSpPr>
              <a:spLocks noChangeArrowheads="1"/>
            </p:cNvSpPr>
            <p:nvPr/>
          </p:nvSpPr>
          <p:spPr bwMode="auto">
            <a:xfrm>
              <a:off x="4808" y="3288"/>
              <a:ext cx="181" cy="9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6171" name="Rectangle 30"/>
            <p:cNvSpPr>
              <a:spLocks noChangeArrowheads="1"/>
            </p:cNvSpPr>
            <p:nvPr/>
          </p:nvSpPr>
          <p:spPr bwMode="auto">
            <a:xfrm>
              <a:off x="5035" y="3288"/>
              <a:ext cx="181" cy="9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6172" name="Rectangle 31"/>
            <p:cNvSpPr>
              <a:spLocks noChangeArrowheads="1"/>
            </p:cNvSpPr>
            <p:nvPr/>
          </p:nvSpPr>
          <p:spPr bwMode="auto">
            <a:xfrm rot="-5400000">
              <a:off x="5217" y="3152"/>
              <a:ext cx="181" cy="9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6173" name="Rectangle 32"/>
            <p:cNvSpPr>
              <a:spLocks noChangeArrowheads="1"/>
            </p:cNvSpPr>
            <p:nvPr/>
          </p:nvSpPr>
          <p:spPr bwMode="auto">
            <a:xfrm rot="-5400000">
              <a:off x="5217" y="2925"/>
              <a:ext cx="181" cy="9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6174" name="Rectangle 33"/>
            <p:cNvSpPr>
              <a:spLocks noChangeArrowheads="1"/>
            </p:cNvSpPr>
            <p:nvPr/>
          </p:nvSpPr>
          <p:spPr bwMode="auto">
            <a:xfrm rot="-5400000">
              <a:off x="1633" y="3152"/>
              <a:ext cx="181" cy="9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6175" name="Rectangle 34"/>
            <p:cNvSpPr>
              <a:spLocks noChangeArrowheads="1"/>
            </p:cNvSpPr>
            <p:nvPr/>
          </p:nvSpPr>
          <p:spPr bwMode="auto">
            <a:xfrm rot="-5400000">
              <a:off x="1633" y="2880"/>
              <a:ext cx="181" cy="9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6176" name="Line 35"/>
            <p:cNvSpPr>
              <a:spLocks noChangeShapeType="1"/>
            </p:cNvSpPr>
            <p:nvPr/>
          </p:nvSpPr>
          <p:spPr bwMode="auto">
            <a:xfrm>
              <a:off x="1860" y="2834"/>
              <a:ext cx="0" cy="22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6177" name="Line 36"/>
            <p:cNvSpPr>
              <a:spLocks noChangeShapeType="1"/>
            </p:cNvSpPr>
            <p:nvPr/>
          </p:nvSpPr>
          <p:spPr bwMode="auto">
            <a:xfrm>
              <a:off x="5171" y="2835"/>
              <a:ext cx="0" cy="227"/>
            </a:xfrm>
            <a:prstGeom prst="line">
              <a:avLst/>
            </a:prstGeom>
            <a:noFill/>
            <a:ln w="381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grpSp>
      <p:grpSp>
        <p:nvGrpSpPr>
          <p:cNvPr id="886824" name="Group 40"/>
          <p:cNvGrpSpPr>
            <a:grpSpLocks/>
          </p:cNvGrpSpPr>
          <p:nvPr/>
        </p:nvGrpSpPr>
        <p:grpSpPr bwMode="auto">
          <a:xfrm>
            <a:off x="5349875" y="4360863"/>
            <a:ext cx="523875" cy="701675"/>
            <a:chOff x="3370" y="2747"/>
            <a:chExt cx="330" cy="442"/>
          </a:xfrm>
        </p:grpSpPr>
        <p:sp>
          <p:nvSpPr>
            <p:cNvPr id="6155" name="Text Box 38"/>
            <p:cNvSpPr txBox="1">
              <a:spLocks noChangeArrowheads="1"/>
            </p:cNvSpPr>
            <p:nvPr/>
          </p:nvSpPr>
          <p:spPr bwMode="auto">
            <a:xfrm>
              <a:off x="3370" y="2747"/>
              <a:ext cx="330" cy="442"/>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algn="l" defTabSz="914400"/>
              <a:r>
                <a:rPr lang="en-US" sz="4000" b="1">
                  <a:solidFill>
                    <a:srgbClr val="FF5050"/>
                  </a:solidFill>
                </a:rPr>
                <a:t>X</a:t>
              </a:r>
            </a:p>
          </p:txBody>
        </p:sp>
        <p:sp>
          <p:nvSpPr>
            <p:cNvPr id="6156" name="Line 39"/>
            <p:cNvSpPr>
              <a:spLocks noChangeShapeType="1"/>
            </p:cNvSpPr>
            <p:nvPr/>
          </p:nvSpPr>
          <p:spPr bwMode="auto">
            <a:xfrm>
              <a:off x="3674" y="2835"/>
              <a:ext cx="0" cy="181"/>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nodeType="afterEffect">
                                  <p:stCondLst>
                                    <p:cond delay="0"/>
                                  </p:stCondLst>
                                  <p:childTnLst>
                                    <p:set>
                                      <p:cBhvr>
                                        <p:cTn id="6" dur="1" fill="hold">
                                          <p:stCondLst>
                                            <p:cond delay="0"/>
                                          </p:stCondLst>
                                        </p:cTn>
                                        <p:tgtEl>
                                          <p:spTgt spid="886799"/>
                                        </p:tgtEl>
                                        <p:attrNameLst>
                                          <p:attrName>style.visibility</p:attrName>
                                        </p:attrNameLst>
                                      </p:cBhvr>
                                      <p:to>
                                        <p:strVal val="visible"/>
                                      </p:to>
                                    </p:set>
                                    <p:anim calcmode="lin" valueType="num">
                                      <p:cBhvr>
                                        <p:cTn id="7" dur="1000" fill="hold"/>
                                        <p:tgtEl>
                                          <p:spTgt spid="886799"/>
                                        </p:tgtEl>
                                        <p:attrNameLst>
                                          <p:attrName>ppt_w</p:attrName>
                                        </p:attrNameLst>
                                      </p:cBhvr>
                                      <p:tavLst>
                                        <p:tav tm="0">
                                          <p:val>
                                            <p:strVal val="#ppt_w*0.70"/>
                                          </p:val>
                                        </p:tav>
                                        <p:tav tm="100000">
                                          <p:val>
                                            <p:strVal val="#ppt_w"/>
                                          </p:val>
                                        </p:tav>
                                      </p:tavLst>
                                    </p:anim>
                                    <p:anim calcmode="lin" valueType="num">
                                      <p:cBhvr>
                                        <p:cTn id="8" dur="1000" fill="hold"/>
                                        <p:tgtEl>
                                          <p:spTgt spid="886799"/>
                                        </p:tgtEl>
                                        <p:attrNameLst>
                                          <p:attrName>ppt_h</p:attrName>
                                        </p:attrNameLst>
                                      </p:cBhvr>
                                      <p:tavLst>
                                        <p:tav tm="0">
                                          <p:val>
                                            <p:strVal val="#ppt_h"/>
                                          </p:val>
                                        </p:tav>
                                        <p:tav tm="100000">
                                          <p:val>
                                            <p:strVal val="#ppt_h"/>
                                          </p:val>
                                        </p:tav>
                                      </p:tavLst>
                                    </p:anim>
                                    <p:animEffect transition="in" filter="fade">
                                      <p:cBhvr>
                                        <p:cTn id="9" dur="1000"/>
                                        <p:tgtEl>
                                          <p:spTgt spid="886799"/>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886793"/>
                                        </p:tgtEl>
                                        <p:attrNameLst>
                                          <p:attrName>style.visibility</p:attrName>
                                        </p:attrNameLst>
                                      </p:cBhvr>
                                      <p:to>
                                        <p:strVal val="visible"/>
                                      </p:to>
                                    </p:set>
                                    <p:anim calcmode="lin" valueType="num">
                                      <p:cBhvr>
                                        <p:cTn id="13" dur="1000" fill="hold"/>
                                        <p:tgtEl>
                                          <p:spTgt spid="886793"/>
                                        </p:tgtEl>
                                        <p:attrNameLst>
                                          <p:attrName>ppt_w</p:attrName>
                                        </p:attrNameLst>
                                      </p:cBhvr>
                                      <p:tavLst>
                                        <p:tav tm="0">
                                          <p:val>
                                            <p:strVal val="#ppt_w*0.70"/>
                                          </p:val>
                                        </p:tav>
                                        <p:tav tm="100000">
                                          <p:val>
                                            <p:strVal val="#ppt_w"/>
                                          </p:val>
                                        </p:tav>
                                      </p:tavLst>
                                    </p:anim>
                                    <p:anim calcmode="lin" valueType="num">
                                      <p:cBhvr>
                                        <p:cTn id="14" dur="1000" fill="hold"/>
                                        <p:tgtEl>
                                          <p:spTgt spid="886793"/>
                                        </p:tgtEl>
                                        <p:attrNameLst>
                                          <p:attrName>ppt_h</p:attrName>
                                        </p:attrNameLst>
                                      </p:cBhvr>
                                      <p:tavLst>
                                        <p:tav tm="0">
                                          <p:val>
                                            <p:strVal val="#ppt_h"/>
                                          </p:val>
                                        </p:tav>
                                        <p:tav tm="100000">
                                          <p:val>
                                            <p:strVal val="#ppt_h"/>
                                          </p:val>
                                        </p:tav>
                                      </p:tavLst>
                                    </p:anim>
                                    <p:animEffect transition="in" filter="fade">
                                      <p:cBhvr>
                                        <p:cTn id="15" dur="1000"/>
                                        <p:tgtEl>
                                          <p:spTgt spid="886793"/>
                                        </p:tgtEl>
                                      </p:cBhvr>
                                    </p:animEffect>
                                  </p:childTnLst>
                                </p:cTn>
                              </p:par>
                              <p:par>
                                <p:cTn id="16" presetID="55" presetClass="entr" presetSubtype="0" fill="hold" grpId="0" nodeType="withEffect">
                                  <p:stCondLst>
                                    <p:cond delay="0"/>
                                  </p:stCondLst>
                                  <p:childTnLst>
                                    <p:set>
                                      <p:cBhvr>
                                        <p:cTn id="17" dur="1" fill="hold">
                                          <p:stCondLst>
                                            <p:cond delay="0"/>
                                          </p:stCondLst>
                                        </p:cTn>
                                        <p:tgtEl>
                                          <p:spTgt spid="886792"/>
                                        </p:tgtEl>
                                        <p:attrNameLst>
                                          <p:attrName>style.visibility</p:attrName>
                                        </p:attrNameLst>
                                      </p:cBhvr>
                                      <p:to>
                                        <p:strVal val="visible"/>
                                      </p:to>
                                    </p:set>
                                    <p:anim calcmode="lin" valueType="num">
                                      <p:cBhvr>
                                        <p:cTn id="18" dur="1000" fill="hold"/>
                                        <p:tgtEl>
                                          <p:spTgt spid="886792"/>
                                        </p:tgtEl>
                                        <p:attrNameLst>
                                          <p:attrName>ppt_w</p:attrName>
                                        </p:attrNameLst>
                                      </p:cBhvr>
                                      <p:tavLst>
                                        <p:tav tm="0">
                                          <p:val>
                                            <p:strVal val="#ppt_w*0.70"/>
                                          </p:val>
                                        </p:tav>
                                        <p:tav tm="100000">
                                          <p:val>
                                            <p:strVal val="#ppt_w"/>
                                          </p:val>
                                        </p:tav>
                                      </p:tavLst>
                                    </p:anim>
                                    <p:anim calcmode="lin" valueType="num">
                                      <p:cBhvr>
                                        <p:cTn id="19" dur="1000" fill="hold"/>
                                        <p:tgtEl>
                                          <p:spTgt spid="886792"/>
                                        </p:tgtEl>
                                        <p:attrNameLst>
                                          <p:attrName>ppt_h</p:attrName>
                                        </p:attrNameLst>
                                      </p:cBhvr>
                                      <p:tavLst>
                                        <p:tav tm="0">
                                          <p:val>
                                            <p:strVal val="#ppt_h"/>
                                          </p:val>
                                        </p:tav>
                                        <p:tav tm="100000">
                                          <p:val>
                                            <p:strVal val="#ppt_h"/>
                                          </p:val>
                                        </p:tav>
                                      </p:tavLst>
                                    </p:anim>
                                    <p:animEffect transition="in" filter="fade">
                                      <p:cBhvr>
                                        <p:cTn id="20" dur="1000"/>
                                        <p:tgtEl>
                                          <p:spTgt spid="886792"/>
                                        </p:tgtEl>
                                      </p:cBhvr>
                                    </p:animEffect>
                                  </p:childTnLst>
                                </p:cTn>
                              </p:par>
                              <p:par>
                                <p:cTn id="21" presetID="55" presetClass="entr" presetSubtype="0" fill="hold" grpId="0" nodeType="withEffect">
                                  <p:stCondLst>
                                    <p:cond delay="0"/>
                                  </p:stCondLst>
                                  <p:childTnLst>
                                    <p:set>
                                      <p:cBhvr>
                                        <p:cTn id="22" dur="1" fill="hold">
                                          <p:stCondLst>
                                            <p:cond delay="0"/>
                                          </p:stCondLst>
                                        </p:cTn>
                                        <p:tgtEl>
                                          <p:spTgt spid="886791"/>
                                        </p:tgtEl>
                                        <p:attrNameLst>
                                          <p:attrName>style.visibility</p:attrName>
                                        </p:attrNameLst>
                                      </p:cBhvr>
                                      <p:to>
                                        <p:strVal val="visible"/>
                                      </p:to>
                                    </p:set>
                                    <p:anim calcmode="lin" valueType="num">
                                      <p:cBhvr>
                                        <p:cTn id="23" dur="1000" fill="hold"/>
                                        <p:tgtEl>
                                          <p:spTgt spid="886791"/>
                                        </p:tgtEl>
                                        <p:attrNameLst>
                                          <p:attrName>ppt_w</p:attrName>
                                        </p:attrNameLst>
                                      </p:cBhvr>
                                      <p:tavLst>
                                        <p:tav tm="0">
                                          <p:val>
                                            <p:strVal val="#ppt_w*0.70"/>
                                          </p:val>
                                        </p:tav>
                                        <p:tav tm="100000">
                                          <p:val>
                                            <p:strVal val="#ppt_w"/>
                                          </p:val>
                                        </p:tav>
                                      </p:tavLst>
                                    </p:anim>
                                    <p:anim calcmode="lin" valueType="num">
                                      <p:cBhvr>
                                        <p:cTn id="24" dur="1000" fill="hold"/>
                                        <p:tgtEl>
                                          <p:spTgt spid="886791"/>
                                        </p:tgtEl>
                                        <p:attrNameLst>
                                          <p:attrName>ppt_h</p:attrName>
                                        </p:attrNameLst>
                                      </p:cBhvr>
                                      <p:tavLst>
                                        <p:tav tm="0">
                                          <p:val>
                                            <p:strVal val="#ppt_h"/>
                                          </p:val>
                                        </p:tav>
                                        <p:tav tm="100000">
                                          <p:val>
                                            <p:strVal val="#ppt_h"/>
                                          </p:val>
                                        </p:tav>
                                      </p:tavLst>
                                    </p:anim>
                                    <p:animEffect transition="in" filter="fade">
                                      <p:cBhvr>
                                        <p:cTn id="25" dur="1000"/>
                                        <p:tgtEl>
                                          <p:spTgt spid="886791"/>
                                        </p:tgtEl>
                                      </p:cBhvr>
                                    </p:animEffect>
                                  </p:childTnLst>
                                </p:cTn>
                              </p:par>
                            </p:childTnLst>
                          </p:cTn>
                        </p:par>
                        <p:par>
                          <p:cTn id="26" fill="hold" nodeType="afterGroup">
                            <p:stCondLst>
                              <p:cond delay="2000"/>
                            </p:stCondLst>
                            <p:childTnLst>
                              <p:par>
                                <p:cTn id="27" presetID="12" presetClass="entr" presetSubtype="8" fill="hold" nodeType="afterEffect">
                                  <p:stCondLst>
                                    <p:cond delay="0"/>
                                  </p:stCondLst>
                                  <p:childTnLst>
                                    <p:set>
                                      <p:cBhvr>
                                        <p:cTn id="28" dur="1" fill="hold">
                                          <p:stCondLst>
                                            <p:cond delay="0"/>
                                          </p:stCondLst>
                                        </p:cTn>
                                        <p:tgtEl>
                                          <p:spTgt spid="886821"/>
                                        </p:tgtEl>
                                        <p:attrNameLst>
                                          <p:attrName>style.visibility</p:attrName>
                                        </p:attrNameLst>
                                      </p:cBhvr>
                                      <p:to>
                                        <p:strVal val="visible"/>
                                      </p:to>
                                    </p:set>
                                    <p:animEffect transition="in" filter="slide(fromLeft)">
                                      <p:cBhvr>
                                        <p:cTn id="29" dur="1000"/>
                                        <p:tgtEl>
                                          <p:spTgt spid="886821"/>
                                        </p:tgtEl>
                                      </p:cBhvr>
                                    </p:animEffect>
                                  </p:childTnLst>
                                </p:cTn>
                              </p:par>
                            </p:childTnLst>
                          </p:cTn>
                        </p:par>
                        <p:par>
                          <p:cTn id="30" fill="hold" nodeType="afterGroup">
                            <p:stCondLst>
                              <p:cond delay="3000"/>
                            </p:stCondLst>
                            <p:childTnLst>
                              <p:par>
                                <p:cTn id="31" presetID="23" presetClass="entr" presetSubtype="16" fill="hold" nodeType="afterEffect">
                                  <p:stCondLst>
                                    <p:cond delay="1000"/>
                                  </p:stCondLst>
                                  <p:childTnLst>
                                    <p:set>
                                      <p:cBhvr>
                                        <p:cTn id="32" dur="1" fill="hold">
                                          <p:stCondLst>
                                            <p:cond delay="0"/>
                                          </p:stCondLst>
                                        </p:cTn>
                                        <p:tgtEl>
                                          <p:spTgt spid="886824"/>
                                        </p:tgtEl>
                                        <p:attrNameLst>
                                          <p:attrName>style.visibility</p:attrName>
                                        </p:attrNameLst>
                                      </p:cBhvr>
                                      <p:to>
                                        <p:strVal val="visible"/>
                                      </p:to>
                                    </p:set>
                                    <p:anim calcmode="lin" valueType="num">
                                      <p:cBhvr>
                                        <p:cTn id="33" dur="500" fill="hold"/>
                                        <p:tgtEl>
                                          <p:spTgt spid="886824"/>
                                        </p:tgtEl>
                                        <p:attrNameLst>
                                          <p:attrName>ppt_w</p:attrName>
                                        </p:attrNameLst>
                                      </p:cBhvr>
                                      <p:tavLst>
                                        <p:tav tm="0">
                                          <p:val>
                                            <p:fltVal val="0"/>
                                          </p:val>
                                        </p:tav>
                                        <p:tav tm="100000">
                                          <p:val>
                                            <p:strVal val="#ppt_w"/>
                                          </p:val>
                                        </p:tav>
                                      </p:tavLst>
                                    </p:anim>
                                    <p:anim calcmode="lin" valueType="num">
                                      <p:cBhvr>
                                        <p:cTn id="34" dur="500" fill="hold"/>
                                        <p:tgtEl>
                                          <p:spTgt spid="88682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6791" grpId="0" animBg="1"/>
      <p:bldP spid="886792" grpId="0" animBg="1"/>
      <p:bldP spid="88679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ate Placeholder 3"/>
          <p:cNvSpPr>
            <a:spLocks noGrp="1"/>
          </p:cNvSpPr>
          <p:nvPr>
            <p:ph type="dt" sz="quarter" idx="10"/>
          </p:nvPr>
        </p:nvSpPr>
        <p:spPr/>
        <p:txBody>
          <a:bodyPr/>
          <a:lstStyle/>
          <a:p>
            <a:pPr>
              <a:defRPr/>
            </a:pPr>
            <a:r>
              <a:rPr lang="es-ES_tradnl"/>
              <a:t>  </a:t>
            </a:r>
            <a:fld id="{53AD2AE9-FAC4-4528-A0CD-6C807C9C2841}" type="slidenum">
              <a:rPr lang="es-ES_tradnl" sz="1500"/>
              <a:pPr>
                <a:defRPr/>
              </a:pPr>
              <a:t>6</a:t>
            </a:fld>
            <a:endParaRPr lang="es-ES_tradnl" sz="1500"/>
          </a:p>
        </p:txBody>
      </p:sp>
      <p:sp>
        <p:nvSpPr>
          <p:cNvPr id="7171" name="Rectangle 2"/>
          <p:cNvSpPr>
            <a:spLocks noGrp="1" noChangeArrowheads="1"/>
          </p:cNvSpPr>
          <p:nvPr>
            <p:ph type="title"/>
          </p:nvPr>
        </p:nvSpPr>
        <p:spPr>
          <a:xfrm>
            <a:off x="735013" y="295275"/>
            <a:ext cx="9009062" cy="533400"/>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Interconnecting Many Devices</a:t>
            </a:r>
          </a:p>
        </p:txBody>
      </p:sp>
      <p:sp>
        <p:nvSpPr>
          <p:cNvPr id="7172" name="Rectangle 3"/>
          <p:cNvSpPr>
            <a:spLocks noGrp="1" noChangeArrowheads="1"/>
          </p:cNvSpPr>
          <p:nvPr>
            <p:ph type="body" idx="1"/>
          </p:nvPr>
        </p:nvSpPr>
        <p:spPr>
          <a:xfrm>
            <a:off x="690563" y="1112838"/>
            <a:ext cx="9251950" cy="4826000"/>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Shared-media Networks</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smtClean="0"/>
              <a:t>Arbitration</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smtClean="0"/>
              <a:t>Centralized</a:t>
            </a:r>
            <a:r>
              <a:rPr lang="en-GB" smtClean="0"/>
              <a:t> arbiter for smaller distances between devices</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Dedicated control lines</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smtClean="0"/>
              <a:t>Distributed</a:t>
            </a:r>
            <a:r>
              <a:rPr lang="en-GB" smtClean="0"/>
              <a:t> forms of arbiters</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CSMA/CD</a:t>
            </a:r>
          </a:p>
          <a:p>
            <a:pPr lvl="4">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The device first checks the network (carrier sensing)</a:t>
            </a:r>
          </a:p>
          <a:p>
            <a:pPr lvl="4">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Then checks if the data sent was garbled (collision detection)</a:t>
            </a:r>
          </a:p>
          <a:p>
            <a:pPr lvl="4">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If collision, device must send data again (retransmission): wait an increasing exponential random amount of time beforehand</a:t>
            </a:r>
          </a:p>
          <a:p>
            <a:pPr lvl="4">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Fairness is not guaranteed</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Token ring—provides fairness</a:t>
            </a:r>
          </a:p>
          <a:p>
            <a:pPr lvl="4">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Owning the token provides permission to use network media</a:t>
            </a:r>
          </a:p>
        </p:txBody>
      </p:sp>
      <p:grpSp>
        <p:nvGrpSpPr>
          <p:cNvPr id="7173" name="Group 39"/>
          <p:cNvGrpSpPr>
            <a:grpSpLocks/>
          </p:cNvGrpSpPr>
          <p:nvPr/>
        </p:nvGrpSpPr>
        <p:grpSpPr bwMode="auto">
          <a:xfrm>
            <a:off x="4103688" y="6227763"/>
            <a:ext cx="2736850" cy="936625"/>
            <a:chOff x="2449" y="3505"/>
            <a:chExt cx="2178" cy="645"/>
          </a:xfrm>
        </p:grpSpPr>
        <p:sp>
          <p:nvSpPr>
            <p:cNvPr id="7183" name="Rectangle 40"/>
            <p:cNvSpPr>
              <a:spLocks noChangeArrowheads="1"/>
            </p:cNvSpPr>
            <p:nvPr/>
          </p:nvSpPr>
          <p:spPr bwMode="auto">
            <a:xfrm>
              <a:off x="2574" y="3505"/>
              <a:ext cx="385" cy="222"/>
            </a:xfrm>
            <a:prstGeom prst="rect">
              <a:avLst/>
            </a:prstGeom>
            <a:solidFill>
              <a:srgbClr val="CCFFCC"/>
            </a:solidFill>
            <a:ln w="9525">
              <a:solidFill>
                <a:schemeClr val="tx1"/>
              </a:solidFill>
              <a:miter lim="800000"/>
              <a:headEnd/>
              <a:tailEnd/>
            </a:ln>
            <a:effectLst>
              <a:outerShdw dist="107763" dir="18900000" algn="ctr" rotWithShape="0">
                <a:schemeClr val="bg2"/>
              </a:outerShdw>
            </a:effectLst>
          </p:spPr>
          <p:txBody>
            <a:bodyPr wrap="none" lIns="90000" tIns="46800" rIns="90000" bIns="46800" anchor="ctr"/>
            <a:lstStyle/>
            <a:p>
              <a:pPr defTabSz="914400"/>
              <a:r>
                <a:rPr lang="es-ES" sz="1200" b="1"/>
                <a:t>Node</a:t>
              </a:r>
            </a:p>
          </p:txBody>
        </p:sp>
        <p:sp>
          <p:nvSpPr>
            <p:cNvPr id="7184" name="Rectangle 41"/>
            <p:cNvSpPr>
              <a:spLocks noChangeArrowheads="1"/>
            </p:cNvSpPr>
            <p:nvPr/>
          </p:nvSpPr>
          <p:spPr bwMode="auto">
            <a:xfrm>
              <a:off x="3339" y="3505"/>
              <a:ext cx="385" cy="222"/>
            </a:xfrm>
            <a:prstGeom prst="rect">
              <a:avLst/>
            </a:prstGeom>
            <a:solidFill>
              <a:srgbClr val="CCFFCC"/>
            </a:solidFill>
            <a:ln w="9525">
              <a:solidFill>
                <a:schemeClr val="tx1"/>
              </a:solidFill>
              <a:miter lim="800000"/>
              <a:headEnd/>
              <a:tailEnd/>
            </a:ln>
            <a:effectLst>
              <a:outerShdw dist="107763" dir="18900000" algn="ctr" rotWithShape="0">
                <a:schemeClr val="bg2"/>
              </a:outerShdw>
            </a:effectLst>
          </p:spPr>
          <p:txBody>
            <a:bodyPr wrap="none" lIns="90000" tIns="46800" rIns="90000" bIns="46800" anchor="ctr"/>
            <a:lstStyle/>
            <a:p>
              <a:pPr defTabSz="914400"/>
              <a:r>
                <a:rPr lang="es-ES" sz="1200" b="1"/>
                <a:t>Node</a:t>
              </a:r>
            </a:p>
          </p:txBody>
        </p:sp>
        <p:sp>
          <p:nvSpPr>
            <p:cNvPr id="7185" name="Rectangle 42"/>
            <p:cNvSpPr>
              <a:spLocks noChangeArrowheads="1"/>
            </p:cNvSpPr>
            <p:nvPr/>
          </p:nvSpPr>
          <p:spPr bwMode="auto">
            <a:xfrm>
              <a:off x="4104" y="3505"/>
              <a:ext cx="385" cy="222"/>
            </a:xfrm>
            <a:prstGeom prst="rect">
              <a:avLst/>
            </a:prstGeom>
            <a:solidFill>
              <a:srgbClr val="CCFFCC"/>
            </a:solidFill>
            <a:ln w="9525">
              <a:solidFill>
                <a:schemeClr val="tx1"/>
              </a:solidFill>
              <a:miter lim="800000"/>
              <a:headEnd/>
              <a:tailEnd/>
            </a:ln>
            <a:effectLst>
              <a:outerShdw dist="107763" dir="18900000" algn="ctr" rotWithShape="0">
                <a:schemeClr val="bg2"/>
              </a:outerShdw>
            </a:effectLst>
          </p:spPr>
          <p:txBody>
            <a:bodyPr wrap="none" lIns="90000" tIns="46800" rIns="90000" bIns="46800" anchor="ctr"/>
            <a:lstStyle/>
            <a:p>
              <a:pPr defTabSz="914400"/>
              <a:r>
                <a:rPr lang="es-ES" sz="1200" b="1"/>
                <a:t>Node</a:t>
              </a:r>
            </a:p>
          </p:txBody>
        </p:sp>
        <p:sp>
          <p:nvSpPr>
            <p:cNvPr id="7186" name="Cloud"/>
            <p:cNvSpPr>
              <a:spLocks noChangeAspect="1" noEditPoints="1" noChangeArrowheads="1"/>
            </p:cNvSpPr>
            <p:nvPr/>
          </p:nvSpPr>
          <p:spPr bwMode="auto">
            <a:xfrm>
              <a:off x="2488" y="3796"/>
              <a:ext cx="2041" cy="354"/>
            </a:xfrm>
            <a:custGeom>
              <a:avLst/>
              <a:gdLst>
                <a:gd name="T0" fmla="*/ 6 w 21600"/>
                <a:gd name="T1" fmla="*/ 177 h 21600"/>
                <a:gd name="T2" fmla="*/ 1021 w 21600"/>
                <a:gd name="T3" fmla="*/ 354 h 21600"/>
                <a:gd name="T4" fmla="*/ 2039 w 21600"/>
                <a:gd name="T5" fmla="*/ 177 h 21600"/>
                <a:gd name="T6" fmla="*/ 1021 w 21600"/>
                <a:gd name="T7" fmla="*/ 20 h 21600"/>
                <a:gd name="T8" fmla="*/ 0 60000 65536"/>
                <a:gd name="T9" fmla="*/ 0 60000 65536"/>
                <a:gd name="T10" fmla="*/ 0 60000 65536"/>
                <a:gd name="T11" fmla="*/ 0 60000 65536"/>
                <a:gd name="T12" fmla="*/ 2974 w 21600"/>
                <a:gd name="T13" fmla="*/ 3234 h 21600"/>
                <a:gd name="T14" fmla="*/ 17092 w 21600"/>
                <a:gd name="T15" fmla="*/ 17329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0"/>
                  </a:cubicBezTo>
                  <a:cubicBezTo>
                    <a:pt x="475" y="16325"/>
                    <a:pt x="1451" y="17650"/>
                    <a:pt x="2655" y="17650"/>
                  </a:cubicBezTo>
                  <a:cubicBezTo>
                    <a:pt x="2739" y="17649"/>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lnTo>
                    <a:pt x="1949" y="7180"/>
                  </a:ln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CCFFFF"/>
            </a:solidFill>
            <a:ln w="9525">
              <a:solidFill>
                <a:srgbClr val="000000"/>
              </a:solidFill>
              <a:miter lim="800000"/>
              <a:headEnd/>
              <a:tailEnd/>
            </a:ln>
            <a:effectLst>
              <a:outerShdw dist="107763" dir="2700000" algn="ctr" rotWithShape="0">
                <a:srgbClr val="808080"/>
              </a:outerShdw>
            </a:effectLst>
          </p:spPr>
          <p:txBody>
            <a:bodyPr anchor="b"/>
            <a:lstStyle/>
            <a:p>
              <a:endParaRPr lang="en-CA"/>
            </a:p>
          </p:txBody>
        </p:sp>
        <p:sp>
          <p:nvSpPr>
            <p:cNvPr id="7187" name="Line 44"/>
            <p:cNvSpPr>
              <a:spLocks noChangeShapeType="1"/>
            </p:cNvSpPr>
            <p:nvPr/>
          </p:nvSpPr>
          <p:spPr bwMode="auto">
            <a:xfrm>
              <a:off x="2449" y="3969"/>
              <a:ext cx="217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7188" name="Line 45"/>
            <p:cNvSpPr>
              <a:spLocks noChangeShapeType="1"/>
            </p:cNvSpPr>
            <p:nvPr/>
          </p:nvSpPr>
          <p:spPr bwMode="auto">
            <a:xfrm>
              <a:off x="2763" y="3727"/>
              <a:ext cx="0" cy="249"/>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7189" name="Line 46"/>
            <p:cNvSpPr>
              <a:spLocks noChangeShapeType="1"/>
            </p:cNvSpPr>
            <p:nvPr/>
          </p:nvSpPr>
          <p:spPr bwMode="auto">
            <a:xfrm>
              <a:off x="3548" y="3727"/>
              <a:ext cx="0" cy="249"/>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7190" name="Line 47"/>
            <p:cNvSpPr>
              <a:spLocks noChangeShapeType="1"/>
            </p:cNvSpPr>
            <p:nvPr/>
          </p:nvSpPr>
          <p:spPr bwMode="auto">
            <a:xfrm>
              <a:off x="4313" y="3727"/>
              <a:ext cx="0" cy="249"/>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grpSp>
      <p:sp>
        <p:nvSpPr>
          <p:cNvPr id="7174" name="Rectangle 49"/>
          <p:cNvSpPr>
            <a:spLocks noChangeArrowheads="1"/>
          </p:cNvSpPr>
          <p:nvPr/>
        </p:nvSpPr>
        <p:spPr bwMode="auto">
          <a:xfrm>
            <a:off x="4392613" y="6615113"/>
            <a:ext cx="288925" cy="142875"/>
          </a:xfrm>
          <a:prstGeom prst="rect">
            <a:avLst/>
          </a:prstGeom>
          <a:solidFill>
            <a:srgbClr val="0080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7175" name="Rectangle 50"/>
          <p:cNvSpPr>
            <a:spLocks noChangeArrowheads="1"/>
          </p:cNvSpPr>
          <p:nvPr/>
        </p:nvSpPr>
        <p:spPr bwMode="auto">
          <a:xfrm>
            <a:off x="4608513" y="6831013"/>
            <a:ext cx="288925" cy="142875"/>
          </a:xfrm>
          <a:prstGeom prst="rect">
            <a:avLst/>
          </a:prstGeom>
          <a:solidFill>
            <a:srgbClr val="0080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7176" name="Rectangle 51"/>
          <p:cNvSpPr>
            <a:spLocks noChangeArrowheads="1"/>
          </p:cNvSpPr>
          <p:nvPr/>
        </p:nvSpPr>
        <p:spPr bwMode="auto">
          <a:xfrm>
            <a:off x="5040313" y="6831013"/>
            <a:ext cx="288925" cy="142875"/>
          </a:xfrm>
          <a:prstGeom prst="rect">
            <a:avLst/>
          </a:prstGeom>
          <a:solidFill>
            <a:srgbClr val="0080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7177" name="Rectangle 52"/>
          <p:cNvSpPr>
            <a:spLocks noChangeArrowheads="1"/>
          </p:cNvSpPr>
          <p:nvPr/>
        </p:nvSpPr>
        <p:spPr bwMode="auto">
          <a:xfrm>
            <a:off x="5472113" y="6831013"/>
            <a:ext cx="288925" cy="142875"/>
          </a:xfrm>
          <a:prstGeom prst="rect">
            <a:avLst/>
          </a:prstGeom>
          <a:solidFill>
            <a:srgbClr val="0080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7178" name="Freeform 53"/>
          <p:cNvSpPr>
            <a:spLocks/>
          </p:cNvSpPr>
          <p:nvPr/>
        </p:nvSpPr>
        <p:spPr bwMode="auto">
          <a:xfrm>
            <a:off x="4319588" y="6543675"/>
            <a:ext cx="2305050" cy="525463"/>
          </a:xfrm>
          <a:custGeom>
            <a:avLst/>
            <a:gdLst>
              <a:gd name="T0" fmla="*/ 0 w 556"/>
              <a:gd name="T1" fmla="*/ 73025 h 331"/>
              <a:gd name="T2" fmla="*/ 0 w 556"/>
              <a:gd name="T3" fmla="*/ 525463 h 331"/>
              <a:gd name="T4" fmla="*/ 2305050 w 556"/>
              <a:gd name="T5" fmla="*/ 525463 h 331"/>
              <a:gd name="T6" fmla="*/ 2276030 w 556"/>
              <a:gd name="T7" fmla="*/ 0 h 33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56" h="331">
                <a:moveTo>
                  <a:pt x="0" y="46"/>
                </a:moveTo>
                <a:lnTo>
                  <a:pt x="0" y="331"/>
                </a:lnTo>
                <a:lnTo>
                  <a:pt x="556" y="331"/>
                </a:lnTo>
                <a:lnTo>
                  <a:pt x="549" y="0"/>
                </a:lnTo>
              </a:path>
            </a:pathLst>
          </a:custGeom>
          <a:noFill/>
          <a:ln w="57150" cap="flat" cmpd="sng">
            <a:solidFill>
              <a:srgbClr val="FF0000"/>
            </a:solidFill>
            <a:prstDash val="solid"/>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7179" name="Text Box 54"/>
          <p:cNvSpPr txBox="1">
            <a:spLocks noChangeArrowheads="1"/>
          </p:cNvSpPr>
          <p:nvPr/>
        </p:nvSpPr>
        <p:spPr bwMode="auto">
          <a:xfrm>
            <a:off x="3527425" y="6300788"/>
            <a:ext cx="742950" cy="581025"/>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38100" algn="ctr">
                <a:solidFill>
                  <a:schemeClr val="accent2"/>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n-US" sz="1600" i="1">
                <a:solidFill>
                  <a:srgbClr val="FF0000"/>
                </a:solidFill>
              </a:rPr>
              <a:t>token</a:t>
            </a:r>
          </a:p>
          <a:p>
            <a:pPr defTabSz="914400"/>
            <a:r>
              <a:rPr lang="en-US" sz="1600" i="1">
                <a:solidFill>
                  <a:srgbClr val="FF0000"/>
                </a:solidFill>
              </a:rPr>
              <a:t>holder</a:t>
            </a:r>
            <a:endParaRPr lang="es-ES" sz="1600" i="1">
              <a:solidFill>
                <a:srgbClr val="FF0000"/>
              </a:solidFill>
            </a:endParaRPr>
          </a:p>
        </p:txBody>
      </p:sp>
      <p:sp>
        <p:nvSpPr>
          <p:cNvPr id="7180" name="Rectangle 55"/>
          <p:cNvSpPr>
            <a:spLocks noChangeArrowheads="1"/>
          </p:cNvSpPr>
          <p:nvPr/>
        </p:nvSpPr>
        <p:spPr bwMode="auto">
          <a:xfrm>
            <a:off x="5903913" y="6831013"/>
            <a:ext cx="288925" cy="142875"/>
          </a:xfrm>
          <a:prstGeom prst="rect">
            <a:avLst/>
          </a:prstGeom>
          <a:solidFill>
            <a:srgbClr val="0080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7181" name="Rectangle 56"/>
          <p:cNvSpPr>
            <a:spLocks noChangeArrowheads="1"/>
          </p:cNvSpPr>
          <p:nvPr/>
        </p:nvSpPr>
        <p:spPr bwMode="auto">
          <a:xfrm>
            <a:off x="6192838" y="6615113"/>
            <a:ext cx="288925" cy="142875"/>
          </a:xfrm>
          <a:prstGeom prst="rect">
            <a:avLst/>
          </a:prstGeom>
          <a:solidFill>
            <a:srgbClr val="008000"/>
          </a:solidFill>
          <a:ln w="12700" algn="ctr">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spAutoFit/>
          </a:bodyPr>
          <a:lstStyle/>
          <a:p>
            <a:endParaRPr lang="en-CA"/>
          </a:p>
        </p:txBody>
      </p:sp>
      <p:sp>
        <p:nvSpPr>
          <p:cNvPr id="7182" name="Text Box 57"/>
          <p:cNvSpPr txBox="1">
            <a:spLocks noChangeArrowheads="1"/>
          </p:cNvSpPr>
          <p:nvPr/>
        </p:nvSpPr>
        <p:spPr bwMode="auto">
          <a:xfrm>
            <a:off x="5310188" y="6478588"/>
            <a:ext cx="355600" cy="396875"/>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38100" algn="ctr">
                <a:solidFill>
                  <a:schemeClr val="accent2"/>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lvl1pPr>
              <a:defRPr sz="2000">
                <a:solidFill>
                  <a:schemeClr val="tx1"/>
                </a:solidFill>
                <a:latin typeface="Tahoma" pitchFamily="34" charset="0"/>
                <a:cs typeface="Arial" charset="0"/>
              </a:defRPr>
            </a:lvl1pPr>
            <a:lvl2pPr marL="742950" indent="-285750">
              <a:defRPr sz="2000">
                <a:solidFill>
                  <a:schemeClr val="tx1"/>
                </a:solidFill>
                <a:latin typeface="Tahoma" pitchFamily="34" charset="0"/>
                <a:cs typeface="Arial" charset="0"/>
              </a:defRPr>
            </a:lvl2pPr>
            <a:lvl3pPr marL="1143000" indent="-228600">
              <a:defRPr sz="2000">
                <a:solidFill>
                  <a:schemeClr val="tx1"/>
                </a:solidFill>
                <a:latin typeface="Tahoma" pitchFamily="34" charset="0"/>
                <a:cs typeface="Arial" charset="0"/>
              </a:defRPr>
            </a:lvl3pPr>
            <a:lvl4pPr marL="1600200" indent="-228600">
              <a:defRPr sz="2000">
                <a:solidFill>
                  <a:schemeClr val="tx1"/>
                </a:solidFill>
                <a:latin typeface="Tahoma" pitchFamily="34" charset="0"/>
                <a:cs typeface="Arial" charset="0"/>
              </a:defRPr>
            </a:lvl4pPr>
            <a:lvl5pPr marL="2057400" indent="-228600">
              <a:defRPr sz="2000">
                <a:solidFill>
                  <a:schemeClr val="tx1"/>
                </a:solidFill>
                <a:latin typeface="Tahoma" pitchFamily="34" charset="0"/>
                <a:cs typeface="Arial" charset="0"/>
              </a:defRPr>
            </a:lvl5pPr>
            <a:lvl6pPr marL="2514600" indent="-228600" algn="ctr" eaLnBrk="0" fontAlgn="base" hangingPunct="0">
              <a:spcBef>
                <a:spcPct val="0"/>
              </a:spcBef>
              <a:spcAft>
                <a:spcPct val="0"/>
              </a:spcAft>
              <a:defRPr sz="2000">
                <a:solidFill>
                  <a:schemeClr val="tx1"/>
                </a:solidFill>
                <a:latin typeface="Tahoma" pitchFamily="34" charset="0"/>
                <a:cs typeface="Arial" charset="0"/>
              </a:defRPr>
            </a:lvl6pPr>
            <a:lvl7pPr marL="2971800" indent="-228600" algn="ctr" eaLnBrk="0" fontAlgn="base" hangingPunct="0">
              <a:spcBef>
                <a:spcPct val="0"/>
              </a:spcBef>
              <a:spcAft>
                <a:spcPct val="0"/>
              </a:spcAft>
              <a:defRPr sz="2000">
                <a:solidFill>
                  <a:schemeClr val="tx1"/>
                </a:solidFill>
                <a:latin typeface="Tahoma" pitchFamily="34" charset="0"/>
                <a:cs typeface="Arial" charset="0"/>
              </a:defRPr>
            </a:lvl7pPr>
            <a:lvl8pPr marL="3429000" indent="-228600" algn="ctr" eaLnBrk="0" fontAlgn="base" hangingPunct="0">
              <a:spcBef>
                <a:spcPct val="0"/>
              </a:spcBef>
              <a:spcAft>
                <a:spcPct val="0"/>
              </a:spcAft>
              <a:defRPr sz="2000">
                <a:solidFill>
                  <a:schemeClr val="tx1"/>
                </a:solidFill>
                <a:latin typeface="Tahoma" pitchFamily="34" charset="0"/>
                <a:cs typeface="Arial" charset="0"/>
              </a:defRPr>
            </a:lvl8pPr>
            <a:lvl9pPr marL="3886200" indent="-228600" algn="ctr" eaLnBrk="0" fontAlgn="base" hangingPunct="0">
              <a:spcBef>
                <a:spcPct val="0"/>
              </a:spcBef>
              <a:spcAft>
                <a:spcPct val="0"/>
              </a:spcAft>
              <a:defRPr sz="2000">
                <a:solidFill>
                  <a:schemeClr val="tx1"/>
                </a:solidFill>
                <a:latin typeface="Tahoma" pitchFamily="34" charset="0"/>
                <a:cs typeface="Arial" charset="0"/>
              </a:defRPr>
            </a:lvl9pPr>
          </a:lstStyle>
          <a:p>
            <a:pPr defTabSz="914400"/>
            <a:r>
              <a:rPr lang="es-ES" b="1">
                <a:solidFill>
                  <a:srgbClr val="FF0000"/>
                </a:solidFill>
              </a:rPr>
              <a:t>X</a:t>
            </a: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s-ES_tradnl"/>
              <a:t>  </a:t>
            </a:r>
            <a:fld id="{94E406AC-DC72-4F91-9EA5-A806D3A65676}" type="slidenum">
              <a:rPr lang="es-ES_tradnl" sz="1500"/>
              <a:pPr>
                <a:defRPr/>
              </a:pPr>
              <a:t>7</a:t>
            </a:fld>
            <a:endParaRPr lang="es-ES_tradnl" sz="1500"/>
          </a:p>
        </p:txBody>
      </p:sp>
      <p:sp>
        <p:nvSpPr>
          <p:cNvPr id="8195" name="Rectangle 2"/>
          <p:cNvSpPr>
            <a:spLocks noGrp="1" noChangeArrowheads="1"/>
          </p:cNvSpPr>
          <p:nvPr>
            <p:ph type="title"/>
          </p:nvPr>
        </p:nvSpPr>
        <p:spPr>
          <a:xfrm>
            <a:off x="735013" y="295275"/>
            <a:ext cx="9009062" cy="533400"/>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Interconnecting Many Devices</a:t>
            </a:r>
          </a:p>
        </p:txBody>
      </p:sp>
      <p:sp>
        <p:nvSpPr>
          <p:cNvPr id="8196" name="Rectangle 3"/>
          <p:cNvSpPr>
            <a:spLocks noGrp="1" noChangeArrowheads="1"/>
          </p:cNvSpPr>
          <p:nvPr>
            <p:ph type="body" idx="1"/>
          </p:nvPr>
        </p:nvSpPr>
        <p:spPr>
          <a:xfrm>
            <a:off x="690563" y="1112838"/>
            <a:ext cx="9251950" cy="4306887"/>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Shared-media Networks</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smtClean="0"/>
              <a:t>Switching</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Switching is straightforward</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The granted device connects to the shared media</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smtClean="0"/>
              <a:t>Routing</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Routing is straightforward</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Performed at all the potential destinations</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Each end node device checks whether it is the target of the packet</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Broadcast and multicast is easy to implement</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Every end node devices sees the data sent on shared link anyway</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Established order: arbitration, switching, and </a:t>
            </a:r>
            <a:r>
              <a:rPr lang="en-GB" i="1" u="sng" smtClean="0"/>
              <a:t>then</a:t>
            </a:r>
            <a:r>
              <a:rPr lang="en-GB" smtClean="0"/>
              <a:t> routing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Date Placeholder 3"/>
          <p:cNvSpPr>
            <a:spLocks noGrp="1"/>
          </p:cNvSpPr>
          <p:nvPr>
            <p:ph type="dt" sz="quarter" idx="10"/>
          </p:nvPr>
        </p:nvSpPr>
        <p:spPr/>
        <p:txBody>
          <a:bodyPr/>
          <a:lstStyle/>
          <a:p>
            <a:pPr>
              <a:defRPr/>
            </a:pPr>
            <a:r>
              <a:rPr lang="es-ES_tradnl"/>
              <a:t>  </a:t>
            </a:r>
            <a:fld id="{13C3822D-273B-4AF2-BFBF-0727EB52CD26}" type="slidenum">
              <a:rPr lang="es-ES_tradnl" sz="1500"/>
              <a:pPr>
                <a:defRPr/>
              </a:pPr>
              <a:t>8</a:t>
            </a:fld>
            <a:endParaRPr lang="es-ES_tradnl" sz="1500"/>
          </a:p>
        </p:txBody>
      </p:sp>
      <p:sp>
        <p:nvSpPr>
          <p:cNvPr id="9219" name="Rectangle 2"/>
          <p:cNvSpPr>
            <a:spLocks noGrp="1" noChangeArrowheads="1"/>
          </p:cNvSpPr>
          <p:nvPr>
            <p:ph type="title"/>
          </p:nvPr>
        </p:nvSpPr>
        <p:spPr>
          <a:xfrm>
            <a:off x="735013" y="295275"/>
            <a:ext cx="9009062" cy="533400"/>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Interconnecting Many Devices</a:t>
            </a:r>
          </a:p>
        </p:txBody>
      </p:sp>
      <p:sp>
        <p:nvSpPr>
          <p:cNvPr id="9220" name="Rectangle 3"/>
          <p:cNvSpPr>
            <a:spLocks noGrp="1" noChangeArrowheads="1"/>
          </p:cNvSpPr>
          <p:nvPr>
            <p:ph type="body" idx="1"/>
          </p:nvPr>
        </p:nvSpPr>
        <p:spPr>
          <a:xfrm>
            <a:off x="690563" y="1112838"/>
            <a:ext cx="9251950" cy="3392487"/>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Switched-media Networks</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smtClean="0"/>
              <a:t>Disjoint portions of the media are shared via switching</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Switch fabric components</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Passive </a:t>
            </a:r>
            <a:r>
              <a:rPr lang="en-GB" i="1" smtClean="0">
                <a:solidFill>
                  <a:schemeClr val="accent2"/>
                </a:solidFill>
              </a:rPr>
              <a:t>point-to-point links</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Active </a:t>
            </a:r>
            <a:r>
              <a:rPr lang="en-GB" i="1" smtClean="0">
                <a:solidFill>
                  <a:schemeClr val="accent2"/>
                </a:solidFill>
              </a:rPr>
              <a:t>switches</a:t>
            </a:r>
          </a:p>
          <a:p>
            <a:pPr lvl="3">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Dynamically establish communication between sets of source-destination pairs</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Aggregate bandwidth can be many times higher than that of shared-media networks</a:t>
            </a:r>
          </a:p>
        </p:txBody>
      </p:sp>
      <p:grpSp>
        <p:nvGrpSpPr>
          <p:cNvPr id="892964" name="Group 36"/>
          <p:cNvGrpSpPr>
            <a:grpSpLocks/>
          </p:cNvGrpSpPr>
          <p:nvPr/>
        </p:nvGrpSpPr>
        <p:grpSpPr bwMode="auto">
          <a:xfrm>
            <a:off x="4752975" y="5103813"/>
            <a:ext cx="2303463" cy="1555750"/>
            <a:chOff x="2994" y="3215"/>
            <a:chExt cx="1451" cy="980"/>
          </a:xfrm>
        </p:grpSpPr>
        <p:sp>
          <p:nvSpPr>
            <p:cNvPr id="9228" name="Line 22"/>
            <p:cNvSpPr>
              <a:spLocks noChangeShapeType="1"/>
            </p:cNvSpPr>
            <p:nvPr/>
          </p:nvSpPr>
          <p:spPr bwMode="auto">
            <a:xfrm>
              <a:off x="3039" y="3243"/>
              <a:ext cx="187" cy="13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9229" name="Line 23"/>
            <p:cNvSpPr>
              <a:spLocks noChangeShapeType="1"/>
            </p:cNvSpPr>
            <p:nvPr/>
          </p:nvSpPr>
          <p:spPr bwMode="auto">
            <a:xfrm>
              <a:off x="4218" y="4059"/>
              <a:ext cx="182" cy="136"/>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9230" name="Line 24"/>
            <p:cNvSpPr>
              <a:spLocks noChangeShapeType="1"/>
            </p:cNvSpPr>
            <p:nvPr/>
          </p:nvSpPr>
          <p:spPr bwMode="auto">
            <a:xfrm flipV="1">
              <a:off x="4282" y="3215"/>
              <a:ext cx="136" cy="137"/>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9231" name="Line 25"/>
            <p:cNvSpPr>
              <a:spLocks noChangeShapeType="1"/>
            </p:cNvSpPr>
            <p:nvPr/>
          </p:nvSpPr>
          <p:spPr bwMode="auto">
            <a:xfrm flipV="1">
              <a:off x="3039" y="4059"/>
              <a:ext cx="181" cy="136"/>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lIns="90000" tIns="46800" rIns="90000" bIns="46800">
              <a:spAutoFit/>
            </a:bodyPr>
            <a:lstStyle/>
            <a:p>
              <a:endParaRPr lang="en-CA"/>
            </a:p>
          </p:txBody>
        </p:sp>
        <p:sp>
          <p:nvSpPr>
            <p:cNvPr id="9232" name="Freeform 29"/>
            <p:cNvSpPr>
              <a:spLocks/>
            </p:cNvSpPr>
            <p:nvPr/>
          </p:nvSpPr>
          <p:spPr bwMode="auto">
            <a:xfrm>
              <a:off x="2994" y="3288"/>
              <a:ext cx="1451" cy="227"/>
            </a:xfrm>
            <a:custGeom>
              <a:avLst/>
              <a:gdLst>
                <a:gd name="T0" fmla="*/ 0 w 1451"/>
                <a:gd name="T1" fmla="*/ 0 h 227"/>
                <a:gd name="T2" fmla="*/ 317 w 1451"/>
                <a:gd name="T3" fmla="*/ 227 h 227"/>
                <a:gd name="T4" fmla="*/ 1179 w 1451"/>
                <a:gd name="T5" fmla="*/ 227 h 227"/>
                <a:gd name="T6" fmla="*/ 1451 w 1451"/>
                <a:gd name="T7" fmla="*/ 0 h 22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 h="227">
                  <a:moveTo>
                    <a:pt x="0" y="0"/>
                  </a:moveTo>
                  <a:lnTo>
                    <a:pt x="317" y="227"/>
                  </a:lnTo>
                  <a:lnTo>
                    <a:pt x="1179" y="227"/>
                  </a:lnTo>
                  <a:lnTo>
                    <a:pt x="1451" y="0"/>
                  </a:lnTo>
                </a:path>
              </a:pathLst>
            </a:custGeom>
            <a:noFill/>
            <a:ln w="381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9233" name="Freeform 30"/>
            <p:cNvSpPr>
              <a:spLocks/>
            </p:cNvSpPr>
            <p:nvPr/>
          </p:nvSpPr>
          <p:spPr bwMode="auto">
            <a:xfrm flipV="1">
              <a:off x="2994" y="3923"/>
              <a:ext cx="1451" cy="227"/>
            </a:xfrm>
            <a:custGeom>
              <a:avLst/>
              <a:gdLst>
                <a:gd name="T0" fmla="*/ 0 w 1451"/>
                <a:gd name="T1" fmla="*/ 0 h 227"/>
                <a:gd name="T2" fmla="*/ 317 w 1451"/>
                <a:gd name="T3" fmla="*/ 227 h 227"/>
                <a:gd name="T4" fmla="*/ 1179 w 1451"/>
                <a:gd name="T5" fmla="*/ 227 h 227"/>
                <a:gd name="T6" fmla="*/ 1451 w 1451"/>
                <a:gd name="T7" fmla="*/ 0 h 22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 h="227">
                  <a:moveTo>
                    <a:pt x="0" y="0"/>
                  </a:moveTo>
                  <a:lnTo>
                    <a:pt x="317" y="227"/>
                  </a:lnTo>
                  <a:lnTo>
                    <a:pt x="1179" y="227"/>
                  </a:lnTo>
                  <a:lnTo>
                    <a:pt x="1451" y="0"/>
                  </a:lnTo>
                </a:path>
              </a:pathLst>
            </a:custGeom>
            <a:noFill/>
            <a:ln w="381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9234" name="Line 32"/>
            <p:cNvSpPr>
              <a:spLocks noChangeShapeType="1"/>
            </p:cNvSpPr>
            <p:nvPr/>
          </p:nvSpPr>
          <p:spPr bwMode="auto">
            <a:xfrm>
              <a:off x="3311" y="3515"/>
              <a:ext cx="862" cy="40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9235" name="Line 33"/>
            <p:cNvSpPr>
              <a:spLocks noChangeShapeType="1"/>
            </p:cNvSpPr>
            <p:nvPr/>
          </p:nvSpPr>
          <p:spPr bwMode="auto">
            <a:xfrm flipV="1">
              <a:off x="3311" y="3515"/>
              <a:ext cx="862" cy="40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9236" name="Line 34"/>
            <p:cNvSpPr>
              <a:spLocks noChangeShapeType="1"/>
            </p:cNvSpPr>
            <p:nvPr/>
          </p:nvSpPr>
          <p:spPr bwMode="auto">
            <a:xfrm>
              <a:off x="3311" y="3515"/>
              <a:ext cx="0" cy="40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sp>
          <p:nvSpPr>
            <p:cNvPr id="9237" name="Line 35"/>
            <p:cNvSpPr>
              <a:spLocks noChangeShapeType="1"/>
            </p:cNvSpPr>
            <p:nvPr/>
          </p:nvSpPr>
          <p:spPr bwMode="auto">
            <a:xfrm>
              <a:off x="4173" y="3515"/>
              <a:ext cx="0" cy="40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spAutoFit/>
            </a:bodyPr>
            <a:lstStyle/>
            <a:p>
              <a:endParaRPr lang="en-CA"/>
            </a:p>
          </p:txBody>
        </p:sp>
      </p:grpSp>
      <p:grpSp>
        <p:nvGrpSpPr>
          <p:cNvPr id="892959" name="Group 31"/>
          <p:cNvGrpSpPr>
            <a:grpSpLocks/>
          </p:cNvGrpSpPr>
          <p:nvPr/>
        </p:nvGrpSpPr>
        <p:grpSpPr bwMode="auto">
          <a:xfrm>
            <a:off x="3844925" y="4932363"/>
            <a:ext cx="4119563" cy="1943100"/>
            <a:chOff x="2422" y="3107"/>
            <a:chExt cx="2595" cy="1224"/>
          </a:xfrm>
        </p:grpSpPr>
        <p:sp>
          <p:nvSpPr>
            <p:cNvPr id="9223" name="Rectangle 6"/>
            <p:cNvSpPr>
              <a:spLocks noChangeArrowheads="1"/>
            </p:cNvSpPr>
            <p:nvPr/>
          </p:nvSpPr>
          <p:spPr bwMode="auto">
            <a:xfrm>
              <a:off x="2422" y="3107"/>
              <a:ext cx="572" cy="36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lstStyle/>
            <a:p>
              <a:pPr defTabSz="914400"/>
              <a:r>
                <a:rPr lang="es-ES" sz="1600" b="1"/>
                <a:t>Node</a:t>
              </a:r>
            </a:p>
          </p:txBody>
        </p:sp>
        <p:sp>
          <p:nvSpPr>
            <p:cNvPr id="9224" name="Rectangle 7"/>
            <p:cNvSpPr>
              <a:spLocks noChangeArrowheads="1"/>
            </p:cNvSpPr>
            <p:nvPr/>
          </p:nvSpPr>
          <p:spPr bwMode="auto">
            <a:xfrm>
              <a:off x="2422" y="3968"/>
              <a:ext cx="572" cy="36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lstStyle/>
            <a:p>
              <a:pPr defTabSz="914400"/>
              <a:r>
                <a:rPr lang="es-ES" sz="1600" b="1"/>
                <a:t>Node</a:t>
              </a:r>
            </a:p>
          </p:txBody>
        </p:sp>
        <p:sp>
          <p:nvSpPr>
            <p:cNvPr id="9225" name="Rectangle 8"/>
            <p:cNvSpPr>
              <a:spLocks noChangeArrowheads="1"/>
            </p:cNvSpPr>
            <p:nvPr/>
          </p:nvSpPr>
          <p:spPr bwMode="auto">
            <a:xfrm>
              <a:off x="4445" y="3107"/>
              <a:ext cx="572" cy="36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lstStyle/>
            <a:p>
              <a:pPr defTabSz="914400"/>
              <a:r>
                <a:rPr lang="es-ES" sz="1600" b="1"/>
                <a:t>Node</a:t>
              </a:r>
            </a:p>
          </p:txBody>
        </p:sp>
        <p:sp>
          <p:nvSpPr>
            <p:cNvPr id="9226" name="Rectangle 9"/>
            <p:cNvSpPr>
              <a:spLocks noChangeArrowheads="1"/>
            </p:cNvSpPr>
            <p:nvPr/>
          </p:nvSpPr>
          <p:spPr bwMode="auto">
            <a:xfrm>
              <a:off x="4445" y="3968"/>
              <a:ext cx="572" cy="36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lIns="90000" tIns="46800" rIns="90000" bIns="46800" anchor="ctr"/>
            <a:lstStyle/>
            <a:p>
              <a:pPr defTabSz="914400"/>
              <a:r>
                <a:rPr lang="es-ES" sz="1600" b="1"/>
                <a:t>Node</a:t>
              </a:r>
            </a:p>
          </p:txBody>
        </p:sp>
        <p:sp>
          <p:nvSpPr>
            <p:cNvPr id="9227" name="Cloud"/>
            <p:cNvSpPr>
              <a:spLocks noChangeAspect="1" noEditPoints="1" noChangeArrowheads="1"/>
            </p:cNvSpPr>
            <p:nvPr/>
          </p:nvSpPr>
          <p:spPr bwMode="auto">
            <a:xfrm>
              <a:off x="3057" y="3261"/>
              <a:ext cx="1345" cy="969"/>
            </a:xfrm>
            <a:custGeom>
              <a:avLst/>
              <a:gdLst>
                <a:gd name="T0" fmla="*/ 4 w 21600"/>
                <a:gd name="T1" fmla="*/ 485 h 21600"/>
                <a:gd name="T2" fmla="*/ 673 w 21600"/>
                <a:gd name="T3" fmla="*/ 968 h 21600"/>
                <a:gd name="T4" fmla="*/ 1344 w 21600"/>
                <a:gd name="T5" fmla="*/ 485 h 21600"/>
                <a:gd name="T6" fmla="*/ 673 w 21600"/>
                <a:gd name="T7" fmla="*/ 55 h 21600"/>
                <a:gd name="T8" fmla="*/ 0 60000 65536"/>
                <a:gd name="T9" fmla="*/ 0 60000 65536"/>
                <a:gd name="T10" fmla="*/ 0 60000 65536"/>
                <a:gd name="T11" fmla="*/ 0 60000 65536"/>
                <a:gd name="T12" fmla="*/ 2971 w 21600"/>
                <a:gd name="T13" fmla="*/ 3254 h 21600"/>
                <a:gd name="T14" fmla="*/ 17087 w 21600"/>
                <a:gd name="T15" fmla="*/ 17342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0"/>
                  </a:cubicBezTo>
                  <a:cubicBezTo>
                    <a:pt x="475" y="16325"/>
                    <a:pt x="1451" y="17650"/>
                    <a:pt x="2655" y="17650"/>
                  </a:cubicBezTo>
                  <a:cubicBezTo>
                    <a:pt x="2739" y="17649"/>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lnTo>
                    <a:pt x="1949" y="7180"/>
                  </a:ln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alpha val="79999"/>
              </a:srgbClr>
            </a:solidFill>
            <a:ln w="9525">
              <a:solidFill>
                <a:srgbClr val="000000"/>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lstStyle/>
            <a:p>
              <a:pPr defTabSz="914400"/>
              <a:r>
                <a:rPr lang="en-GB" sz="1400" b="1">
                  <a:latin typeface="Arial" charset="0"/>
                </a:rPr>
                <a:t>Switch </a:t>
              </a:r>
            </a:p>
            <a:p>
              <a:pPr defTabSz="914400"/>
              <a:r>
                <a:rPr lang="en-GB" sz="1400" b="1">
                  <a:latin typeface="Arial" charset="0"/>
                </a:rPr>
                <a:t>Fabric</a:t>
              </a:r>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nodeType="afterEffect">
                                  <p:stCondLst>
                                    <p:cond delay="1000"/>
                                  </p:stCondLst>
                                  <p:childTnLst>
                                    <p:set>
                                      <p:cBhvr>
                                        <p:cTn id="6" dur="1" fill="hold">
                                          <p:stCondLst>
                                            <p:cond delay="0"/>
                                          </p:stCondLst>
                                        </p:cTn>
                                        <p:tgtEl>
                                          <p:spTgt spid="892959"/>
                                        </p:tgtEl>
                                        <p:attrNameLst>
                                          <p:attrName>style.visibility</p:attrName>
                                        </p:attrNameLst>
                                      </p:cBhvr>
                                      <p:to>
                                        <p:strVal val="visible"/>
                                      </p:to>
                                    </p:set>
                                    <p:anim calcmode="lin" valueType="num">
                                      <p:cBhvr>
                                        <p:cTn id="7" dur="1000" fill="hold"/>
                                        <p:tgtEl>
                                          <p:spTgt spid="892959"/>
                                        </p:tgtEl>
                                        <p:attrNameLst>
                                          <p:attrName>ppt_w</p:attrName>
                                        </p:attrNameLst>
                                      </p:cBhvr>
                                      <p:tavLst>
                                        <p:tav tm="0">
                                          <p:val>
                                            <p:strVal val="#ppt_w*0.70"/>
                                          </p:val>
                                        </p:tav>
                                        <p:tav tm="100000">
                                          <p:val>
                                            <p:strVal val="#ppt_w"/>
                                          </p:val>
                                        </p:tav>
                                      </p:tavLst>
                                    </p:anim>
                                    <p:anim calcmode="lin" valueType="num">
                                      <p:cBhvr>
                                        <p:cTn id="8" dur="1000" fill="hold"/>
                                        <p:tgtEl>
                                          <p:spTgt spid="892959"/>
                                        </p:tgtEl>
                                        <p:attrNameLst>
                                          <p:attrName>ppt_h</p:attrName>
                                        </p:attrNameLst>
                                      </p:cBhvr>
                                      <p:tavLst>
                                        <p:tav tm="0">
                                          <p:val>
                                            <p:strVal val="#ppt_h"/>
                                          </p:val>
                                        </p:tav>
                                        <p:tav tm="100000">
                                          <p:val>
                                            <p:strVal val="#ppt_h"/>
                                          </p:val>
                                        </p:tav>
                                      </p:tavLst>
                                    </p:anim>
                                    <p:animEffect transition="in" filter="fade">
                                      <p:cBhvr>
                                        <p:cTn id="9" dur="1000"/>
                                        <p:tgtEl>
                                          <p:spTgt spid="892959"/>
                                        </p:tgtEl>
                                      </p:cBhvr>
                                    </p:animEffect>
                                  </p:childTnLst>
                                </p:cTn>
                              </p:par>
                            </p:childTnLst>
                          </p:cTn>
                        </p:par>
                        <p:par>
                          <p:cTn id="10" fill="hold" nodeType="afterGroup">
                            <p:stCondLst>
                              <p:cond delay="2000"/>
                            </p:stCondLst>
                            <p:childTnLst>
                              <p:par>
                                <p:cTn id="11" presetID="55" presetClass="entr" presetSubtype="0" fill="hold" nodeType="afterEffect">
                                  <p:stCondLst>
                                    <p:cond delay="0"/>
                                  </p:stCondLst>
                                  <p:childTnLst>
                                    <p:set>
                                      <p:cBhvr>
                                        <p:cTn id="12" dur="1" fill="hold">
                                          <p:stCondLst>
                                            <p:cond delay="0"/>
                                          </p:stCondLst>
                                        </p:cTn>
                                        <p:tgtEl>
                                          <p:spTgt spid="892964"/>
                                        </p:tgtEl>
                                        <p:attrNameLst>
                                          <p:attrName>style.visibility</p:attrName>
                                        </p:attrNameLst>
                                      </p:cBhvr>
                                      <p:to>
                                        <p:strVal val="visible"/>
                                      </p:to>
                                    </p:set>
                                    <p:anim calcmode="lin" valueType="num">
                                      <p:cBhvr>
                                        <p:cTn id="13" dur="1000" fill="hold"/>
                                        <p:tgtEl>
                                          <p:spTgt spid="892964"/>
                                        </p:tgtEl>
                                        <p:attrNameLst>
                                          <p:attrName>ppt_w</p:attrName>
                                        </p:attrNameLst>
                                      </p:cBhvr>
                                      <p:tavLst>
                                        <p:tav tm="0">
                                          <p:val>
                                            <p:strVal val="#ppt_w*0.70"/>
                                          </p:val>
                                        </p:tav>
                                        <p:tav tm="100000">
                                          <p:val>
                                            <p:strVal val="#ppt_w"/>
                                          </p:val>
                                        </p:tav>
                                      </p:tavLst>
                                    </p:anim>
                                    <p:anim calcmode="lin" valueType="num">
                                      <p:cBhvr>
                                        <p:cTn id="14" dur="1000" fill="hold"/>
                                        <p:tgtEl>
                                          <p:spTgt spid="892964"/>
                                        </p:tgtEl>
                                        <p:attrNameLst>
                                          <p:attrName>ppt_h</p:attrName>
                                        </p:attrNameLst>
                                      </p:cBhvr>
                                      <p:tavLst>
                                        <p:tav tm="0">
                                          <p:val>
                                            <p:strVal val="#ppt_h"/>
                                          </p:val>
                                        </p:tav>
                                        <p:tav tm="100000">
                                          <p:val>
                                            <p:strVal val="#ppt_h"/>
                                          </p:val>
                                        </p:tav>
                                      </p:tavLst>
                                    </p:anim>
                                    <p:animEffect transition="in" filter="fade">
                                      <p:cBhvr>
                                        <p:cTn id="15" dur="1000"/>
                                        <p:tgtEl>
                                          <p:spTgt spid="8929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s-ES_tradnl"/>
              <a:t>  </a:t>
            </a:r>
            <a:fld id="{69F0CBCF-4659-4265-83EC-8F7CE57271D1}" type="slidenum">
              <a:rPr lang="es-ES_tradnl" sz="1500"/>
              <a:pPr>
                <a:defRPr/>
              </a:pPr>
              <a:t>9</a:t>
            </a:fld>
            <a:endParaRPr lang="es-ES_tradnl" sz="1500"/>
          </a:p>
        </p:txBody>
      </p:sp>
      <p:sp>
        <p:nvSpPr>
          <p:cNvPr id="10243" name="Rectangle 2"/>
          <p:cNvSpPr>
            <a:spLocks noGrp="1" noChangeArrowheads="1"/>
          </p:cNvSpPr>
          <p:nvPr>
            <p:ph type="title"/>
          </p:nvPr>
        </p:nvSpPr>
        <p:spPr>
          <a:xfrm>
            <a:off x="735013" y="295275"/>
            <a:ext cx="9009062" cy="533400"/>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Interconnecting Many Devices</a:t>
            </a:r>
          </a:p>
        </p:txBody>
      </p:sp>
      <p:sp>
        <p:nvSpPr>
          <p:cNvPr id="10244" name="Rectangle 3"/>
          <p:cNvSpPr>
            <a:spLocks noGrp="1" noChangeArrowheads="1"/>
          </p:cNvSpPr>
          <p:nvPr>
            <p:ph type="body" idx="1"/>
          </p:nvPr>
        </p:nvSpPr>
        <p:spPr>
          <a:xfrm>
            <a:off x="690563" y="1112838"/>
            <a:ext cx="9251950" cy="3895725"/>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Switched-media Networks</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smtClean="0"/>
              <a:t>Routing</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Every time a packet enters the network, it is routed</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smtClean="0"/>
              <a:t>Arbitration</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Centralized or distributed</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Resolves conflicts among concurrent requests</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i="1" smtClean="0"/>
              <a:t>Switching</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Once conflicts are resolved, the network “</a:t>
            </a:r>
            <a:r>
              <a:rPr lang="en-GB" i="1" smtClean="0"/>
              <a:t>switches in</a:t>
            </a:r>
            <a:r>
              <a:rPr lang="en-GB" smtClean="0"/>
              <a:t>” the required connections</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mtClean="0"/>
              <a:t>Established order: routing, arbitration, and </a:t>
            </a:r>
            <a:r>
              <a:rPr lang="en-GB" i="1" u="sng" smtClean="0"/>
              <a:t>then</a:t>
            </a:r>
            <a:r>
              <a:rPr lang="en-GB" smtClean="0"/>
              <a:t> switching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po">
  <a:themeElements>
    <a:clrScheme name="op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p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18900000" algn="ctr" rotWithShape="0">
                  <a:schemeClr val="bg2"/>
                </a:outerShdw>
              </a:effectLst>
            </a14:hiddenEffects>
          </a:ext>
        </a:extLst>
      </a:spPr>
      <a:bodyPr vert="horz" wrap="none" lIns="90000" tIns="46800" rIns="90000" bIns="4680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000" b="0" i="0" u="none" strike="noStrike" cap="none" normalizeH="0" baseline="0" smtClean="0">
            <a:ln>
              <a:noFill/>
            </a:ln>
            <a:solidFill>
              <a:schemeClr val="tx1"/>
            </a:solidFill>
            <a:effectLst/>
            <a:latin typeface="Tahoma" pitchFamily="34" charset="0"/>
            <a:cs typeface="Arial" charset="0"/>
          </a:defRPr>
        </a:defPPr>
      </a:lstStyle>
    </a:spDef>
    <a:lnDef>
      <a:spPr bwMode="auto">
        <a:xfrm>
          <a:off x="0" y="0"/>
          <a:ext cx="1" cy="1"/>
        </a:xfrm>
        <a:custGeom>
          <a:avLst/>
          <a:gdLst/>
          <a:ahLst/>
          <a:cxnLst/>
          <a:rect l="0" t="0" r="0" b="0"/>
          <a:pathLst/>
        </a:custGeom>
        <a:solidFill>
          <a:srgbClr val="C0C0C0"/>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18900000" algn="ctr" rotWithShape="0">
                  <a:schemeClr val="bg2"/>
                </a:outerShdw>
              </a:effectLst>
            </a14:hiddenEffects>
          </a:ext>
        </a:extLst>
      </a:spPr>
      <a:bodyPr vert="horz" wrap="none" lIns="90000" tIns="46800" rIns="90000" bIns="4680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000" b="0" i="0" u="none" strike="noStrike" cap="none" normalizeH="0" baseline="0" smtClean="0">
            <a:ln>
              <a:noFill/>
            </a:ln>
            <a:solidFill>
              <a:schemeClr val="tx1"/>
            </a:solidFill>
            <a:effectLst/>
            <a:latin typeface="Tahoma" pitchFamily="34" charset="0"/>
            <a:cs typeface="Arial" charset="0"/>
          </a:defRPr>
        </a:defPPr>
      </a:lstStyle>
    </a:lnDef>
  </a:objectDefaults>
  <a:extraClrSchemeLst>
    <a:extraClrScheme>
      <a:clrScheme name="op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p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p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p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p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p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p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format</Template>
  <TotalTime>18630</TotalTime>
  <Words>5153</Words>
  <Application>Microsoft Office PowerPoint</Application>
  <PresentationFormat>Custom</PresentationFormat>
  <Paragraphs>564</Paragraphs>
  <Slides>30</Slides>
  <Notes>30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opo</vt:lpstr>
      <vt:lpstr>Visio</vt:lpstr>
      <vt:lpstr>Excerpt from Interconnection Networks Computer Architecture: A Quantitative Approach 4th Edition, Appendix E</vt:lpstr>
      <vt:lpstr>Outline</vt:lpstr>
      <vt:lpstr>Interconnecting Many Devices</vt:lpstr>
      <vt:lpstr>Interconnecting Many Devices</vt:lpstr>
      <vt:lpstr>Interconnecting Many Devices</vt:lpstr>
      <vt:lpstr>Interconnecting Many Devices</vt:lpstr>
      <vt:lpstr>Interconnecting Many Devices</vt:lpstr>
      <vt:lpstr>Interconnecting Many Devices</vt:lpstr>
      <vt:lpstr>Interconnecting Many Devices</vt:lpstr>
      <vt:lpstr>Interconnecting Many Devices</vt:lpstr>
      <vt:lpstr>Routing, Arbitration, and Switching</vt:lpstr>
      <vt:lpstr>Routing, Arbitration, and Switching</vt:lpstr>
      <vt:lpstr>Routing, Arbitration, and Switching</vt:lpstr>
      <vt:lpstr>Routing, Arbitration, and Switching</vt:lpstr>
      <vt:lpstr>Routing, Arbitration, and Switching</vt:lpstr>
      <vt:lpstr>Routing, Arbitration, and Switching</vt:lpstr>
      <vt:lpstr>Routing, Arbitration, and Switching</vt:lpstr>
      <vt:lpstr>Routing, Arbitration, and Switching</vt:lpstr>
      <vt:lpstr>Routing, Arbitration, and Switching</vt:lpstr>
      <vt:lpstr>Routing, Arbitration, and Switching</vt:lpstr>
      <vt:lpstr>Routing, Arbitration, and Switching</vt:lpstr>
      <vt:lpstr>Routing, Arbitration, and Switching</vt:lpstr>
      <vt:lpstr>Routing, Arbitration, and Switching</vt:lpstr>
      <vt:lpstr>Routing, Arbitration, and Switching</vt:lpstr>
      <vt:lpstr>Routing, Arbitration, and Switching</vt:lpstr>
      <vt:lpstr>Concluding Remarks and References</vt:lpstr>
      <vt:lpstr>Concluding Remarks and References</vt:lpstr>
      <vt:lpstr>Concluding Remarks and References</vt:lpstr>
      <vt:lpstr>Concluding Remarks and References</vt:lpstr>
      <vt:lpstr>Concluding Remarks and 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Interconnection Networks</dc:title>
  <dc:creator>David Poulin</dc:creator>
  <cp:lastModifiedBy>David Poulin</cp:lastModifiedBy>
  <cp:revision>316</cp:revision>
  <dcterms:modified xsi:type="dcterms:W3CDTF">2010-11-26T09:50:03Z</dcterms:modified>
</cp:coreProperties>
</file>