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7"/>
  </p:notesMasterIdLst>
  <p:sldIdLst>
    <p:sldId id="256" r:id="rId2"/>
    <p:sldId id="257" r:id="rId3"/>
    <p:sldId id="261" r:id="rId4"/>
    <p:sldId id="268" r:id="rId5"/>
    <p:sldId id="272" r:id="rId6"/>
    <p:sldId id="273" r:id="rId7"/>
    <p:sldId id="271" r:id="rId8"/>
    <p:sldId id="275" r:id="rId9"/>
    <p:sldId id="274" r:id="rId10"/>
    <p:sldId id="276" r:id="rId11"/>
    <p:sldId id="258" r:id="rId12"/>
    <p:sldId id="281" r:id="rId13"/>
    <p:sldId id="284" r:id="rId14"/>
    <p:sldId id="280" r:id="rId15"/>
    <p:sldId id="279" r:id="rId16"/>
    <p:sldId id="282" r:id="rId17"/>
    <p:sldId id="285" r:id="rId18"/>
    <p:sldId id="262" r:id="rId19"/>
    <p:sldId id="283" r:id="rId20"/>
    <p:sldId id="286" r:id="rId21"/>
    <p:sldId id="277" r:id="rId22"/>
    <p:sldId id="278" r:id="rId23"/>
    <p:sldId id="287" r:id="rId24"/>
    <p:sldId id="288" r:id="rId25"/>
    <p:sldId id="289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63" autoAdjust="0"/>
    <p:restoredTop sz="86500" autoAdjust="0"/>
  </p:normalViewPr>
  <p:slideViewPr>
    <p:cSldViewPr>
      <p:cViewPr>
        <p:scale>
          <a:sx n="75" d="100"/>
          <a:sy n="75" d="100"/>
        </p:scale>
        <p:origin x="-1020" y="-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0" d="100"/>
          <a:sy n="60" d="100"/>
        </p:scale>
        <p:origin x="-2490" y="-78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E01DE1-58D8-4D9C-8577-DAAF32F76ED2}" type="datetimeFigureOut">
              <a:rPr lang="en-US" smtClean="0"/>
              <a:pPr/>
              <a:t>11/4/2010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457E28-1F6B-405B-B01F-1A5350498BE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[1] ftp://ftp.cs.utexas.edu/pub/dburger/papers/ASPLOS02.pdf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457E28-1F6B-405B-B01F-1A5350498BE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[5] http://pages.cs.wisc.edu/~mscalar/papers/2006/isca2006-coop-caching.pdf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457E28-1F6B-405B-B01F-1A5350498BEB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[3] http://www.cs.wisc.edu/multifacet/papers/isca07_virtual_hierarchy.pdf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457E28-1F6B-405B-B01F-1A5350498BEB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1- http://www.cs.pitt.edu/cast/papers/cho-micro06.pdf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2- http://www.cs.wisc.edu/multifacet/papers/isca07_virtual_hierarchy.pdf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457E28-1F6B-405B-B01F-1A5350498BEB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http://www.cs.pitt.edu/cast/papers/lee-tc10.pdf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457E28-1F6B-405B-B01F-1A5350498BEB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http://www.cs.pitt.edu/cast/papers/lee-tc10.pdf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457E28-1F6B-405B-B01F-1A5350498BEB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[8] http://www.ieeexplore.ieee.org.proxy.bib.uottawa.ca/stamp/stamp.jsp?tp=&amp;arnumber=4378780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457E28-1F6B-405B-B01F-1A5350498BEB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[9] http://www.linuxfordevices.com/files/misc/tilera_tile64_arch_diag2.gif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457E28-1F6B-405B-B01F-1A5350498BEB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457E28-1F6B-405B-B01F-1A5350498BE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[2] http://www.cercs.gatech.edu/mmcs09/papers/lira.pdf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457E28-1F6B-405B-B01F-1A5350498BEB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[3] http://www.cs.wisc.edu/multifacet/papers/isca07_virtual_hierarchy.pdf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457E28-1F6B-405B-B01F-1A5350498BEB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http://www.cs.wisc.edu/multifacet/papers/isca07_virtual_hierarchy.pdf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457E28-1F6B-405B-B01F-1A5350498BEB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http://cseweb.ucsd.edu/users/tullsen/spaa07.pdf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457E28-1F6B-405B-B01F-1A5350498BEB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[4] http://cseweb.ucsd.edu/users/tullsen/spaa07.pdf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457E28-1F6B-405B-B01F-1A5350498BEB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http://www.cs.wisc.edu/multifacet/papers/isca07_virtual_hierarchy.pdf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457E28-1F6B-405B-B01F-1A5350498BEB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http://www.cs.wisc.edu/multifacet/papers/isca07_virtual_hierarchy.pdf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457E28-1F6B-405B-B01F-1A5350498BEB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ECE38028-6A04-45E9-866B-168B6C08119C}" type="datetime1">
              <a:rPr lang="en-US" smtClean="0"/>
              <a:pPr/>
              <a:t>11/4/2010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0B9A16B1-6B7E-46D4-88FA-1BD0AB287B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8FE5C-BB53-4799-81F5-AA1E0A8F688A}" type="datetime1">
              <a:rPr lang="en-US" smtClean="0"/>
              <a:pPr/>
              <a:t>11/4/2010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A16B1-6B7E-46D4-88FA-1BD0AB287B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819E-C3AE-4DF5-8927-8545E23BEC4F}" type="datetime1">
              <a:rPr lang="en-US" smtClean="0"/>
              <a:pPr/>
              <a:t>11/4/2010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A16B1-6B7E-46D4-88FA-1BD0AB287B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C8DFA-99FD-43C0-9FC0-AB94A6A51F17}" type="datetime1">
              <a:rPr lang="en-US" smtClean="0"/>
              <a:pPr/>
              <a:t>11/4/2010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A16B1-6B7E-46D4-88FA-1BD0AB287B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14B2B-5E4C-462D-A8CB-95131BD08A1E}" type="datetime1">
              <a:rPr lang="en-US" smtClean="0"/>
              <a:pPr/>
              <a:t>11/4/2010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A16B1-6B7E-46D4-88FA-1BD0AB287B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C87A5-F0D5-45DA-9862-32105CCE2AF0}" type="datetime1">
              <a:rPr lang="en-US" smtClean="0"/>
              <a:pPr/>
              <a:t>11/4/2010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A16B1-6B7E-46D4-88FA-1BD0AB287B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CDBEC17-0F5D-4C8F-8F13-7F97A839D1A4}" type="datetime1">
              <a:rPr lang="en-US" smtClean="0"/>
              <a:pPr/>
              <a:t>11/4/2010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B9A16B1-6B7E-46D4-88FA-1BD0AB287B3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63667361-44BC-4E51-9AF8-C9D0C0C372AD}" type="datetime1">
              <a:rPr lang="en-US" smtClean="0"/>
              <a:pPr/>
              <a:t>11/4/2010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0B9A16B1-6B7E-46D4-88FA-1BD0AB287B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C67B0-20CB-414F-82E2-123579069BCB}" type="datetime1">
              <a:rPr lang="en-US" smtClean="0"/>
              <a:pPr/>
              <a:t>11/4/2010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A16B1-6B7E-46D4-88FA-1BD0AB287B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81815-C6EF-4337-A4F9-EEE54E1D8E8B}" type="datetime1">
              <a:rPr lang="en-US" smtClean="0"/>
              <a:pPr/>
              <a:t>11/4/2010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A16B1-6B7E-46D4-88FA-1BD0AB287B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E2625-41DA-4160-81F4-113E95CD4F93}" type="datetime1">
              <a:rPr lang="en-US" smtClean="0"/>
              <a:pPr/>
              <a:t>11/4/2010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A16B1-6B7E-46D4-88FA-1BD0AB287B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CEB6E991-E5D5-4FE6-A784-C45A49DD005E}" type="datetime1">
              <a:rPr lang="en-US" smtClean="0"/>
              <a:pPr/>
              <a:t>11/4/2010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0B9A16B1-6B7E-46D4-88FA-1BD0AB287B3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200" dirty="0" smtClean="0"/>
              <a:t>Directory-Based Cache Coherence</a:t>
            </a:r>
            <a:endParaRPr lang="en-US" sz="4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Marc De Melo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14934" y="2209800"/>
            <a:ext cx="5152666" cy="4053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457200" y="6336268"/>
            <a:ext cx="815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+mj-lt"/>
              </a:rPr>
              <a:t>Taken from [2]</a:t>
            </a:r>
            <a:endParaRPr lang="en-US" dirty="0">
              <a:latin typeface="+mj-lt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Non-Uniform Cache Architecture [2]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A16B1-6B7E-46D4-88FA-1BD0AB287B35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Cache Coherence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Cache-coherence problem</a:t>
            </a:r>
          </a:p>
          <a:p>
            <a:r>
              <a:rPr lang="en-US" dirty="0" smtClean="0"/>
              <a:t>Support for large number of processors</a:t>
            </a:r>
          </a:p>
          <a:p>
            <a:pPr lvl="1"/>
            <a:r>
              <a:rPr lang="en-US" dirty="0" smtClean="0"/>
              <a:t>Need for high bandwidth</a:t>
            </a:r>
          </a:p>
          <a:p>
            <a:pPr lvl="1"/>
            <a:r>
              <a:rPr lang="en-US" dirty="0" smtClean="0"/>
              <a:t>Bus architecture insufficient</a:t>
            </a:r>
          </a:p>
          <a:p>
            <a:r>
              <a:rPr lang="en-US" dirty="0" smtClean="0"/>
              <a:t>Point-to-Point networks</a:t>
            </a:r>
          </a:p>
          <a:p>
            <a:pPr lvl="1"/>
            <a:r>
              <a:rPr lang="en-US" dirty="0" smtClean="0"/>
              <a:t>No broadcast mechanism</a:t>
            </a:r>
          </a:p>
          <a:p>
            <a:pPr lvl="1"/>
            <a:r>
              <a:rPr lang="en-US" dirty="0" smtClean="0"/>
              <a:t>Snooping protocol unusable</a:t>
            </a:r>
          </a:p>
          <a:p>
            <a:r>
              <a:rPr lang="en-US" dirty="0" smtClean="0"/>
              <a:t>Directory</a:t>
            </a:r>
          </a:p>
          <a:p>
            <a:pPr lvl="1"/>
            <a:r>
              <a:rPr lang="en-US" dirty="0" smtClean="0"/>
              <a:t>Solution for point-to-point networks</a:t>
            </a:r>
          </a:p>
          <a:p>
            <a:pPr lvl="1"/>
            <a:r>
              <a:rPr lang="en-US" dirty="0" smtClean="0"/>
              <a:t>Stores location of cache copies of blocks of data</a:t>
            </a:r>
          </a:p>
          <a:p>
            <a:pPr lvl="1"/>
            <a:r>
              <a:rPr lang="en-US" dirty="0" smtClean="0"/>
              <a:t>Centralized or distributed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A16B1-6B7E-46D4-88FA-1BD0AB287B35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Implementation of directories in multicore architectures [3]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DRAM (off-chip) directory</a:t>
            </a:r>
          </a:p>
          <a:p>
            <a:pPr lvl="1"/>
            <a:r>
              <a:rPr lang="en-US" dirty="0" smtClean="0"/>
              <a:t>Stores directory information in DRAM</a:t>
            </a:r>
          </a:p>
          <a:p>
            <a:pPr lvl="2"/>
            <a:r>
              <a:rPr lang="en-US" dirty="0" smtClean="0"/>
              <a:t>Ex: full-map protocol</a:t>
            </a:r>
          </a:p>
          <a:p>
            <a:pPr lvl="1"/>
            <a:r>
              <a:rPr lang="en-US" dirty="0" smtClean="0"/>
              <a:t>Does not exploit distance locality</a:t>
            </a:r>
          </a:p>
          <a:p>
            <a:pPr lvl="1"/>
            <a:r>
              <a:rPr lang="en-US" dirty="0" smtClean="0"/>
              <a:t>Treats each tile as a potential sharer of data</a:t>
            </a:r>
          </a:p>
          <a:p>
            <a:pPr lvl="1"/>
            <a:r>
              <a:rPr lang="en-US" dirty="0" smtClean="0"/>
              <a:t>Directory can be cached in on-chip SRAM</a:t>
            </a:r>
          </a:p>
          <a:p>
            <a:pPr lvl="2"/>
            <a:r>
              <a:rPr lang="en-US" dirty="0" smtClean="0"/>
              <a:t>Do not need to access off-chip memory each time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A16B1-6B7E-46D4-88FA-1BD0AB287B35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Implementation of directories in multicore architectures [3]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08603" y="2362200"/>
            <a:ext cx="4925597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457200" y="6488668"/>
            <a:ext cx="815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+mj-lt"/>
              </a:rPr>
              <a:t>Taken from [3]</a:t>
            </a:r>
            <a:endParaRPr lang="en-US" dirty="0">
              <a:latin typeface="+mj-lt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A16B1-6B7E-46D4-88FA-1BD0AB287B35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Implementation of directories in multicore architecture [4]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DRAM (off-chip) directory with directory caches</a:t>
            </a:r>
          </a:p>
          <a:p>
            <a:pPr lvl="1"/>
            <a:r>
              <a:rPr lang="en-US" dirty="0" smtClean="0"/>
              <a:t>Private cache</a:t>
            </a:r>
          </a:p>
          <a:p>
            <a:pPr lvl="1"/>
            <a:r>
              <a:rPr lang="en-US" dirty="0" smtClean="0"/>
              <a:t>Directory is cached in each tile</a:t>
            </a:r>
          </a:p>
          <a:p>
            <a:pPr lvl="2"/>
            <a:r>
              <a:rPr lang="en-US" dirty="0" smtClean="0"/>
              <a:t>Do not need to access off-chip memory each time</a:t>
            </a:r>
          </a:p>
          <a:p>
            <a:pPr lvl="2"/>
            <a:r>
              <a:rPr lang="en-US" dirty="0" smtClean="0"/>
              <a:t>Non-coherent caches</a:t>
            </a:r>
          </a:p>
          <a:p>
            <a:pPr lvl="3"/>
            <a:r>
              <a:rPr lang="en-US" dirty="0" smtClean="0"/>
              <a:t>Home node for any given cache line</a:t>
            </a:r>
          </a:p>
          <a:p>
            <a:pPr lvl="3"/>
            <a:r>
              <a:rPr lang="en-US" dirty="0" smtClean="0"/>
              <a:t>Different range of memory address for each tile</a:t>
            </a:r>
          </a:p>
          <a:p>
            <a:pPr lvl="1"/>
            <a:r>
              <a:rPr lang="en-US" dirty="0" smtClean="0"/>
              <a:t>Directory controller in each tile</a:t>
            </a:r>
          </a:p>
          <a:p>
            <a:pPr lvl="2"/>
            <a:r>
              <a:rPr lang="en-US" dirty="0" smtClean="0"/>
              <a:t>Controls coherency between private caches</a:t>
            </a:r>
          </a:p>
          <a:p>
            <a:pPr lvl="2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A16B1-6B7E-46D4-88FA-1BD0AB287B35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Implementation of directories in multicore architecture [4]</a:t>
            </a:r>
            <a:endParaRPr lang="en-US" dirty="0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00200" y="2514599"/>
            <a:ext cx="5915986" cy="36576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457200" y="6336268"/>
            <a:ext cx="815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+mj-lt"/>
              </a:rPr>
              <a:t>Taken from [4]	</a:t>
            </a:r>
            <a:endParaRPr lang="en-US" dirty="0">
              <a:latin typeface="+mj-lt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A16B1-6B7E-46D4-88FA-1BD0AB287B35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Implementation of directories in multicore architectures [3]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Duplicate tag directory</a:t>
            </a:r>
          </a:p>
          <a:p>
            <a:pPr lvl="1"/>
            <a:r>
              <a:rPr lang="en-US" dirty="0" smtClean="0"/>
              <a:t>Directory centrally located in SRAM</a:t>
            </a:r>
          </a:p>
          <a:p>
            <a:pPr lvl="1"/>
            <a:r>
              <a:rPr lang="en-US" dirty="0" smtClean="0"/>
              <a:t>Connected to individual cores</a:t>
            </a:r>
          </a:p>
          <a:p>
            <a:pPr lvl="1"/>
            <a:r>
              <a:rPr lang="en-US" dirty="0" smtClean="0"/>
              <a:t>Exact duplicate tag store</a:t>
            </a:r>
          </a:p>
          <a:p>
            <a:pPr lvl="2"/>
            <a:r>
              <a:rPr lang="en-US" dirty="0" smtClean="0"/>
              <a:t>Directory state for a block is determined by examining copy of tags of every possible cache that can hold the block</a:t>
            </a:r>
          </a:p>
          <a:p>
            <a:pPr lvl="2"/>
            <a:r>
              <a:rPr lang="en-US" dirty="0" smtClean="0"/>
              <a:t>Keep copied tags up-to-date</a:t>
            </a:r>
          </a:p>
          <a:p>
            <a:pPr lvl="1"/>
            <a:r>
              <a:rPr lang="en-US" dirty="0" smtClean="0"/>
              <a:t>No more need to read states from DRAM memory</a:t>
            </a:r>
          </a:p>
          <a:p>
            <a:pPr lvl="1"/>
            <a:r>
              <a:rPr lang="en-US" dirty="0" smtClean="0"/>
              <a:t>Challenging as the number of cores increases</a:t>
            </a:r>
          </a:p>
          <a:p>
            <a:pPr lvl="2"/>
            <a:r>
              <a:rPr lang="en-US" dirty="0" smtClean="0"/>
              <a:t>64 cores, 16-way associative cache = 1024 aggregate </a:t>
            </a:r>
            <a:r>
              <a:rPr lang="en-US" dirty="0" err="1" smtClean="0"/>
              <a:t>associativity</a:t>
            </a:r>
            <a:r>
              <a:rPr lang="en-US" dirty="0" smtClean="0"/>
              <a:t> of all tiles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A16B1-6B7E-46D4-88FA-1BD0AB287B35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Implementation of directories in multicore architectures [3]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09800" y="2252472"/>
            <a:ext cx="4800600" cy="4224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457200" y="6488668"/>
            <a:ext cx="815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+mj-lt"/>
              </a:rPr>
              <a:t>Taken from [3]</a:t>
            </a:r>
            <a:endParaRPr lang="en-US" dirty="0">
              <a:latin typeface="+mj-lt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A16B1-6B7E-46D4-88FA-1BD0AB287B35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Implementation of directories in multicore architecture [5]</a:t>
            </a:r>
            <a:endParaRPr lang="en-US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819400"/>
            <a:ext cx="8008374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457200" y="5650468"/>
            <a:ext cx="815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+mj-lt"/>
              </a:rPr>
              <a:t>Directory memory, 4-way associative caches (taken from [5])</a:t>
            </a:r>
            <a:endParaRPr lang="en-US" dirty="0">
              <a:latin typeface="+mj-lt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A16B1-6B7E-46D4-88FA-1BD0AB287B35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Implementation of directories in multicore architectures [3]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Static cache bank directory</a:t>
            </a:r>
          </a:p>
          <a:p>
            <a:pPr lvl="1"/>
            <a:r>
              <a:rPr lang="en-US" dirty="0" smtClean="0"/>
              <a:t>Distributed directory among the tiles</a:t>
            </a:r>
          </a:p>
          <a:p>
            <a:pPr lvl="2"/>
            <a:r>
              <a:rPr lang="en-US" dirty="0" smtClean="0"/>
              <a:t>Mapping block address to a tile (called the home tile)</a:t>
            </a:r>
          </a:p>
          <a:p>
            <a:pPr lvl="3"/>
            <a:r>
              <a:rPr lang="en-US" dirty="0" smtClean="0"/>
              <a:t>Home tiles selected by simple interleaving</a:t>
            </a:r>
          </a:p>
          <a:p>
            <a:pPr lvl="3"/>
            <a:r>
              <a:rPr lang="en-US" dirty="0" smtClean="0"/>
              <a:t>Location can be sub-optimal (see next slide)</a:t>
            </a:r>
          </a:p>
          <a:p>
            <a:pPr lvl="2"/>
            <a:r>
              <a:rPr lang="en-US" dirty="0" smtClean="0"/>
              <a:t>Tile’s cache extended to contain directory information</a:t>
            </a:r>
          </a:p>
          <a:p>
            <a:pPr lvl="3"/>
            <a:r>
              <a:rPr lang="en-US" dirty="0" smtClean="0"/>
              <a:t>Integrates directory states with cache tags</a:t>
            </a:r>
          </a:p>
          <a:p>
            <a:pPr lvl="3"/>
            <a:r>
              <a:rPr lang="en-US" dirty="0" smtClean="0"/>
              <a:t>Avoids SRAM or DRAM separate directory</a:t>
            </a:r>
          </a:p>
          <a:p>
            <a:pPr lvl="2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A16B1-6B7E-46D4-88FA-1BD0AB287B35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Non-Uniform Cache Architecture (NUCA)</a:t>
            </a:r>
          </a:p>
          <a:p>
            <a:r>
              <a:rPr lang="en-US" dirty="0" smtClean="0"/>
              <a:t>Cache Coherence</a:t>
            </a:r>
          </a:p>
          <a:p>
            <a:r>
              <a:rPr lang="en-US" dirty="0" smtClean="0"/>
              <a:t>Implementation of directories in multicore architecture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A16B1-6B7E-46D4-88FA-1BD0AB287B35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Implementation of directories in multicore architectures [3,6]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27927" y="2286000"/>
            <a:ext cx="4811273" cy="42201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4114800" y="6488668"/>
            <a:ext cx="464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+mj-lt"/>
              </a:rPr>
              <a:t>Taken from [3]</a:t>
            </a:r>
            <a:endParaRPr lang="en-US" dirty="0">
              <a:latin typeface="+mj-lt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A16B1-6B7E-46D4-88FA-1BD0AB287B35}" type="slidenum">
              <a:rPr lang="en-US" smtClean="0"/>
              <a:pPr/>
              <a:t>20</a:t>
            </a:fld>
            <a:endParaRPr lang="en-US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" y="2895600"/>
            <a:ext cx="3505200" cy="26869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457200" y="6488668"/>
            <a:ext cx="3505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+mj-lt"/>
              </a:rPr>
              <a:t>Taken from [6]</a:t>
            </a:r>
            <a:endParaRPr lang="en-US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Implementation of directories in multicore architecture [7]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SGI Origin2000 multiprocessor system </a:t>
            </a:r>
          </a:p>
          <a:p>
            <a:pPr lvl="1"/>
            <a:r>
              <a:rPr lang="en-US" dirty="0" smtClean="0"/>
              <a:t>Directory memory connected to on-chip memory</a:t>
            </a:r>
          </a:p>
          <a:p>
            <a:pPr lvl="2"/>
            <a:r>
              <a:rPr lang="en-US" dirty="0" smtClean="0"/>
              <a:t>Shared L2 cache</a:t>
            </a:r>
          </a:p>
          <a:p>
            <a:pPr lvl="2"/>
            <a:r>
              <a:rPr lang="en-US" dirty="0" smtClean="0"/>
              <a:t>Directory memory distributed over multiple tiles</a:t>
            </a:r>
          </a:p>
          <a:p>
            <a:pPr lvl="2"/>
            <a:r>
              <a:rPr lang="en-US" dirty="0" smtClean="0"/>
              <a:t>Cache coherence controller</a:t>
            </a:r>
          </a:p>
          <a:p>
            <a:pPr lvl="2"/>
            <a:r>
              <a:rPr lang="en-US" dirty="0" smtClean="0"/>
              <a:t>Home tile sends appropriate messages to cores</a:t>
            </a:r>
          </a:p>
          <a:p>
            <a:pPr lvl="1"/>
            <a:endParaRPr lang="en-US" dirty="0" smtClean="0"/>
          </a:p>
          <a:p>
            <a:pPr lvl="2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A16B1-6B7E-46D4-88FA-1BD0AB287B35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Implementation of directories in multicore architecture [7]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6412468"/>
            <a:ext cx="815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SGI Origin2000 multiprocessor system (t</a:t>
            </a:r>
            <a:r>
              <a:rPr lang="en-US" dirty="0" smtClean="0">
                <a:latin typeface="+mj-lt"/>
              </a:rPr>
              <a:t>aken from [7])</a:t>
            </a:r>
            <a:endParaRPr lang="en-US" dirty="0">
              <a:latin typeface="+mj-lt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50" y="2209800"/>
            <a:ext cx="870585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A16B1-6B7E-46D4-88FA-1BD0AB287B35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Implementation of directories in multicore architecture [8]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Tilera Tile64 architecture</a:t>
            </a:r>
          </a:p>
          <a:p>
            <a:pPr lvl="1"/>
            <a:r>
              <a:rPr lang="en-US" dirty="0" smtClean="0"/>
              <a:t>2d mesh network (8X8)</a:t>
            </a:r>
          </a:p>
          <a:p>
            <a:pPr lvl="1"/>
            <a:r>
              <a:rPr lang="en-US" dirty="0" smtClean="0"/>
              <a:t>Provides coherent shared-memory environment</a:t>
            </a:r>
          </a:p>
          <a:p>
            <a:pPr lvl="1"/>
            <a:r>
              <a:rPr lang="en-US" dirty="0" smtClean="0"/>
              <a:t>Uses neighborhood caching</a:t>
            </a:r>
          </a:p>
          <a:p>
            <a:pPr lvl="2"/>
            <a:r>
              <a:rPr lang="en-US" dirty="0" smtClean="0"/>
              <a:t>Provides on-chip distributed shared cache</a:t>
            </a:r>
          </a:p>
          <a:p>
            <a:pPr lvl="1"/>
            <a:r>
              <a:rPr lang="en-US" dirty="0" smtClean="0"/>
              <a:t>Coherency is maintained at the home tile</a:t>
            </a:r>
          </a:p>
          <a:p>
            <a:pPr lvl="2"/>
            <a:r>
              <a:rPr lang="en-US" dirty="0" smtClean="0"/>
              <a:t>Data is not cached at non-home tiles</a:t>
            </a:r>
          </a:p>
          <a:p>
            <a:pPr lvl="1"/>
            <a:r>
              <a:rPr lang="en-US" dirty="0" smtClean="0"/>
              <a:t>Communication over a Tile Dynamic Network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A16B1-6B7E-46D4-88FA-1BD0AB287B35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Implementation of directories in multicore architecture [9]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A16B1-6B7E-46D4-88FA-1BD0AB287B35}" type="slidenum">
              <a:rPr lang="en-US" smtClean="0"/>
              <a:pPr/>
              <a:t>24</a:t>
            </a:fld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95400" y="2260158"/>
            <a:ext cx="6553200" cy="3988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447800" y="6324600"/>
            <a:ext cx="640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Tilera Tile64 (t</a:t>
            </a:r>
            <a:r>
              <a:rPr lang="en-US" dirty="0" smtClean="0">
                <a:latin typeface="+mj-lt"/>
              </a:rPr>
              <a:t>aken from)</a:t>
            </a:r>
            <a:endParaRPr lang="en-US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[1] C. Kim, D. Burger, S.W. </a:t>
            </a:r>
            <a:r>
              <a:rPr lang="en-US" dirty="0" err="1" smtClean="0"/>
              <a:t>Keckler</a:t>
            </a:r>
            <a:r>
              <a:rPr lang="en-US" dirty="0" smtClean="0"/>
              <a:t>, “An </a:t>
            </a:r>
            <a:r>
              <a:rPr lang="en-US" dirty="0" err="1" smtClean="0"/>
              <a:t>Adaptative</a:t>
            </a:r>
            <a:r>
              <a:rPr lang="en-US" dirty="0" smtClean="0"/>
              <a:t>, Non-Uniform Cache Structure for Wire-Delay Dominated On-Chip Caches”, in Proc. 10</a:t>
            </a:r>
            <a:r>
              <a:rPr lang="en-US" baseline="30000" dirty="0" smtClean="0"/>
              <a:t>th</a:t>
            </a:r>
            <a:r>
              <a:rPr lang="en-US" dirty="0" smtClean="0"/>
              <a:t> Int. Conf. ASPLOS, San Jose, CA, 2002, pp. 1-12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[2] J. Lira, C. Molina, A. Gonzalez, “Analysis of Non-Uniform Cache Architecture Policies for Chip-Multiprocessors Using the Parsec Benchmark Suite”, MMCS’09, Mar. 2009, pp. 1-8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[3] M.R. Marty, M.D. Hill, “Virtual Hierarchies to Support Server Consolidation”, ISCA’07, June 2007, pp. 1-11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[4] J.A. Brown, R. Kumar, D. </a:t>
            </a:r>
            <a:r>
              <a:rPr lang="en-US" dirty="0" err="1" smtClean="0"/>
              <a:t>Tullsen</a:t>
            </a:r>
            <a:r>
              <a:rPr lang="en-US" dirty="0" smtClean="0"/>
              <a:t>, “Proximity-Aware Directory-based Coherence for Multi-core Processor Architectures”, SPAA’07, June 2007, pp. 1-9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[5]  J. Chang, G.S. </a:t>
            </a:r>
            <a:r>
              <a:rPr lang="en-US" dirty="0" err="1" smtClean="0"/>
              <a:t>Sophi</a:t>
            </a:r>
            <a:r>
              <a:rPr lang="en-US" dirty="0" smtClean="0"/>
              <a:t>, “Cooperative Caching for Chip Multiprocessors”, </a:t>
            </a:r>
            <a:r>
              <a:rPr lang="en-US" i="1" dirty="0" smtClean="0"/>
              <a:t>Computer Architecture, ISCA '06. 33rd International Symposium on</a:t>
            </a:r>
            <a:r>
              <a:rPr lang="en-US" dirty="0" smtClean="0"/>
              <a:t>, 2006, pp.264-276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[6] S. Cho, L. Jin, "Managing Distributed, Shared L2 Caches through OS-Level Page Allocation“, </a:t>
            </a:r>
            <a:r>
              <a:rPr lang="en-US" i="1" dirty="0" err="1" smtClean="0"/>
              <a:t>Microarchitecture</a:t>
            </a:r>
            <a:r>
              <a:rPr lang="en-US" i="1" dirty="0" smtClean="0"/>
              <a:t>, 2006. MICRO-39. 39th Annual IEEE/ACM International Symposium on</a:t>
            </a:r>
            <a:r>
              <a:rPr lang="en-US" dirty="0" smtClean="0"/>
              <a:t>, Dec. 2006, pp.455-468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[7] H. Lee, S. Cho, B.R. Childers, "PERFECTORY: A Fault-Tolerant Directory Memory Architecture“, </a:t>
            </a:r>
            <a:r>
              <a:rPr lang="en-US" i="1" dirty="0" smtClean="0"/>
              <a:t>Computers, IEEE Transactions on</a:t>
            </a:r>
            <a:r>
              <a:rPr lang="en-US" dirty="0" smtClean="0"/>
              <a:t> , vol.59, no.5, May 2010, p.638-650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[8] D. </a:t>
            </a:r>
            <a:r>
              <a:rPr lang="en-US" dirty="0" err="1" smtClean="0"/>
              <a:t>Wentzlaff</a:t>
            </a:r>
            <a:r>
              <a:rPr lang="en-US" dirty="0" smtClean="0"/>
              <a:t>,  P. Griffin, H. Hoffmann, L. </a:t>
            </a:r>
            <a:r>
              <a:rPr lang="en-US" dirty="0" err="1" smtClean="0"/>
              <a:t>Bao</a:t>
            </a:r>
            <a:r>
              <a:rPr lang="en-US" dirty="0" smtClean="0"/>
              <a:t>, B. Edwards, C. Ramey, M. </a:t>
            </a:r>
            <a:r>
              <a:rPr lang="en-US" dirty="0" err="1" smtClean="0"/>
              <a:t>Mattina</a:t>
            </a:r>
            <a:r>
              <a:rPr lang="en-US" dirty="0" smtClean="0"/>
              <a:t>, C.C. Miao, J.F. Brown, A. </a:t>
            </a:r>
            <a:r>
              <a:rPr lang="en-US" dirty="0" err="1" smtClean="0"/>
              <a:t>Agarwal</a:t>
            </a:r>
            <a:r>
              <a:rPr lang="en-US" dirty="0" smtClean="0"/>
              <a:t>, "On-Chip Interconnection Architecture of the Tile Processor“, </a:t>
            </a:r>
            <a:r>
              <a:rPr lang="en-US" i="1" dirty="0" smtClean="0"/>
              <a:t>Micro, IEEE</a:t>
            </a:r>
            <a:r>
              <a:rPr lang="en-US" dirty="0" smtClean="0"/>
              <a:t> , vol.27, no.5, Sept.-Oct. 2007, pp.15-31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[9] Linux Devices, “4-way chip gains Linux IDE, dev cards, design wins” [online],  Linux Devices, Apr. 2008 [cited Oct. 21 2010] , available from World Wide Web: &lt; http://thing1.linuxdevices.com/news/NS4811855366.html &gt;</a:t>
            </a:r>
          </a:p>
          <a:p>
            <a:pPr>
              <a:spcBef>
                <a:spcPts val="600"/>
              </a:spcBef>
              <a:spcAft>
                <a:spcPts val="600"/>
              </a:spcAft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A16B1-6B7E-46D4-88FA-1BD0AB287B35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Non-Uniform Cache Architecture [1]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Uniform Cache Architecture</a:t>
            </a:r>
          </a:p>
          <a:p>
            <a:pPr lvl="1"/>
            <a:r>
              <a:rPr lang="en-US" dirty="0" smtClean="0"/>
              <a:t>Multi-level cache hierarchies </a:t>
            </a:r>
          </a:p>
          <a:p>
            <a:pPr lvl="2"/>
            <a:r>
              <a:rPr lang="en-US" dirty="0" smtClean="0"/>
              <a:t>Organized into a few discrete levels</a:t>
            </a:r>
          </a:p>
          <a:p>
            <a:pPr lvl="2"/>
            <a:r>
              <a:rPr lang="en-US" dirty="0" smtClean="0"/>
              <a:t>Each level reduces access to the lower level</a:t>
            </a:r>
          </a:p>
          <a:p>
            <a:pPr lvl="3"/>
            <a:r>
              <a:rPr lang="en-US" dirty="0" smtClean="0"/>
              <a:t>Inclusion overhead</a:t>
            </a:r>
          </a:p>
          <a:p>
            <a:pPr lvl="2"/>
            <a:r>
              <a:rPr lang="en-US" dirty="0" smtClean="0"/>
              <a:t>Internal wire delays</a:t>
            </a:r>
          </a:p>
          <a:p>
            <a:pPr lvl="2"/>
            <a:r>
              <a:rPr lang="en-US" dirty="0" smtClean="0"/>
              <a:t>Restricted number of ports</a:t>
            </a:r>
          </a:p>
          <a:p>
            <a:pPr lvl="1"/>
            <a:r>
              <a:rPr lang="en-US" dirty="0" smtClean="0"/>
              <a:t>Large on-chip cache</a:t>
            </a:r>
          </a:p>
          <a:p>
            <a:pPr lvl="2"/>
            <a:r>
              <a:rPr lang="en-US" dirty="0" smtClean="0"/>
              <a:t>Single and discrete hit latency</a:t>
            </a:r>
          </a:p>
          <a:p>
            <a:pPr lvl="3"/>
            <a:r>
              <a:rPr lang="en-US" dirty="0" smtClean="0"/>
              <a:t>Undesirable due to increasing wire delays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A16B1-6B7E-46D4-88FA-1BD0AB287B35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Non-Uniform Cache Architecture [1]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Non-uniform cache architecture (NUCA)</a:t>
            </a:r>
          </a:p>
          <a:p>
            <a:pPr lvl="1"/>
            <a:r>
              <a:rPr lang="en-US" dirty="0" smtClean="0"/>
              <a:t>Exploit non-uniformity</a:t>
            </a:r>
          </a:p>
          <a:p>
            <a:pPr lvl="2"/>
            <a:r>
              <a:rPr lang="en-US" dirty="0" smtClean="0"/>
              <a:t>Data in large cache closer to processor is accessed faster than data residing physically farther</a:t>
            </a:r>
          </a:p>
          <a:p>
            <a:pPr lvl="2"/>
            <a:endParaRPr lang="en-US" dirty="0" smtClean="0"/>
          </a:p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0050" y="4067175"/>
            <a:ext cx="8343900" cy="218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457200" y="6248400"/>
            <a:ext cx="815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+mj-lt"/>
              </a:rPr>
              <a:t>Level 2 caches architectures, 16MB with 50nm technology (taken from [1])</a:t>
            </a:r>
            <a:endParaRPr lang="en-US" dirty="0">
              <a:latin typeface="+mj-lt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A16B1-6B7E-46D4-88FA-1BD0AB287B35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Non-Uniform Cache Architecture [1]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Static NUCA</a:t>
            </a:r>
          </a:p>
          <a:p>
            <a:pPr lvl="1"/>
            <a:r>
              <a:rPr lang="en-US" dirty="0" smtClean="0"/>
              <a:t>Each bank can be accessed at different speeds</a:t>
            </a:r>
          </a:p>
          <a:p>
            <a:pPr lvl="2"/>
            <a:r>
              <a:rPr lang="en-US" dirty="0" smtClean="0"/>
              <a:t>Proportional to the distance from the controller</a:t>
            </a:r>
          </a:p>
          <a:p>
            <a:pPr lvl="2"/>
            <a:r>
              <a:rPr lang="en-US" dirty="0" smtClean="0"/>
              <a:t>Lower latency when closer to controller</a:t>
            </a:r>
          </a:p>
          <a:p>
            <a:pPr lvl="1"/>
            <a:r>
              <a:rPr lang="en-US" dirty="0" smtClean="0"/>
              <a:t>Mapping of data into banks based on block index</a:t>
            </a:r>
          </a:p>
          <a:p>
            <a:pPr lvl="1"/>
            <a:r>
              <a:rPr lang="en-US" dirty="0" smtClean="0"/>
              <a:t>Banks are independently addressable</a:t>
            </a:r>
          </a:p>
          <a:p>
            <a:pPr lvl="1"/>
            <a:r>
              <a:rPr lang="en-US" dirty="0" smtClean="0"/>
              <a:t>Access to banks may proceed in parallel</a:t>
            </a:r>
          </a:p>
          <a:p>
            <a:pPr lvl="2">
              <a:buNone/>
            </a:pPr>
            <a:r>
              <a:rPr lang="en-US" dirty="0" smtClean="0"/>
              <a:t>	Banks have private channels</a:t>
            </a:r>
          </a:p>
          <a:p>
            <a:pPr lvl="1"/>
            <a:r>
              <a:rPr lang="en-US" dirty="0" smtClean="0"/>
              <a:t>Large number of wires</a:t>
            </a:r>
          </a:p>
          <a:p>
            <a:pPr lvl="1"/>
            <a:r>
              <a:rPr lang="en-US" dirty="0" smtClean="0"/>
              <a:t>Access time and routing delay increase with time</a:t>
            </a:r>
          </a:p>
          <a:p>
            <a:pPr lvl="2"/>
            <a:r>
              <a:rPr lang="en-US" dirty="0" smtClean="0"/>
              <a:t>Best organization at smaller technologies uses larger banks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A16B1-6B7E-46D4-88FA-1BD0AB287B35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Non-Uniform Cache Architecture [1]</a:t>
            </a:r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2514600"/>
            <a:ext cx="7341394" cy="33802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457200" y="6248400"/>
            <a:ext cx="815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+mj-lt"/>
              </a:rPr>
              <a:t>Static NUCA design (taken from [1])</a:t>
            </a:r>
            <a:endParaRPr lang="en-US" dirty="0">
              <a:latin typeface="+mj-lt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A16B1-6B7E-46D4-88FA-1BD0AB287B35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Non-Uniform Cache Architecture [1]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Switched Static NUCA</a:t>
            </a:r>
          </a:p>
          <a:p>
            <a:pPr lvl="1"/>
            <a:r>
              <a:rPr lang="en-US" dirty="0" smtClean="0"/>
              <a:t>2D Mesh, point-to-point links</a:t>
            </a:r>
          </a:p>
          <a:p>
            <a:pPr lvl="1"/>
            <a:r>
              <a:rPr lang="en-US" dirty="0" smtClean="0"/>
              <a:t>Removes most of the large number of wires</a:t>
            </a:r>
          </a:p>
          <a:p>
            <a:pPr lvl="1"/>
            <a:r>
              <a:rPr lang="en-US" dirty="0" smtClean="0"/>
              <a:t>Allows a large number of faster, smaller banks</a:t>
            </a:r>
          </a:p>
          <a:p>
            <a:r>
              <a:rPr lang="en-US" dirty="0" smtClean="0"/>
              <a:t>Dynamic NUCA</a:t>
            </a:r>
          </a:p>
          <a:p>
            <a:pPr lvl="1"/>
            <a:r>
              <a:rPr lang="en-US" dirty="0" smtClean="0"/>
              <a:t>Allows data to be mapped to many banks</a:t>
            </a:r>
          </a:p>
          <a:p>
            <a:pPr lvl="1"/>
            <a:r>
              <a:rPr lang="en-US" dirty="0" smtClean="0"/>
              <a:t>Allows data to migrate among the banks</a:t>
            </a:r>
          </a:p>
          <a:p>
            <a:pPr lvl="1"/>
            <a:r>
              <a:rPr lang="en-US" dirty="0" smtClean="0"/>
              <a:t>Frequently used data can be promoted to faster banks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A16B1-6B7E-46D4-88FA-1BD0AB287B35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Non-Uniform Cache Architecture [1]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2514600"/>
            <a:ext cx="8229600" cy="3556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457200" y="6248400"/>
            <a:ext cx="815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+mj-lt"/>
              </a:rPr>
              <a:t>Switched NUCA design (taken from [1])</a:t>
            </a:r>
            <a:endParaRPr lang="en-US" dirty="0">
              <a:latin typeface="+mj-lt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A16B1-6B7E-46D4-88FA-1BD0AB287B35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Non-Uniform Cache Architecture [2]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Policies</a:t>
            </a:r>
          </a:p>
          <a:p>
            <a:pPr lvl="1"/>
            <a:r>
              <a:rPr lang="en-US" dirty="0" smtClean="0"/>
              <a:t>Bank placement policy</a:t>
            </a:r>
          </a:p>
          <a:p>
            <a:pPr lvl="2"/>
            <a:r>
              <a:rPr lang="en-US" dirty="0" smtClean="0"/>
              <a:t>Where is data placed in the NUCA cache memory</a:t>
            </a:r>
          </a:p>
          <a:p>
            <a:pPr lvl="1"/>
            <a:r>
              <a:rPr lang="en-US" dirty="0" smtClean="0"/>
              <a:t>Bank access policy</a:t>
            </a:r>
          </a:p>
          <a:p>
            <a:pPr lvl="2"/>
            <a:r>
              <a:rPr lang="en-US" dirty="0" smtClean="0"/>
              <a:t>Determines bank-searching algorithm</a:t>
            </a:r>
          </a:p>
          <a:p>
            <a:pPr lvl="1"/>
            <a:r>
              <a:rPr lang="en-US" dirty="0" smtClean="0"/>
              <a:t>Bank migration policy</a:t>
            </a:r>
          </a:p>
          <a:p>
            <a:pPr lvl="2"/>
            <a:r>
              <a:rPr lang="en-US" dirty="0" smtClean="0"/>
              <a:t>Determines if a data element is allowed to change its placement from one bank to another</a:t>
            </a:r>
          </a:p>
          <a:p>
            <a:pPr lvl="2"/>
            <a:r>
              <a:rPr lang="en-US" dirty="0" smtClean="0"/>
              <a:t>Regulates migration of data</a:t>
            </a:r>
          </a:p>
          <a:p>
            <a:pPr lvl="1"/>
            <a:r>
              <a:rPr lang="en-US" dirty="0" smtClean="0"/>
              <a:t>Bank replacement policy</a:t>
            </a:r>
          </a:p>
          <a:p>
            <a:pPr lvl="2"/>
            <a:r>
              <a:rPr lang="en-US" dirty="0" smtClean="0"/>
              <a:t>How NUCA behaves when there is a data eviction from one of the banks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A16B1-6B7E-46D4-88FA-1BD0AB287B35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1445</TotalTime>
  <Words>1319</Words>
  <Application>Microsoft Office PowerPoint</Application>
  <PresentationFormat>On-screen Show (4:3)</PresentationFormat>
  <Paragraphs>214</Paragraphs>
  <Slides>25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Urban</vt:lpstr>
      <vt:lpstr>Directory-Based Cache Coherence</vt:lpstr>
      <vt:lpstr>Outline</vt:lpstr>
      <vt:lpstr>Non-Uniform Cache Architecture [1]</vt:lpstr>
      <vt:lpstr>Non-Uniform Cache Architecture [1]</vt:lpstr>
      <vt:lpstr>Non-Uniform Cache Architecture [1]</vt:lpstr>
      <vt:lpstr>Non-Uniform Cache Architecture [1]</vt:lpstr>
      <vt:lpstr>Non-Uniform Cache Architecture [1]</vt:lpstr>
      <vt:lpstr>Non-Uniform Cache Architecture [1]</vt:lpstr>
      <vt:lpstr>Non-Uniform Cache Architecture [2]</vt:lpstr>
      <vt:lpstr>Non-Uniform Cache Architecture [2]</vt:lpstr>
      <vt:lpstr>Cache Coherence</vt:lpstr>
      <vt:lpstr>Implementation of directories in multicore architectures [3]</vt:lpstr>
      <vt:lpstr>Implementation of directories in multicore architectures [3]</vt:lpstr>
      <vt:lpstr>Implementation of directories in multicore architecture [4] </vt:lpstr>
      <vt:lpstr>Implementation of directories in multicore architecture [4]</vt:lpstr>
      <vt:lpstr>Implementation of directories in multicore architectures [3]</vt:lpstr>
      <vt:lpstr>Implementation of directories in multicore architectures [3]</vt:lpstr>
      <vt:lpstr>Implementation of directories in multicore architecture [5]</vt:lpstr>
      <vt:lpstr>Implementation of directories in multicore architectures [3]</vt:lpstr>
      <vt:lpstr>Implementation of directories in multicore architectures [3,6]</vt:lpstr>
      <vt:lpstr>Implementation of directories in multicore architecture [7] </vt:lpstr>
      <vt:lpstr>Implementation of directories in multicore architecture [7]</vt:lpstr>
      <vt:lpstr>Implementation of directories in multicore architecture [8]</vt:lpstr>
      <vt:lpstr>Implementation of directories in multicore architecture [9]</vt:lpstr>
      <vt:lpstr>References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Directory-Based Cache Coherence</dc:title>
  <dc:creator>Marc</dc:creator>
  <cp:lastModifiedBy>Marc</cp:lastModifiedBy>
  <cp:revision>405</cp:revision>
  <dcterms:created xsi:type="dcterms:W3CDTF">2010-10-20T14:43:56Z</dcterms:created>
  <dcterms:modified xsi:type="dcterms:W3CDTF">2010-11-04T21:16:32Z</dcterms:modified>
</cp:coreProperties>
</file>