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8" r:id="rId3"/>
    <p:sldId id="257"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55" autoAdjust="0"/>
  </p:normalViewPr>
  <p:slideViewPr>
    <p:cSldViewPr>
      <p:cViewPr>
        <p:scale>
          <a:sx n="84" d="100"/>
          <a:sy n="84" d="100"/>
        </p:scale>
        <p:origin x="-42"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234"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1D06114-C002-40C5-82A6-F56F8AF15F9A}" type="datetimeFigureOut">
              <a:rPr lang="en-CA"/>
              <a:pPr>
                <a:defRPr/>
              </a:pPr>
              <a:t>08/10/2012</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61120CE-7FFF-4DA4-A8C3-09BC8366CF44}"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404010F-1361-4829-A073-FC8D78898C40}" type="datetimeFigureOut">
              <a:rPr lang="en-CA"/>
              <a:pPr>
                <a:defRPr/>
              </a:pPr>
              <a:t>08/10/2012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25F8A4C-F578-430C-BDD8-00D222DDDB08}"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Introduction</a:t>
            </a:r>
          </a:p>
          <a:p>
            <a:r>
              <a:rPr lang="en-CA" dirty="0" smtClean="0"/>
              <a:t>GPU</a:t>
            </a:r>
          </a:p>
          <a:p>
            <a:r>
              <a:rPr lang="en-CA" dirty="0" smtClean="0"/>
              <a:t>Programming</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Stream processing model is based on arranging applications into groups of small </a:t>
            </a:r>
            <a:r>
              <a:rPr lang="en-CA" sz="1200" kern="1200" baseline="0" dirty="0" smtClean="0">
                <a:solidFill>
                  <a:schemeClr val="tx1"/>
                </a:solidFill>
                <a:latin typeface="+mn-lt"/>
                <a:ea typeface="+mn-ea"/>
                <a:cs typeface="+mn-cs"/>
              </a:rPr>
              <a:t>computational kernels </a:t>
            </a:r>
            <a:r>
              <a:rPr lang="en-CA" sz="1200" kern="1200" baseline="0" dirty="0" smtClean="0">
                <a:solidFill>
                  <a:schemeClr val="tx1"/>
                </a:solidFill>
                <a:latin typeface="+mn-lt"/>
                <a:ea typeface="+mn-ea"/>
                <a:cs typeface="+mn-cs"/>
              </a:rPr>
              <a:t>that operate and may inter-operate on streams of data.</a:t>
            </a:r>
          </a:p>
          <a:p>
            <a:r>
              <a:rPr lang="en-CA" sz="1200" kern="1200" baseline="0" dirty="0" smtClean="0">
                <a:solidFill>
                  <a:schemeClr val="tx1"/>
                </a:solidFill>
                <a:latin typeface="+mn-lt"/>
                <a:ea typeface="+mn-ea"/>
                <a:cs typeface="+mn-cs"/>
              </a:rPr>
              <a:t>Streams are sets of data with the same type, which may be single numbers or complex structures.</a:t>
            </a:r>
          </a:p>
          <a:p>
            <a:r>
              <a:rPr lang="en-CA" sz="1200" kern="1200" baseline="0" dirty="0" smtClean="0">
                <a:solidFill>
                  <a:schemeClr val="tx1"/>
                </a:solidFill>
                <a:latin typeface="+mn-lt"/>
                <a:ea typeface="+mn-ea"/>
                <a:cs typeface="+mn-cs"/>
              </a:rPr>
              <a:t>A set of operations, simple or complex computations, that performs on input stream elements and provides at least one output </a:t>
            </a:r>
            <a:r>
              <a:rPr lang="en-CA" sz="1200" kern="1200" baseline="0" dirty="0" smtClean="0">
                <a:solidFill>
                  <a:schemeClr val="tx1"/>
                </a:solidFill>
                <a:latin typeface="+mn-lt"/>
                <a:ea typeface="+mn-ea"/>
                <a:cs typeface="+mn-cs"/>
              </a:rPr>
              <a:t>stream is a kernel.</a:t>
            </a:r>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All kernel instructions and stream transfers are sent by host processor to stream controller. Also, the stream controller is responsible for communication with the host processor. The </a:t>
            </a:r>
            <a:r>
              <a:rPr lang="en-CA" sz="1200" kern="1200" baseline="0" dirty="0" err="1" smtClean="0">
                <a:solidFill>
                  <a:schemeClr val="tx1"/>
                </a:solidFill>
                <a:latin typeface="+mn-lt"/>
                <a:ea typeface="+mn-ea"/>
                <a:cs typeface="+mn-cs"/>
              </a:rPr>
              <a:t>uController</a:t>
            </a:r>
            <a:r>
              <a:rPr lang="en-CA" sz="1200" kern="1200" baseline="0" dirty="0" smtClean="0">
                <a:solidFill>
                  <a:schemeClr val="tx1"/>
                </a:solidFill>
                <a:latin typeface="+mn-lt"/>
                <a:ea typeface="+mn-ea"/>
                <a:cs typeface="+mn-cs"/>
              </a:rPr>
              <a:t> receives SIMD instructions from stream controller and sends them to all ALU clusters. If instruction scheduling could be done by compiler, it is possible to incorporate VLIW instructions. Finally, external memory controller module handles stream transfer between external memory and internal SRF.</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16</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200" b="0" i="1" dirty="0" smtClean="0"/>
              <a:t>Command processor:</a:t>
            </a:r>
            <a:r>
              <a:rPr lang="en-CA" sz="1200" dirty="0" smtClean="0"/>
              <a:t> It is the first module in the GPU and is responsible for command and stream fetching, state control and register management. It also includes separate queues for commands, streams and kernels, DMA for streams and interrupt control unit.</a:t>
            </a:r>
          </a:p>
          <a:p>
            <a:r>
              <a:rPr lang="en-CA" sz="1200" b="0" i="1" dirty="0" smtClean="0"/>
              <a:t>UDP:</a:t>
            </a:r>
            <a:r>
              <a:rPr lang="en-CA" sz="1200" dirty="0" smtClean="0"/>
              <a:t> Main control unit for the </a:t>
            </a:r>
            <a:r>
              <a:rPr lang="en-CA" sz="1200" dirty="0" err="1" smtClean="0"/>
              <a:t>shader</a:t>
            </a:r>
            <a:r>
              <a:rPr lang="en-CA" sz="1200" dirty="0" smtClean="0"/>
              <a:t> core is UDP. It distributes workloads into 64 threads and could handle up to 100 threads in flight to hide latency. It can inhibit threads which are waiting for resources. Also, it contains a programmable arbitration and sequencer for all resources.</a:t>
            </a:r>
          </a:p>
          <a:p>
            <a:r>
              <a:rPr lang="en-CA" sz="1200" i="1" kern="1200" baseline="0" dirty="0" smtClean="0">
                <a:solidFill>
                  <a:schemeClr val="tx1"/>
                </a:solidFill>
                <a:latin typeface="+mn-lt"/>
                <a:ea typeface="+mn-ea"/>
                <a:cs typeface="+mn-cs"/>
              </a:rPr>
              <a:t>Stream Engine: </a:t>
            </a:r>
            <a:r>
              <a:rPr lang="en-CA" sz="1200" kern="1200" baseline="0" dirty="0" smtClean="0">
                <a:solidFill>
                  <a:schemeClr val="tx1"/>
                </a:solidFill>
                <a:latin typeface="+mn-lt"/>
                <a:ea typeface="+mn-ea"/>
                <a:cs typeface="+mn-cs"/>
              </a:rPr>
              <a:t>It is also called Compute Units, includes 4 SIMD arrays of each contains 16 Stream Processing Units (SPU) totally 320 processing elements.</a:t>
            </a:r>
          </a:p>
          <a:p>
            <a:r>
              <a:rPr lang="en-CA" sz="1200" i="1" kern="1200" baseline="0" dirty="0" smtClean="0">
                <a:solidFill>
                  <a:schemeClr val="tx1"/>
                </a:solidFill>
                <a:latin typeface="+mn-lt"/>
                <a:ea typeface="+mn-ea"/>
                <a:cs typeface="+mn-cs"/>
              </a:rPr>
              <a:t>General </a:t>
            </a:r>
            <a:r>
              <a:rPr lang="en-CA" sz="1200" i="1" kern="1200" baseline="0" dirty="0" smtClean="0">
                <a:solidFill>
                  <a:schemeClr val="tx1"/>
                </a:solidFill>
                <a:latin typeface="+mn-lt"/>
                <a:ea typeface="+mn-ea"/>
                <a:cs typeface="+mn-cs"/>
              </a:rPr>
              <a:t>Purpose Registers:</a:t>
            </a:r>
            <a:r>
              <a:rPr lang="en-CA" sz="1200" kern="1200" baseline="0" dirty="0" smtClean="0">
                <a:solidFill>
                  <a:schemeClr val="tx1"/>
                </a:solidFill>
                <a:latin typeface="+mn-lt"/>
                <a:ea typeface="+mn-ea"/>
                <a:cs typeface="+mn-cs"/>
              </a:rPr>
              <a:t> GPRs are multi-ported shared register files for each SPU.</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17</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i="1" kern="1200" baseline="0" dirty="0" smtClean="0">
                <a:solidFill>
                  <a:schemeClr val="tx1"/>
                </a:solidFill>
                <a:latin typeface="+mn-lt"/>
                <a:ea typeface="+mn-ea"/>
                <a:cs typeface="+mn-cs"/>
              </a:rPr>
              <a:t>Stream Processing Unit:</a:t>
            </a:r>
            <a:r>
              <a:rPr lang="en-CA" sz="1200" kern="1200" baseline="0" dirty="0" smtClean="0">
                <a:solidFill>
                  <a:schemeClr val="tx1"/>
                </a:solidFill>
                <a:latin typeface="+mn-lt"/>
                <a:ea typeface="+mn-ea"/>
                <a:cs typeface="+mn-cs"/>
              </a:rPr>
              <a:t> Each SPU contains 5 Processing Elements (stream processor), which works on 4 separate elements, performing 5 scalar instructions during 4 cycles. It is arranged as 5 way </a:t>
            </a:r>
            <a:r>
              <a:rPr lang="en-CA" sz="1200" kern="1200" baseline="0" dirty="0" err="1" smtClean="0">
                <a:solidFill>
                  <a:schemeClr val="tx1"/>
                </a:solidFill>
                <a:latin typeface="+mn-lt"/>
                <a:ea typeface="+mn-ea"/>
                <a:cs typeface="+mn-cs"/>
              </a:rPr>
              <a:t>shader</a:t>
            </a:r>
            <a:r>
              <a:rPr lang="en-CA" sz="1200" kern="1200" baseline="0" dirty="0" smtClean="0">
                <a:solidFill>
                  <a:schemeClr val="tx1"/>
                </a:solidFill>
                <a:latin typeface="+mn-lt"/>
                <a:ea typeface="+mn-ea"/>
                <a:cs typeface="+mn-cs"/>
              </a:rPr>
              <a:t> processor capable of executing 5 scalar floating point multiply-add (or 5 integer operations). The Branch Execution Unit is considered separately and handles flow control and branch predication directly in ALUs.</a:t>
            </a:r>
          </a:p>
          <a:p>
            <a:r>
              <a:rPr lang="en-CA" sz="1200" kern="1200" baseline="0" dirty="0" smtClean="0">
                <a:solidFill>
                  <a:schemeClr val="tx1"/>
                </a:solidFill>
                <a:latin typeface="+mn-lt"/>
                <a:ea typeface="+mn-ea"/>
                <a:cs typeface="+mn-cs"/>
              </a:rPr>
              <a:t>Previous </a:t>
            </a:r>
            <a:r>
              <a:rPr lang="en-CA" sz="1200" kern="1200" baseline="0" dirty="0" smtClean="0">
                <a:solidFill>
                  <a:schemeClr val="tx1"/>
                </a:solidFill>
                <a:latin typeface="+mn-lt"/>
                <a:ea typeface="+mn-ea"/>
                <a:cs typeface="+mn-cs"/>
              </a:rPr>
              <a:t>5 way SPU (VLIW5) design has been chosen by ATI to cover their vertex </a:t>
            </a:r>
            <a:r>
              <a:rPr lang="en-CA" sz="1200" kern="1200" baseline="0" dirty="0" err="1" smtClean="0">
                <a:solidFill>
                  <a:schemeClr val="tx1"/>
                </a:solidFill>
                <a:latin typeface="+mn-lt"/>
                <a:ea typeface="+mn-ea"/>
                <a:cs typeface="+mn-cs"/>
              </a:rPr>
              <a:t>shader</a:t>
            </a:r>
            <a:r>
              <a:rPr lang="en-CA" sz="1200" kern="1200" baseline="0" dirty="0" smtClean="0">
                <a:solidFill>
                  <a:schemeClr val="tx1"/>
                </a:solidFill>
                <a:latin typeface="+mn-lt"/>
                <a:ea typeface="+mn-ea"/>
                <a:cs typeface="+mn-cs"/>
              </a:rPr>
              <a:t> algorithm which used 4 FP component dot product (w, x, y, z) and one scalar for lighting at the same time. Recently researchers found that new algorithms seldom use the fifth processor, and it is underutilized. So, they changed the SPU to VLIW4 architecture with equal functionality for processors, and used space of fifth processor to increase the performance and number of SPUs. As a result, Cayman has 24 SIMD engines (totally 1536 processing elements), 96 texture units, and supports 64bit math as well.</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18</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The Ultra dispatch processor is two separate modules, which operate asynchronously. Each dispatch module contains 8KByte instruction cache and 24KByte constant cache. In contrast with previous GPUs which had only one shared command queue, now every kernel has its own command queue with protected address space. So, applications can share GPUs resources more efficiently and exploit better task level parallelism. Dispatch processors manage executing kernels and schedule wave-fronts to cores and fixed function hard-wares. Pixel kernels are assigned in tile manner according to screen dimension, and round-robin arbitration method is used to distribute other kernels (e.g. vertex and geometry). Moreover, round-robin arbitration is used to divide compute kernels between two dispatch processors.</a:t>
            </a:r>
          </a:p>
          <a:p>
            <a:r>
              <a:rPr lang="en-CA" sz="1200" kern="1200" baseline="0" dirty="0" smtClean="0">
                <a:solidFill>
                  <a:schemeClr val="tx1"/>
                </a:solidFill>
                <a:latin typeface="+mn-lt"/>
                <a:ea typeface="+mn-ea"/>
                <a:cs typeface="+mn-cs"/>
              </a:rPr>
              <a:t>Each dispatch processor has a pool for 248 wave-fronts (could be in-flight) in order to hide latency of internal pipeline length and external memory access. The wave-front scheduling is programmable and could be prioritized between different kernel types (vertex, pixel, geometry, compute) with Least Recently Used (LRU) prioritization within the same kernel type. Each time a dispatch processor can select two ready wave-fronts to dispatch for execution.</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19</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Private memory - specific to a work-item; it is not visible to other work-items.</a:t>
            </a:r>
          </a:p>
          <a:p>
            <a:r>
              <a:rPr lang="en-CA" sz="1200" kern="1200" baseline="0" dirty="0" smtClean="0">
                <a:solidFill>
                  <a:schemeClr val="tx1"/>
                </a:solidFill>
                <a:latin typeface="+mn-lt"/>
                <a:ea typeface="+mn-ea"/>
                <a:cs typeface="+mn-cs"/>
              </a:rPr>
              <a:t>Local memory - specific to a work-group; accessible only by work-items belonging to that work-group.</a:t>
            </a:r>
          </a:p>
          <a:p>
            <a:r>
              <a:rPr lang="en-CA" sz="1200" kern="1200" baseline="0" dirty="0" smtClean="0">
                <a:solidFill>
                  <a:schemeClr val="tx1"/>
                </a:solidFill>
                <a:latin typeface="+mn-lt"/>
                <a:ea typeface="+mn-ea"/>
                <a:cs typeface="+mn-cs"/>
              </a:rPr>
              <a:t>Global memory - accessible to all work-items executing in a context, as well as to the host (read, write, and map commands).</a:t>
            </a:r>
          </a:p>
          <a:p>
            <a:r>
              <a:rPr lang="en-CA" sz="1200" kern="1200" baseline="0" dirty="0" smtClean="0">
                <a:solidFill>
                  <a:schemeClr val="tx1"/>
                </a:solidFill>
                <a:latin typeface="+mn-lt"/>
                <a:ea typeface="+mn-ea"/>
                <a:cs typeface="+mn-cs"/>
              </a:rPr>
              <a:t>Constant memory - read-only region for host-allocated and -initialized objects that are not changed during kernel execution.</a:t>
            </a:r>
          </a:p>
          <a:p>
            <a:r>
              <a:rPr lang="en-CA" sz="1200" kern="1200" baseline="0" dirty="0" smtClean="0">
                <a:solidFill>
                  <a:schemeClr val="tx1"/>
                </a:solidFill>
                <a:latin typeface="+mn-lt"/>
                <a:ea typeface="+mn-ea"/>
                <a:cs typeface="+mn-cs"/>
              </a:rPr>
              <a:t>Host (CPU) memory - host-accessible region for an application’s data structures and program data.</a:t>
            </a:r>
          </a:p>
          <a:p>
            <a:r>
              <a:rPr lang="en-CA" sz="1200" kern="1200" baseline="0" dirty="0" err="1" smtClean="0">
                <a:solidFill>
                  <a:schemeClr val="tx1"/>
                </a:solidFill>
                <a:latin typeface="+mn-lt"/>
                <a:ea typeface="+mn-ea"/>
                <a:cs typeface="+mn-cs"/>
              </a:rPr>
              <a:t>PCIe</a:t>
            </a:r>
            <a:r>
              <a:rPr lang="en-CA" sz="1200" kern="1200" baseline="0" dirty="0" smtClean="0">
                <a:solidFill>
                  <a:schemeClr val="tx1"/>
                </a:solidFill>
                <a:latin typeface="+mn-lt"/>
                <a:ea typeface="+mn-ea"/>
                <a:cs typeface="+mn-cs"/>
              </a:rPr>
              <a:t> memory - part of host (CPU) memory accessible from, and modifiable by, the host program and the GPU compute device.</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20</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000" kern="1200" baseline="0" dirty="0" smtClean="0">
                <a:solidFill>
                  <a:schemeClr val="tx1"/>
                </a:solidFill>
                <a:latin typeface="+mn-lt"/>
                <a:ea typeface="+mn-ea"/>
                <a:cs typeface="+mn-cs"/>
              </a:rPr>
              <a:t>GPU hides memory latency to the application by pipelining thousands of work-items in different stages of execution, and by overlapping compute operations with memory-access operations. The resource scheduler switch the active wave-front in a compute unit when the current wave-front is waiting for a memory access to complete. This would be possible if work-items contain a large number of ALU operations per memory load/store.</a:t>
            </a:r>
          </a:p>
          <a:p>
            <a:r>
              <a:rPr lang="en-CA" sz="1000" i="1" kern="1200" baseline="0" dirty="0" smtClean="0">
                <a:solidFill>
                  <a:schemeClr val="tx1"/>
                </a:solidFill>
                <a:latin typeface="+mn-lt"/>
                <a:ea typeface="+mn-ea"/>
                <a:cs typeface="+mn-cs"/>
              </a:rPr>
              <a:t>At the beginning, work-items are queued and waiting for execution. Then, work-item T0 executes until cycle 20 when a stall occurs due to a memory fetch request. The scheduler then begins execution of the next work-item, T1. work-item T1 executes until it stalls or completes. New work-items execute, and the process continues until the available number of active work-items is reached. The scheduler then returns to the first work-item, T0. If the data work-item T0 is waiting for has returned from memory, T0 continues execution. In this example the data is ready, so T0 continues. Since there were enough work-items and processing element operations to cover the long memory latencies, the stream processor does not idle. If none of T0–T3 are </a:t>
            </a:r>
            <a:r>
              <a:rPr lang="en-CA" sz="1000" i="1" kern="1200" baseline="0" dirty="0" err="1" smtClean="0">
                <a:solidFill>
                  <a:schemeClr val="tx1"/>
                </a:solidFill>
                <a:latin typeface="+mn-lt"/>
                <a:ea typeface="+mn-ea"/>
                <a:cs typeface="+mn-cs"/>
              </a:rPr>
              <a:t>runnable</a:t>
            </a:r>
            <a:r>
              <a:rPr lang="en-CA" sz="1000" i="1" kern="1200" baseline="0" dirty="0" smtClean="0">
                <a:solidFill>
                  <a:schemeClr val="tx1"/>
                </a:solidFill>
                <a:latin typeface="+mn-lt"/>
                <a:ea typeface="+mn-ea"/>
                <a:cs typeface="+mn-cs"/>
              </a:rPr>
              <a:t>, the stream processor waits (stalls) until one of T0–T3 is ready to execute.</a:t>
            </a:r>
            <a:endParaRPr lang="en-CA" sz="1000" i="1"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21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caw</a:t>
            </a:r>
            <a:r>
              <a:rPr lang="en-CA" baseline="0" dirty="0" smtClean="0"/>
              <a:t> modeled as a mesh of triangles.</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7</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One of the most important reasons of improving graphic cards was to realize 3D virtual scenes into 2D images. Rendering an image is performed by doing various processes on four basic elements: vertices, primitives, fragments, and pixels. This could be done by passing data through several mathematical computation stages called Graphics Pipeline.</a:t>
            </a:r>
          </a:p>
          <a:p>
            <a:r>
              <a:rPr lang="en-CA" sz="1200" kern="1200" baseline="0" dirty="0" smtClean="0">
                <a:solidFill>
                  <a:schemeClr val="tx1"/>
                </a:solidFill>
                <a:latin typeface="+mn-lt"/>
                <a:ea typeface="+mn-ea"/>
                <a:cs typeface="+mn-cs"/>
              </a:rPr>
              <a:t>All objects in a 3D scene should be transformed to unique system with their own </a:t>
            </a:r>
            <a:r>
              <a:rPr lang="en-CA" sz="1200" kern="1200" baseline="0" dirty="0" err="1" smtClean="0">
                <a:solidFill>
                  <a:schemeClr val="tx1"/>
                </a:solidFill>
                <a:latin typeface="+mn-lt"/>
                <a:ea typeface="+mn-ea"/>
                <a:cs typeface="+mn-cs"/>
              </a:rPr>
              <a:t>coordinations</a:t>
            </a:r>
            <a:r>
              <a:rPr lang="en-CA" sz="1200" kern="1200" baseline="0" dirty="0" smtClean="0">
                <a:solidFill>
                  <a:schemeClr val="tx1"/>
                </a:solidFill>
                <a:latin typeface="+mn-lt"/>
                <a:ea typeface="+mn-ea"/>
                <a:cs typeface="+mn-cs"/>
              </a:rPr>
              <a:t>. Transformations are done by multiplication with translation</a:t>
            </a:r>
            <a:r>
              <a:rPr lang="en-CA" sz="1200" kern="1200" baseline="0" dirty="0" smtClean="0">
                <a:solidFill>
                  <a:schemeClr val="tx1"/>
                </a:solidFill>
                <a:latin typeface="+mn-lt"/>
                <a:ea typeface="+mn-ea"/>
                <a:cs typeface="+mn-cs"/>
              </a:rPr>
              <a:t>, rotation </a:t>
            </a:r>
            <a:r>
              <a:rPr lang="en-CA" sz="1200" kern="1200" baseline="0" dirty="0" smtClean="0">
                <a:solidFill>
                  <a:schemeClr val="tx1"/>
                </a:solidFill>
                <a:latin typeface="+mn-lt"/>
                <a:ea typeface="+mn-ea"/>
                <a:cs typeface="+mn-cs"/>
              </a:rPr>
              <a:t>and scaling matrices. </a:t>
            </a:r>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Next</a:t>
            </a:r>
            <a:r>
              <a:rPr lang="en-CA" sz="1200" kern="1200" baseline="0" dirty="0" smtClean="0">
                <a:solidFill>
                  <a:schemeClr val="tx1"/>
                </a:solidFill>
                <a:latin typeface="+mn-lt"/>
                <a:ea typeface="+mn-ea"/>
                <a:cs typeface="+mn-cs"/>
              </a:rPr>
              <a:t>, lighting properties of all vertices should be found by considering a light source and a viewer at desired point and their angle.</a:t>
            </a:r>
          </a:p>
          <a:p>
            <a:r>
              <a:rPr lang="en-CA" sz="1200" kern="1200" baseline="0" dirty="0" smtClean="0">
                <a:solidFill>
                  <a:schemeClr val="tx1"/>
                </a:solidFill>
                <a:latin typeface="+mn-lt"/>
                <a:ea typeface="+mn-ea"/>
                <a:cs typeface="+mn-cs"/>
              </a:rPr>
              <a:t>Drawing covered pixels by the primitives (line or triangle) is called </a:t>
            </a:r>
            <a:r>
              <a:rPr lang="en-CA" sz="1200" kern="1200" baseline="0" dirty="0" err="1" smtClean="0">
                <a:solidFill>
                  <a:schemeClr val="tx1"/>
                </a:solidFill>
                <a:latin typeface="+mn-lt"/>
                <a:ea typeface="+mn-ea"/>
                <a:cs typeface="+mn-cs"/>
              </a:rPr>
              <a:t>rasterization</a:t>
            </a:r>
            <a:r>
              <a:rPr lang="en-CA" sz="1200" kern="1200" baseline="0" dirty="0" smtClean="0">
                <a:solidFill>
                  <a:schemeClr val="tx1"/>
                </a:solidFill>
                <a:latin typeface="+mn-lt"/>
                <a:ea typeface="+mn-ea"/>
                <a:cs typeface="+mn-cs"/>
              </a:rPr>
              <a:t>. Each primitive generates a set of fragments, which all of its </a:t>
            </a:r>
            <a:r>
              <a:rPr lang="en-CA" sz="1200" kern="1200" baseline="0" dirty="0" smtClean="0">
                <a:solidFill>
                  <a:schemeClr val="tx1"/>
                </a:solidFill>
                <a:latin typeface="+mn-lt"/>
                <a:ea typeface="+mn-ea"/>
                <a:cs typeface="+mn-cs"/>
              </a:rPr>
              <a:t>properties, including </a:t>
            </a:r>
            <a:r>
              <a:rPr lang="en-CA" sz="1200" kern="1200" baseline="0" dirty="0" smtClean="0">
                <a:solidFill>
                  <a:schemeClr val="tx1"/>
                </a:solidFill>
                <a:latin typeface="+mn-lt"/>
                <a:ea typeface="+mn-ea"/>
                <a:cs typeface="+mn-cs"/>
              </a:rPr>
              <a:t>color, texture, depth and visibility, should be calculated in </a:t>
            </a:r>
            <a:r>
              <a:rPr lang="en-CA" sz="1200" kern="1200" baseline="0" dirty="0" smtClean="0">
                <a:solidFill>
                  <a:schemeClr val="tx1"/>
                </a:solidFill>
                <a:latin typeface="+mn-lt"/>
                <a:ea typeface="+mn-ea"/>
                <a:cs typeface="+mn-cs"/>
              </a:rPr>
              <a:t>this stage</a:t>
            </a:r>
            <a:r>
              <a:rPr lang="en-CA" sz="1200" kern="1200" baseline="0" dirty="0" smtClean="0">
                <a:solidFill>
                  <a:schemeClr val="tx1"/>
                </a:solidFill>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8</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Enhancing the scene with multiple light sources and reflections allows for better rendering. So, the objects should be shaded according to their interaction with light sources. As a result, two other stages, vertex shading and pixel shading, were added in 2001. There are various methods of </a:t>
            </a:r>
            <a:r>
              <a:rPr lang="en-CA" sz="1200" kern="1200" baseline="0" dirty="0" smtClean="0">
                <a:solidFill>
                  <a:schemeClr val="tx1"/>
                </a:solidFill>
                <a:latin typeface="+mn-lt"/>
                <a:ea typeface="+mn-ea"/>
                <a:cs typeface="+mn-cs"/>
              </a:rPr>
              <a:t>shading. </a:t>
            </a:r>
          </a:p>
          <a:p>
            <a:r>
              <a:rPr lang="en-CA" sz="1200" kern="1200" baseline="0" dirty="0" smtClean="0">
                <a:solidFill>
                  <a:schemeClr val="tx1"/>
                </a:solidFill>
                <a:latin typeface="+mn-lt"/>
                <a:ea typeface="+mn-ea"/>
                <a:cs typeface="+mn-cs"/>
              </a:rPr>
              <a:t>A </a:t>
            </a:r>
            <a:r>
              <a:rPr lang="en-CA" sz="1200" kern="1200" baseline="0" dirty="0" smtClean="0">
                <a:solidFill>
                  <a:schemeClr val="tx1"/>
                </a:solidFill>
                <a:latin typeface="+mn-lt"/>
                <a:ea typeface="+mn-ea"/>
                <a:cs typeface="+mn-cs"/>
              </a:rPr>
              <a:t>shadow ray is considered from the light source to the visible point of the object, if the ray passes the surface then the point is in shadow. In this method, shadow calculations must be performed for all pixels and each light source separately.</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10</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Although, shading stages were fixed functions at the beginning, emergence of new shading algorithms transformed them to be programmable a few years afterward. In figure 2.2.5 vertex </a:t>
            </a:r>
            <a:r>
              <a:rPr lang="en-CA" sz="1200" kern="1200" baseline="0" dirty="0" err="1" smtClean="0">
                <a:solidFill>
                  <a:schemeClr val="tx1"/>
                </a:solidFill>
                <a:latin typeface="+mn-lt"/>
                <a:ea typeface="+mn-ea"/>
                <a:cs typeface="+mn-cs"/>
              </a:rPr>
              <a:t>shader</a:t>
            </a:r>
            <a:r>
              <a:rPr lang="en-CA" sz="1200" kern="1200" baseline="0" dirty="0" smtClean="0">
                <a:solidFill>
                  <a:schemeClr val="tx1"/>
                </a:solidFill>
                <a:latin typeface="+mn-lt"/>
                <a:ea typeface="+mn-ea"/>
                <a:cs typeface="+mn-cs"/>
              </a:rPr>
              <a:t> and pixel </a:t>
            </a:r>
            <a:r>
              <a:rPr lang="en-CA" sz="1200" kern="1200" baseline="0" dirty="0" err="1" smtClean="0">
                <a:solidFill>
                  <a:schemeClr val="tx1"/>
                </a:solidFill>
                <a:latin typeface="+mn-lt"/>
                <a:ea typeface="+mn-ea"/>
                <a:cs typeface="+mn-cs"/>
              </a:rPr>
              <a:t>shader</a:t>
            </a:r>
            <a:r>
              <a:rPr lang="en-CA" sz="1200" kern="1200" baseline="0" dirty="0" smtClean="0">
                <a:solidFill>
                  <a:schemeClr val="tx1"/>
                </a:solidFill>
                <a:latin typeface="+mn-lt"/>
                <a:ea typeface="+mn-ea"/>
                <a:cs typeface="+mn-cs"/>
              </a:rPr>
              <a:t> blocks are programmable.</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11</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The final evolution pace toward modern pipeline was done by ATI Company in 2005. They introduced a Unified </a:t>
            </a:r>
            <a:r>
              <a:rPr lang="en-CA" sz="1200" kern="1200" baseline="0" dirty="0" err="1" smtClean="0">
                <a:solidFill>
                  <a:schemeClr val="tx1"/>
                </a:solidFill>
                <a:latin typeface="+mn-lt"/>
                <a:ea typeface="+mn-ea"/>
                <a:cs typeface="+mn-cs"/>
              </a:rPr>
              <a:t>Shader</a:t>
            </a:r>
            <a:r>
              <a:rPr lang="en-CA" sz="1200" kern="1200" baseline="0" dirty="0" smtClean="0">
                <a:solidFill>
                  <a:schemeClr val="tx1"/>
                </a:solidFill>
                <a:latin typeface="+mn-lt"/>
                <a:ea typeface="+mn-ea"/>
                <a:cs typeface="+mn-cs"/>
              </a:rPr>
              <a:t> in the </a:t>
            </a:r>
            <a:r>
              <a:rPr lang="en-CA" sz="1200" kern="1200" baseline="0" dirty="0" err="1" smtClean="0">
                <a:solidFill>
                  <a:schemeClr val="tx1"/>
                </a:solidFill>
                <a:latin typeface="+mn-lt"/>
                <a:ea typeface="+mn-ea"/>
                <a:cs typeface="+mn-cs"/>
              </a:rPr>
              <a:t>Xenos</a:t>
            </a:r>
            <a:r>
              <a:rPr lang="en-CA" sz="1200" kern="1200" baseline="0" dirty="0" smtClean="0">
                <a:solidFill>
                  <a:schemeClr val="tx1"/>
                </a:solidFill>
                <a:latin typeface="+mn-lt"/>
                <a:ea typeface="+mn-ea"/>
                <a:cs typeface="+mn-cs"/>
              </a:rPr>
              <a:t> chip for Xbox 360 game console. Unified </a:t>
            </a:r>
            <a:r>
              <a:rPr lang="en-CA" sz="1200" kern="1200" baseline="0" dirty="0" err="1" smtClean="0">
                <a:solidFill>
                  <a:schemeClr val="tx1"/>
                </a:solidFill>
                <a:latin typeface="+mn-lt"/>
                <a:ea typeface="+mn-ea"/>
                <a:cs typeface="+mn-cs"/>
              </a:rPr>
              <a:t>shader</a:t>
            </a:r>
            <a:r>
              <a:rPr lang="en-CA" sz="1200" kern="1200" baseline="0" dirty="0" smtClean="0">
                <a:solidFill>
                  <a:schemeClr val="tx1"/>
                </a:solidFill>
                <a:latin typeface="+mn-lt"/>
                <a:ea typeface="+mn-ea"/>
                <a:cs typeface="+mn-cs"/>
              </a:rPr>
              <a:t> incorporates a large block of parallel floating processors for all </a:t>
            </a:r>
            <a:r>
              <a:rPr lang="en-CA" sz="1200" kern="1200" baseline="0" dirty="0" err="1" smtClean="0">
                <a:solidFill>
                  <a:schemeClr val="tx1"/>
                </a:solidFill>
                <a:latin typeface="+mn-lt"/>
                <a:ea typeface="+mn-ea"/>
                <a:cs typeface="+mn-cs"/>
              </a:rPr>
              <a:t>shader</a:t>
            </a:r>
            <a:r>
              <a:rPr lang="en-CA" sz="1200" kern="1200" baseline="0" dirty="0" smtClean="0">
                <a:solidFill>
                  <a:schemeClr val="tx1"/>
                </a:solidFill>
                <a:latin typeface="+mn-lt"/>
                <a:ea typeface="+mn-ea"/>
                <a:cs typeface="+mn-cs"/>
              </a:rPr>
              <a:t> stages, instead of serializing several shading stages. </a:t>
            </a:r>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Before </a:t>
            </a:r>
            <a:r>
              <a:rPr lang="en-CA" sz="1200" kern="1200" baseline="0" dirty="0" smtClean="0">
                <a:solidFill>
                  <a:schemeClr val="tx1"/>
                </a:solidFill>
                <a:latin typeface="+mn-lt"/>
                <a:ea typeface="+mn-ea"/>
                <a:cs typeface="+mn-cs"/>
              </a:rPr>
              <a:t>introducing unified </a:t>
            </a:r>
            <a:r>
              <a:rPr lang="en-CA" sz="1200" kern="1200" baseline="0" dirty="0" err="1" smtClean="0">
                <a:solidFill>
                  <a:schemeClr val="tx1"/>
                </a:solidFill>
                <a:latin typeface="+mn-lt"/>
                <a:ea typeface="+mn-ea"/>
                <a:cs typeface="+mn-cs"/>
              </a:rPr>
              <a:t>shader</a:t>
            </a:r>
            <a:r>
              <a:rPr lang="en-CA" sz="1200" kern="1200" baseline="0" dirty="0" smtClean="0">
                <a:solidFill>
                  <a:schemeClr val="tx1"/>
                </a:solidFill>
                <a:latin typeface="+mn-lt"/>
                <a:ea typeface="+mn-ea"/>
                <a:cs typeface="+mn-cs"/>
              </a:rPr>
              <a:t>, GPU resources were under-utilized and sometimes limited the programmers. </a:t>
            </a:r>
          </a:p>
          <a:p>
            <a:r>
              <a:rPr lang="en-CA" sz="1200" kern="1200" baseline="0" dirty="0" smtClean="0">
                <a:solidFill>
                  <a:schemeClr val="tx1"/>
                </a:solidFill>
                <a:latin typeface="+mn-lt"/>
                <a:ea typeface="+mn-ea"/>
                <a:cs typeface="+mn-cs"/>
              </a:rPr>
              <a:t>For example, one application or part of an application may require a large amount of vertex shading and other application or parts may require a little pixel shading. A unified </a:t>
            </a:r>
            <a:r>
              <a:rPr lang="en-CA" sz="1200" kern="1200" baseline="0" dirty="0" err="1" smtClean="0">
                <a:solidFill>
                  <a:schemeClr val="tx1"/>
                </a:solidFill>
                <a:latin typeface="+mn-lt"/>
                <a:ea typeface="+mn-ea"/>
                <a:cs typeface="+mn-cs"/>
              </a:rPr>
              <a:t>shader</a:t>
            </a:r>
            <a:r>
              <a:rPr lang="en-CA" sz="1200" kern="1200" baseline="0" dirty="0" smtClean="0">
                <a:solidFill>
                  <a:schemeClr val="tx1"/>
                </a:solidFill>
                <a:latin typeface="+mn-lt"/>
                <a:ea typeface="+mn-ea"/>
                <a:cs typeface="+mn-cs"/>
              </a:rPr>
              <a:t> can dynamically allocate variable amount of its parallel processor for each shading algorithm or stage.</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12</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Now, it is useful to take a look at Direct3D-10 pipeline from Microsoft and compare it with previous pipelines,</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13</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Data parallelism or loop level parallelism is the idea to achieve speedup by simultaneous operation on large group or stream of data on parallel processors, rather than dividing operation between parallel tasks or threads. In fact, in data parallelism cores do the same task on different parts of data, while in task parallelism cores do different tasks on different data. The implementation of this idea in hardware is done by Single Instruction Multiple Data architecture.</a:t>
            </a:r>
          </a:p>
          <a:p>
            <a:r>
              <a:rPr lang="en-CA" sz="1200" kern="1200" baseline="0" dirty="0" smtClean="0">
                <a:solidFill>
                  <a:schemeClr val="tx1"/>
                </a:solidFill>
                <a:latin typeface="+mn-lt"/>
                <a:ea typeface="+mn-ea"/>
                <a:cs typeface="+mn-cs"/>
              </a:rPr>
              <a:t>Intel added multimedia SIMD instruction set (MMX) in 1996 to its processors. But it was not possible to simultaneously operate on 16 operands, until they introduced Streaming SIMD Extensions (SSE) in 1999. SSE instruction set improved to SSE2 and </a:t>
            </a:r>
            <a:r>
              <a:rPr lang="en-CA" sz="1200" kern="1200" baseline="0" dirty="0" smtClean="0">
                <a:solidFill>
                  <a:schemeClr val="tx1"/>
                </a:solidFill>
                <a:latin typeface="+mn-lt"/>
                <a:ea typeface="+mn-ea"/>
                <a:cs typeface="+mn-cs"/>
              </a:rPr>
              <a:t>SSE4 with </a:t>
            </a:r>
            <a:r>
              <a:rPr lang="en-CA" sz="1200" kern="1200" baseline="0" dirty="0" smtClean="0">
                <a:solidFill>
                  <a:schemeClr val="tx1"/>
                </a:solidFill>
                <a:latin typeface="+mn-lt"/>
                <a:ea typeface="+mn-ea"/>
                <a:cs typeface="+mn-cs"/>
              </a:rPr>
              <a:t>performing double precision floating point operations.</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14</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Using SIMD in vector processing was first introduced in CDC-11 and TI-ASC supercomputers in early 1970s, and popularized by Cray supercomputers in next decade. In a vector processor, large amount of scattered data are read from memory to register files, then a single instruction operation is executed on these registers and finally results are written back to the memory.</a:t>
            </a:r>
          </a:p>
          <a:p>
            <a:r>
              <a:rPr lang="en-CA" sz="1200" kern="1200" baseline="0" dirty="0" smtClean="0">
                <a:solidFill>
                  <a:schemeClr val="tx1"/>
                </a:solidFill>
                <a:latin typeface="+mn-lt"/>
                <a:ea typeface="+mn-ea"/>
                <a:cs typeface="+mn-cs"/>
              </a:rPr>
              <a:t>The difficulty of using vector processing is memory access. In order to benefit from parallel data processing, data vectors must be supplied as fast as possible. So, vector processor must have multiple memory banks instead of sequential access or interleaving.</a:t>
            </a:r>
          </a:p>
          <a:p>
            <a:r>
              <a:rPr lang="en-CA" sz="1200" kern="1200" baseline="0" dirty="0" smtClean="0">
                <a:solidFill>
                  <a:schemeClr val="tx1"/>
                </a:solidFill>
                <a:latin typeface="+mn-lt"/>
                <a:ea typeface="+mn-ea"/>
                <a:cs typeface="+mn-cs"/>
              </a:rPr>
              <a:t>For example Cray T932 needs 1344 memory banks to operate on full memory bandwidth.</a:t>
            </a:r>
          </a:p>
          <a:p>
            <a:r>
              <a:rPr lang="en-CA" sz="1200" kern="1200" baseline="0" dirty="0" smtClean="0">
                <a:solidFill>
                  <a:schemeClr val="tx1"/>
                </a:solidFill>
                <a:latin typeface="+mn-lt"/>
                <a:ea typeface="+mn-ea"/>
                <a:cs typeface="+mn-cs"/>
              </a:rPr>
              <a:t>Recently both Intel and AMD added Advanced Vector Extensions (AVX) instructions to their instruction set of Sandy-Bridge and Bulldozer architecture.</a:t>
            </a:r>
            <a:endParaRPr lang="en-CA" dirty="0"/>
          </a:p>
        </p:txBody>
      </p:sp>
      <p:sp>
        <p:nvSpPr>
          <p:cNvPr id="4" name="Slide Number Placeholder 3"/>
          <p:cNvSpPr>
            <a:spLocks noGrp="1"/>
          </p:cNvSpPr>
          <p:nvPr>
            <p:ph type="sldNum" sz="quarter" idx="10"/>
          </p:nvPr>
        </p:nvSpPr>
        <p:spPr/>
        <p:txBody>
          <a:bodyPr/>
          <a:lstStyle/>
          <a:p>
            <a:pPr>
              <a:defRPr/>
            </a:pPr>
            <a:fld id="{125F8A4C-F578-430C-BDD8-00D222DDDB08}" type="slidenum">
              <a:rPr lang="en-CA" smtClean="0"/>
              <a:pPr>
                <a:defRPr/>
              </a:pPr>
              <a:t>15</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Box 5"/>
          <p:cNvSpPr txBox="1"/>
          <p:nvPr userDrawn="1"/>
        </p:nvSpPr>
        <p:spPr>
          <a:xfrm>
            <a:off x="5796136" y="-100013"/>
            <a:ext cx="3312939" cy="1200329"/>
          </a:xfrm>
          <a:prstGeom prst="rect">
            <a:avLst/>
          </a:prstGeom>
          <a:noFill/>
        </p:spPr>
        <p:txBody>
          <a:bodyPr wrap="square">
            <a:spAutoFit/>
          </a:bodyPr>
          <a:lstStyle/>
          <a:p>
            <a:pPr algn="ctr" fontAlgn="auto">
              <a:spcBef>
                <a:spcPts val="0"/>
              </a:spcBef>
              <a:spcAft>
                <a:spcPts val="0"/>
              </a:spcAft>
              <a:defRPr/>
            </a:pPr>
            <a:r>
              <a:rPr lang="en-CA" sz="3600" b="1" dirty="0" smtClean="0">
                <a:solidFill>
                  <a:schemeClr val="bg1"/>
                </a:solidFill>
                <a:latin typeface="Times New Roman" pitchFamily="18" charset="0"/>
                <a:cs typeface="Times New Roman" pitchFamily="18" charset="0"/>
              </a:rPr>
              <a:t>Graphics Processing Unit</a:t>
            </a:r>
            <a:endParaRPr lang="en-CA" sz="3600" b="1" dirty="0">
              <a:solidFill>
                <a:schemeClr val="bg1"/>
              </a:solidFill>
              <a:latin typeface="Times New Roman" pitchFamily="18" charset="0"/>
              <a:cs typeface="Times New Roman" pitchFamily="18" charset="0"/>
            </a:endParaRPr>
          </a:p>
        </p:txBody>
      </p:sp>
      <p:sp>
        <p:nvSpPr>
          <p:cNvPr id="8"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0"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Slide Number Placeholder 5"/>
          <p:cNvSpPr>
            <a:spLocks noGrp="1"/>
          </p:cNvSpPr>
          <p:nvPr>
            <p:ph type="sldNum" sz="quarter" idx="11"/>
          </p:nvPr>
        </p:nvSpPr>
        <p:spPr>
          <a:xfrm>
            <a:off x="0" y="6519863"/>
            <a:ext cx="9109075" cy="365125"/>
          </a:xfrm>
          <a:prstGeom prst="rect">
            <a:avLst/>
          </a:prstGeom>
        </p:spPr>
        <p:txBody>
          <a:bodyPr/>
          <a:lstStyle>
            <a:lvl1pPr algn="r">
              <a:defRPr>
                <a:solidFill>
                  <a:schemeClr val="bg1"/>
                </a:solidFill>
                <a:latin typeface="Times New Roman" pitchFamily="18" charset="0"/>
                <a:cs typeface="Times New Roman" pitchFamily="18" charset="0"/>
              </a:defRPr>
            </a:lvl1pPr>
          </a:lstStyle>
          <a:p>
            <a:pPr algn="l">
              <a:defRPr/>
            </a:pPr>
            <a:r>
              <a:rPr lang="en-CA" dirty="0" smtClean="0"/>
              <a:t>CEG 4131-Fall  2012				       			       </a:t>
            </a:r>
            <a:fld id="{D8DB2BF5-999F-465D-B5C6-E1544B0C0658}" type="slidenum">
              <a:rPr lang="en-CA" smtClean="0"/>
              <a:pPr algn="l">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412875"/>
            <a:ext cx="8229600" cy="1143000"/>
          </a:xfrm>
          <a:prstGeom prst="rect">
            <a:avLst/>
          </a:prstGeom>
        </p:spPr>
        <p:style>
          <a:lnRef idx="0">
            <a:schemeClr val="accent3"/>
          </a:lnRef>
          <a:fillRef idx="3">
            <a:schemeClr val="accent3"/>
          </a:fillRef>
          <a:effectRef idx="3">
            <a:schemeClr val="accent3"/>
          </a:effectRef>
          <a:fontRef idx="none"/>
        </p:style>
        <p:txBody>
          <a:bodyPr vert="horz" lIns="91440" tIns="45720" rIns="91440" bIns="45720" rtlCol="0" anchor="ctr">
            <a:normAutofit/>
          </a:bodyPr>
          <a:lstStyle/>
          <a:p>
            <a:r>
              <a:rPr lang="en-US" dirty="0" smtClean="0"/>
              <a:t>Click to edit Master title style</a:t>
            </a:r>
            <a:endParaRPr lang="en-CA" dirty="0"/>
          </a:p>
        </p:txBody>
      </p:sp>
      <p:sp>
        <p:nvSpPr>
          <p:cNvPr id="1027" name="Text Placeholder 2"/>
          <p:cNvSpPr>
            <a:spLocks noGrp="1"/>
          </p:cNvSpPr>
          <p:nvPr>
            <p:ph type="body" idx="1"/>
          </p:nvPr>
        </p:nvSpPr>
        <p:spPr bwMode="auto">
          <a:xfrm>
            <a:off x="1476375" y="2997200"/>
            <a:ext cx="6551613" cy="3013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1" name="Rectangle 10"/>
          <p:cNvSpPr/>
          <p:nvPr userDrawn="1"/>
        </p:nvSpPr>
        <p:spPr>
          <a:xfrm>
            <a:off x="0" y="0"/>
            <a:ext cx="9144000" cy="105273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CA"/>
          </a:p>
        </p:txBody>
      </p:sp>
      <p:sp>
        <p:nvSpPr>
          <p:cNvPr id="12" name="Rectangle 11"/>
          <p:cNvSpPr/>
          <p:nvPr userDrawn="1"/>
        </p:nvSpPr>
        <p:spPr>
          <a:xfrm>
            <a:off x="0" y="6525344"/>
            <a:ext cx="9144000" cy="33265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CA"/>
          </a:p>
        </p:txBody>
      </p:sp>
      <p:sp>
        <p:nvSpPr>
          <p:cNvPr id="10" name="Slide Number Placeholder 5"/>
          <p:cNvSpPr txBox="1">
            <a:spLocks/>
          </p:cNvSpPr>
          <p:nvPr userDrawn="1"/>
        </p:nvSpPr>
        <p:spPr>
          <a:xfrm>
            <a:off x="0" y="6519863"/>
            <a:ext cx="9109075" cy="365125"/>
          </a:xfrm>
          <a:prstGeom prst="rect">
            <a:avLst/>
          </a:prstGeom>
        </p:spPr>
        <p:txBody>
          <a:bodyPr/>
          <a:lstStyle>
            <a:lvl1pPr algn="r">
              <a:defRPr>
                <a:solidFill>
                  <a:schemeClr val="bg1"/>
                </a:solidFill>
                <a:latin typeface="Times New Roman" pitchFamily="18" charset="0"/>
                <a:cs typeface="Times New Roman"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7" r:id="rId1"/>
  </p:sldLayoutIdLst>
  <p:hf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771800" y="2276872"/>
            <a:ext cx="3600400" cy="1470025"/>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oAutofit/>
          </a:bodyPr>
          <a:lstStyle/>
          <a:p>
            <a:pPr algn="ctr" fontAlgn="auto">
              <a:spcAft>
                <a:spcPts val="0"/>
              </a:spcAft>
              <a:defRPr/>
            </a:pPr>
            <a:r>
              <a:rPr lang="en-CA" sz="9600" b="1" dirty="0" smtClean="0">
                <a:solidFill>
                  <a:schemeClr val="bg1"/>
                </a:solidFill>
                <a:latin typeface="Cambria" pitchFamily="18" charset="0"/>
                <a:ea typeface="+mj-ea"/>
                <a:cs typeface="+mj-cs"/>
              </a:rPr>
              <a:t>GPU</a:t>
            </a:r>
            <a:endParaRPr lang="en-CA" sz="9600" b="1" dirty="0">
              <a:solidFill>
                <a:schemeClr val="bg1"/>
              </a:solidFill>
              <a:latin typeface="Cambria" pitchFamily="18" charset="0"/>
              <a:ea typeface="+mj-ea"/>
              <a:cs typeface="+mj-cs"/>
            </a:endParaRPr>
          </a:p>
        </p:txBody>
      </p:sp>
      <p:sp>
        <p:nvSpPr>
          <p:cNvPr id="3077" name="Text Placeholder 1"/>
          <p:cNvSpPr>
            <a:spLocks noGrp="1"/>
          </p:cNvSpPr>
          <p:nvPr>
            <p:ph type="body" idx="1"/>
          </p:nvPr>
        </p:nvSpPr>
        <p:spPr>
          <a:xfrm>
            <a:off x="2484438" y="3644900"/>
            <a:ext cx="4040187" cy="2800350"/>
          </a:xfrm>
        </p:spPr>
        <p:txBody>
          <a:bodyPr/>
          <a:lstStyle/>
          <a:p>
            <a:pPr algn="ctr"/>
            <a:r>
              <a:rPr lang="en-CA" sz="2000" b="0" dirty="0" smtClean="0">
                <a:latin typeface="Arial" charset="0"/>
                <a:cs typeface="Arial" charset="0"/>
              </a:rPr>
              <a:t>CEG4131 – Fall 2012</a:t>
            </a:r>
          </a:p>
          <a:p>
            <a:pPr algn="ctr"/>
            <a:endParaRPr lang="en-CA" sz="2000" b="0" dirty="0" smtClean="0">
              <a:latin typeface="Arial" charset="0"/>
              <a:cs typeface="Arial" charset="0"/>
            </a:endParaRPr>
          </a:p>
          <a:p>
            <a:pPr algn="ctr"/>
            <a:r>
              <a:rPr lang="en-CA" sz="2800" dirty="0" smtClean="0">
                <a:latin typeface="Arial" charset="0"/>
                <a:cs typeface="Arial" charset="0"/>
              </a:rPr>
              <a:t>University of Ottawa</a:t>
            </a:r>
          </a:p>
          <a:p>
            <a:pPr algn="ctr"/>
            <a:endParaRPr lang="en-CA" dirty="0" smtClean="0"/>
          </a:p>
        </p:txBody>
      </p:sp>
      <p:sp>
        <p:nvSpPr>
          <p:cNvPr id="3078" name="TextBox 10"/>
          <p:cNvSpPr txBox="1">
            <a:spLocks noChangeArrowheads="1"/>
          </p:cNvSpPr>
          <p:nvPr/>
        </p:nvSpPr>
        <p:spPr bwMode="auto">
          <a:xfrm>
            <a:off x="0" y="-26988"/>
            <a:ext cx="2771775" cy="1016001"/>
          </a:xfrm>
          <a:prstGeom prst="rect">
            <a:avLst/>
          </a:prstGeom>
          <a:noFill/>
          <a:ln w="9525">
            <a:noFill/>
            <a:miter lim="800000"/>
            <a:headEnd/>
            <a:tailEnd/>
          </a:ln>
        </p:spPr>
        <p:txBody>
          <a:bodyPr>
            <a:spAutoFit/>
          </a:bodyPr>
          <a:lstStyle/>
          <a:p>
            <a:r>
              <a:rPr lang="en-CA" sz="1200" b="1" dirty="0" err="1">
                <a:solidFill>
                  <a:schemeClr val="bg1"/>
                </a:solidFill>
                <a:latin typeface="Times New Roman" pitchFamily="18" charset="0"/>
                <a:cs typeface="Times New Roman" pitchFamily="18" charset="0"/>
              </a:rPr>
              <a:t>Bardia</a:t>
            </a:r>
            <a:r>
              <a:rPr lang="en-CA" sz="1200" b="1" dirty="0">
                <a:solidFill>
                  <a:schemeClr val="bg1"/>
                </a:solidFill>
                <a:latin typeface="Times New Roman" pitchFamily="18" charset="0"/>
                <a:cs typeface="Times New Roman" pitchFamily="18" charset="0"/>
              </a:rPr>
              <a:t>  </a:t>
            </a:r>
            <a:r>
              <a:rPr lang="en-CA" sz="1200" b="1" dirty="0" err="1">
                <a:solidFill>
                  <a:schemeClr val="bg1"/>
                </a:solidFill>
                <a:latin typeface="Times New Roman" pitchFamily="18" charset="0"/>
                <a:cs typeface="Times New Roman" pitchFamily="18" charset="0"/>
              </a:rPr>
              <a:t>Bandali</a:t>
            </a:r>
            <a:endParaRPr lang="en-CA" sz="1200" b="1" dirty="0">
              <a:solidFill>
                <a:schemeClr val="bg1"/>
              </a:solidFill>
              <a:latin typeface="Times New Roman" pitchFamily="18" charset="0"/>
              <a:cs typeface="Times New Roman" pitchFamily="18" charset="0"/>
            </a:endParaRPr>
          </a:p>
          <a:p>
            <a:endParaRPr lang="en-CA" sz="1200" b="1" dirty="0">
              <a:solidFill>
                <a:schemeClr val="bg1"/>
              </a:solidFill>
              <a:latin typeface="Times New Roman" pitchFamily="18" charset="0"/>
              <a:cs typeface="Times New Roman" pitchFamily="18" charset="0"/>
            </a:endParaRPr>
          </a:p>
          <a:p>
            <a:endParaRPr lang="en-CA" sz="1200" b="1" dirty="0">
              <a:solidFill>
                <a:schemeClr val="bg1"/>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CEG4131 </a:t>
            </a:r>
            <a:r>
              <a:rPr lang="en-CA" sz="1200" b="1" dirty="0">
                <a:solidFill>
                  <a:schemeClr val="bg1"/>
                </a:solidFill>
                <a:latin typeface="Times New Roman" pitchFamily="18" charset="0"/>
                <a:cs typeface="Times New Roman" pitchFamily="18" charset="0"/>
              </a:rPr>
              <a:t>– </a:t>
            </a:r>
            <a:r>
              <a:rPr lang="en-CA" sz="1200" b="1" dirty="0" smtClean="0">
                <a:solidFill>
                  <a:schemeClr val="bg1"/>
                </a:solidFill>
                <a:latin typeface="Times New Roman" pitchFamily="18" charset="0"/>
                <a:cs typeface="Times New Roman" pitchFamily="18" charset="0"/>
              </a:rPr>
              <a:t>Fall </a:t>
            </a:r>
            <a:r>
              <a:rPr lang="en-CA" sz="1200" b="1" dirty="0">
                <a:solidFill>
                  <a:schemeClr val="bg1"/>
                </a:solidFill>
                <a:latin typeface="Times New Roman" pitchFamily="18" charset="0"/>
                <a:cs typeface="Times New Roman" pitchFamily="18" charset="0"/>
              </a:rPr>
              <a:t>2012</a:t>
            </a:r>
          </a:p>
          <a:p>
            <a:endParaRPr lang="en-CA" sz="1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10</a:t>
            </a:fld>
            <a:endParaRPr lang="en-CA" dirty="0"/>
          </a:p>
        </p:txBody>
      </p:sp>
      <p:sp>
        <p:nvSpPr>
          <p:cNvPr id="7" name="Text Placeholder 1"/>
          <p:cNvSpPr txBox="1">
            <a:spLocks/>
          </p:cNvSpPr>
          <p:nvPr/>
        </p:nvSpPr>
        <p:spPr bwMode="auto">
          <a:xfrm>
            <a:off x="0" y="1052736"/>
            <a:ext cx="2602632" cy="40205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CA" sz="2400" b="1" i="0" u="none" strike="noStrike" kern="1200" cap="none" spc="0" normalizeH="0" baseline="0" noProof="0" smtClean="0">
                <a:ln>
                  <a:noFill/>
                </a:ln>
                <a:solidFill>
                  <a:schemeClr val="tx1"/>
                </a:solidFill>
                <a:effectLst/>
                <a:uLnTx/>
                <a:uFillTx/>
                <a:latin typeface="+mn-lt"/>
                <a:ea typeface="+mn-ea"/>
                <a:cs typeface="+mn-cs"/>
              </a:rPr>
              <a:t>Graphic Pipeline...</a:t>
            </a:r>
            <a:endParaRPr kumimoji="0" lang="en-CA"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chemeClr val="bg1"/>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p:txBody>
      </p:sp>
      <p:sp>
        <p:nvSpPr>
          <p:cNvPr id="9" name="Rectangle 8"/>
          <p:cNvSpPr/>
          <p:nvPr/>
        </p:nvSpPr>
        <p:spPr>
          <a:xfrm>
            <a:off x="0" y="6309320"/>
            <a:ext cx="5508104" cy="230832"/>
          </a:xfrm>
          <a:prstGeom prst="rect">
            <a:avLst/>
          </a:prstGeom>
        </p:spPr>
        <p:txBody>
          <a:bodyPr wrap="square">
            <a:spAutoFit/>
          </a:bodyPr>
          <a:lstStyle/>
          <a:p>
            <a:r>
              <a:rPr lang="en-CA" sz="900" dirty="0" smtClean="0"/>
              <a:t>R. Fernando, C. Zeller, “Programming Graphics Hardware Programming Hardware”, NVIDIA.</a:t>
            </a:r>
            <a:endParaRPr lang="en-CA" sz="900" dirty="0"/>
          </a:p>
        </p:txBody>
      </p:sp>
      <p:pic>
        <p:nvPicPr>
          <p:cNvPr id="3074" name="Picture 2"/>
          <p:cNvPicPr>
            <a:picLocks noChangeAspect="1" noChangeArrowheads="1"/>
          </p:cNvPicPr>
          <p:nvPr/>
        </p:nvPicPr>
        <p:blipFill>
          <a:blip r:embed="rId3" cstate="print"/>
          <a:srcRect/>
          <a:stretch>
            <a:fillRect/>
          </a:stretch>
        </p:blipFill>
        <p:spPr bwMode="auto">
          <a:xfrm>
            <a:off x="2483768" y="1484784"/>
            <a:ext cx="4010025" cy="3771900"/>
          </a:xfrm>
          <a:prstGeom prst="rect">
            <a:avLst/>
          </a:prstGeom>
          <a:noFill/>
          <a:ln w="9525">
            <a:noFill/>
            <a:miter lim="800000"/>
            <a:headEnd/>
            <a:tailEnd/>
          </a:ln>
        </p:spPr>
      </p:pic>
      <p:sp>
        <p:nvSpPr>
          <p:cNvPr id="11" name="Text Placeholder 1"/>
          <p:cNvSpPr>
            <a:spLocks noGrp="1"/>
          </p:cNvSpPr>
          <p:nvPr>
            <p:ph type="body" idx="1"/>
          </p:nvPr>
        </p:nvSpPr>
        <p:spPr>
          <a:xfrm>
            <a:off x="0" y="1844824"/>
            <a:ext cx="2051720" cy="402059"/>
          </a:xfrm>
        </p:spPr>
        <p:txBody>
          <a:bodyPr/>
          <a:lstStyle/>
          <a:p>
            <a:r>
              <a:rPr lang="en-CA" sz="2000" dirty="0" smtClean="0"/>
              <a:t>Shading-Stage:</a:t>
            </a:r>
            <a:endParaRPr lang="en-CA" sz="2000" dirty="0"/>
          </a:p>
        </p:txBody>
      </p:sp>
      <p:sp>
        <p:nvSpPr>
          <p:cNvPr id="12" name="Rectangle 11"/>
          <p:cNvSpPr/>
          <p:nvPr/>
        </p:nvSpPr>
        <p:spPr>
          <a:xfrm>
            <a:off x="5220072" y="4725144"/>
            <a:ext cx="3240360" cy="338554"/>
          </a:xfrm>
          <a:prstGeom prst="rect">
            <a:avLst/>
          </a:prstGeom>
        </p:spPr>
        <p:txBody>
          <a:bodyPr wrap="square">
            <a:spAutoFit/>
          </a:bodyPr>
          <a:lstStyle/>
          <a:p>
            <a:r>
              <a:rPr lang="en-CA" sz="1600" dirty="0" smtClean="0"/>
              <a:t>Ray trace shadow finding</a:t>
            </a:r>
            <a:endParaRPr lang="en-CA"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11</a:t>
            </a:fld>
            <a:endParaRPr lang="en-CA" dirty="0"/>
          </a:p>
        </p:txBody>
      </p:sp>
      <p:sp>
        <p:nvSpPr>
          <p:cNvPr id="7" name="Text Placeholder 1"/>
          <p:cNvSpPr>
            <a:spLocks noGrp="1"/>
          </p:cNvSpPr>
          <p:nvPr>
            <p:ph type="body" idx="1"/>
          </p:nvPr>
        </p:nvSpPr>
        <p:spPr>
          <a:xfrm>
            <a:off x="0" y="1052736"/>
            <a:ext cx="2602632" cy="402059"/>
          </a:xfrm>
        </p:spPr>
        <p:txBody>
          <a:bodyPr/>
          <a:lstStyle/>
          <a:p>
            <a:r>
              <a:rPr lang="en-CA" dirty="0" smtClean="0"/>
              <a:t>Graphic Pipeline...</a:t>
            </a:r>
            <a:endParaRPr lang="en-CA" dirty="0"/>
          </a:p>
        </p:txBody>
      </p:sp>
      <p:sp>
        <p:nvSpPr>
          <p:cNvPr id="8"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9"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chemeClr val="bg1"/>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Stream Processors</a:t>
            </a:r>
          </a:p>
        </p:txBody>
      </p:sp>
      <p:sp>
        <p:nvSpPr>
          <p:cNvPr id="11" name="Rectangle 10"/>
          <p:cNvSpPr/>
          <p:nvPr/>
        </p:nvSpPr>
        <p:spPr>
          <a:xfrm>
            <a:off x="0" y="6309320"/>
            <a:ext cx="5508104" cy="230832"/>
          </a:xfrm>
          <a:prstGeom prst="rect">
            <a:avLst/>
          </a:prstGeom>
        </p:spPr>
        <p:txBody>
          <a:bodyPr wrap="square">
            <a:spAutoFit/>
          </a:bodyPr>
          <a:lstStyle/>
          <a:p>
            <a:r>
              <a:rPr lang="en-CA" sz="900" dirty="0" smtClean="0"/>
              <a:t>R. Fernando, C. Zeller, “Programming Graphics Hardware Programming Hardware”, NVIDIA.</a:t>
            </a:r>
            <a:endParaRPr lang="en-CA" sz="900" dirty="0"/>
          </a:p>
        </p:txBody>
      </p:sp>
      <p:sp>
        <p:nvSpPr>
          <p:cNvPr id="12" name="Rectangle 11"/>
          <p:cNvSpPr/>
          <p:nvPr/>
        </p:nvSpPr>
        <p:spPr>
          <a:xfrm>
            <a:off x="3347864" y="5589241"/>
            <a:ext cx="3384376" cy="338554"/>
          </a:xfrm>
          <a:prstGeom prst="rect">
            <a:avLst/>
          </a:prstGeom>
        </p:spPr>
        <p:txBody>
          <a:bodyPr wrap="square">
            <a:spAutoFit/>
          </a:bodyPr>
          <a:lstStyle/>
          <a:p>
            <a:r>
              <a:rPr lang="en-CA" sz="1600" dirty="0" smtClean="0"/>
              <a:t>Pipeline with Shading Stages</a:t>
            </a:r>
            <a:endParaRPr lang="en-CA" sz="1600" dirty="0"/>
          </a:p>
        </p:txBody>
      </p:sp>
      <p:pic>
        <p:nvPicPr>
          <p:cNvPr id="4098" name="Picture 2"/>
          <p:cNvPicPr>
            <a:picLocks noChangeAspect="1" noChangeArrowheads="1"/>
          </p:cNvPicPr>
          <p:nvPr/>
        </p:nvPicPr>
        <p:blipFill>
          <a:blip r:embed="rId3" cstate="print"/>
          <a:srcRect/>
          <a:stretch>
            <a:fillRect/>
          </a:stretch>
        </p:blipFill>
        <p:spPr bwMode="auto">
          <a:xfrm>
            <a:off x="252028" y="1628800"/>
            <a:ext cx="8675948" cy="38164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12</a:t>
            </a:fld>
            <a:endParaRPr lang="en-CA" dirty="0"/>
          </a:p>
        </p:txBody>
      </p:sp>
      <p:pic>
        <p:nvPicPr>
          <p:cNvPr id="5122" name="Picture 2"/>
          <p:cNvPicPr>
            <a:picLocks noChangeAspect="1" noChangeArrowheads="1"/>
          </p:cNvPicPr>
          <p:nvPr/>
        </p:nvPicPr>
        <p:blipFill>
          <a:blip r:embed="rId3" cstate="print"/>
          <a:srcRect/>
          <a:stretch>
            <a:fillRect/>
          </a:stretch>
        </p:blipFill>
        <p:spPr bwMode="auto">
          <a:xfrm>
            <a:off x="1259632" y="1484784"/>
            <a:ext cx="6456957" cy="4462265"/>
          </a:xfrm>
          <a:prstGeom prst="rect">
            <a:avLst/>
          </a:prstGeom>
          <a:noFill/>
          <a:ln w="9525">
            <a:noFill/>
            <a:miter lim="800000"/>
            <a:headEnd/>
            <a:tailEnd/>
          </a:ln>
        </p:spPr>
      </p:pic>
      <p:sp>
        <p:nvSpPr>
          <p:cNvPr id="8"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9" name="Text Placeholder 1"/>
          <p:cNvSpPr>
            <a:spLocks noGrp="1"/>
          </p:cNvSpPr>
          <p:nvPr>
            <p:ph type="body" idx="1"/>
          </p:nvPr>
        </p:nvSpPr>
        <p:spPr>
          <a:xfrm>
            <a:off x="0" y="1052736"/>
            <a:ext cx="2602632" cy="402059"/>
          </a:xfrm>
        </p:spPr>
        <p:txBody>
          <a:bodyPr/>
          <a:lstStyle/>
          <a:p>
            <a:r>
              <a:rPr lang="en-CA" dirty="0" smtClean="0"/>
              <a:t>Graphic Pipeline...</a:t>
            </a:r>
            <a:endParaRPr lang="en-CA" dirty="0"/>
          </a:p>
        </p:txBody>
      </p:sp>
      <p:sp>
        <p:nvSpPr>
          <p:cNvPr id="10"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1"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chemeClr val="bg1"/>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p:txBody>
      </p:sp>
      <p:sp>
        <p:nvSpPr>
          <p:cNvPr id="12" name="Rectangle 11"/>
          <p:cNvSpPr/>
          <p:nvPr/>
        </p:nvSpPr>
        <p:spPr>
          <a:xfrm>
            <a:off x="0" y="6309320"/>
            <a:ext cx="5508104" cy="230832"/>
          </a:xfrm>
          <a:prstGeom prst="rect">
            <a:avLst/>
          </a:prstGeom>
        </p:spPr>
        <p:txBody>
          <a:bodyPr wrap="square">
            <a:spAutoFit/>
          </a:bodyPr>
          <a:lstStyle/>
          <a:p>
            <a:r>
              <a:rPr lang="en-CA" sz="900" dirty="0" smtClean="0"/>
              <a:t>R. Fernando, C. Zeller, “Programming Graphics Hardware Programming Hardware”, NVIDIA.</a:t>
            </a:r>
            <a:endParaRPr lang="en-CA" sz="900" dirty="0"/>
          </a:p>
        </p:txBody>
      </p:sp>
      <p:sp>
        <p:nvSpPr>
          <p:cNvPr id="13" name="Rectangle 12"/>
          <p:cNvSpPr/>
          <p:nvPr/>
        </p:nvSpPr>
        <p:spPr>
          <a:xfrm>
            <a:off x="2987824" y="5949280"/>
            <a:ext cx="3384376" cy="338554"/>
          </a:xfrm>
          <a:prstGeom prst="rect">
            <a:avLst/>
          </a:prstGeom>
        </p:spPr>
        <p:txBody>
          <a:bodyPr wrap="square">
            <a:spAutoFit/>
          </a:bodyPr>
          <a:lstStyle/>
          <a:p>
            <a:r>
              <a:rPr lang="en-CA" sz="1600" dirty="0" smtClean="0"/>
              <a:t>a) Serial pipeline b) Unified pipeline</a:t>
            </a:r>
            <a:endParaRPr lang="en-CA"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13</a:t>
            </a:fld>
            <a:endParaRPr lang="en-CA" dirty="0"/>
          </a:p>
        </p:txBody>
      </p:sp>
      <p:pic>
        <p:nvPicPr>
          <p:cNvPr id="6146" name="Picture 2"/>
          <p:cNvPicPr>
            <a:picLocks noChangeAspect="1" noChangeArrowheads="1"/>
          </p:cNvPicPr>
          <p:nvPr/>
        </p:nvPicPr>
        <p:blipFill>
          <a:blip r:embed="rId3" cstate="print"/>
          <a:srcRect/>
          <a:stretch>
            <a:fillRect/>
          </a:stretch>
        </p:blipFill>
        <p:spPr bwMode="auto">
          <a:xfrm>
            <a:off x="0" y="1628800"/>
            <a:ext cx="9149206" cy="4104456"/>
          </a:xfrm>
          <a:prstGeom prst="rect">
            <a:avLst/>
          </a:prstGeom>
          <a:noFill/>
          <a:ln w="9525">
            <a:noFill/>
            <a:miter lim="800000"/>
            <a:headEnd/>
            <a:tailEnd/>
          </a:ln>
        </p:spPr>
      </p:pic>
      <p:sp>
        <p:nvSpPr>
          <p:cNvPr id="8"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9"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0" name="Text Placeholder 1"/>
          <p:cNvSpPr>
            <a:spLocks noGrp="1"/>
          </p:cNvSpPr>
          <p:nvPr>
            <p:ph type="body" idx="1"/>
          </p:nvPr>
        </p:nvSpPr>
        <p:spPr>
          <a:xfrm>
            <a:off x="0" y="1052736"/>
            <a:ext cx="2602632" cy="402059"/>
          </a:xfrm>
        </p:spPr>
        <p:txBody>
          <a:bodyPr/>
          <a:lstStyle/>
          <a:p>
            <a:r>
              <a:rPr lang="en-CA" dirty="0" smtClean="0"/>
              <a:t>Graphic Pipeline...</a:t>
            </a:r>
            <a:endParaRPr lang="en-CA" dirty="0"/>
          </a:p>
        </p:txBody>
      </p:sp>
      <p:sp>
        <p:nvSpPr>
          <p:cNvPr id="11"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2"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chemeClr val="bg1"/>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p:txBody>
      </p:sp>
      <p:sp>
        <p:nvSpPr>
          <p:cNvPr id="13" name="Rectangle 12"/>
          <p:cNvSpPr/>
          <p:nvPr/>
        </p:nvSpPr>
        <p:spPr>
          <a:xfrm>
            <a:off x="0" y="6309320"/>
            <a:ext cx="5508104" cy="230832"/>
          </a:xfrm>
          <a:prstGeom prst="rect">
            <a:avLst/>
          </a:prstGeom>
        </p:spPr>
        <p:txBody>
          <a:bodyPr wrap="square">
            <a:spAutoFit/>
          </a:bodyPr>
          <a:lstStyle/>
          <a:p>
            <a:r>
              <a:rPr lang="en-CA" sz="900" dirty="0" smtClean="0"/>
              <a:t>R. Fernando, C. Zeller, “Programming Graphics Hardware Programming Hardware”, NVIDIA.</a:t>
            </a:r>
            <a:endParaRPr lang="en-CA" sz="900" dirty="0"/>
          </a:p>
        </p:txBody>
      </p:sp>
      <p:sp>
        <p:nvSpPr>
          <p:cNvPr id="14" name="Rectangle 13"/>
          <p:cNvSpPr/>
          <p:nvPr/>
        </p:nvSpPr>
        <p:spPr>
          <a:xfrm>
            <a:off x="2915816" y="5805264"/>
            <a:ext cx="4176464" cy="338554"/>
          </a:xfrm>
          <a:prstGeom prst="rect">
            <a:avLst/>
          </a:prstGeom>
        </p:spPr>
        <p:txBody>
          <a:bodyPr wrap="square">
            <a:spAutoFit/>
          </a:bodyPr>
          <a:lstStyle/>
          <a:p>
            <a:r>
              <a:rPr lang="en-CA" sz="1600" dirty="0" smtClean="0"/>
              <a:t>Microsoft Direct3D-10 pipeline stages</a:t>
            </a:r>
            <a:endParaRPr lang="en-CA"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14</a:t>
            </a:fld>
            <a:endParaRPr lang="en-CA" dirty="0"/>
          </a:p>
        </p:txBody>
      </p:sp>
      <p:sp>
        <p:nvSpPr>
          <p:cNvPr id="7"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8"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9"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0" name="Text Placeholder 1"/>
          <p:cNvSpPr>
            <a:spLocks noGrp="1"/>
          </p:cNvSpPr>
          <p:nvPr>
            <p:ph type="body" idx="1"/>
          </p:nvPr>
        </p:nvSpPr>
        <p:spPr>
          <a:xfrm>
            <a:off x="683568" y="1700808"/>
            <a:ext cx="5976664" cy="2448272"/>
          </a:xfrm>
        </p:spPr>
        <p:txBody>
          <a:bodyPr/>
          <a:lstStyle/>
          <a:p>
            <a:pPr>
              <a:buFontTx/>
              <a:buChar char="-"/>
            </a:pPr>
            <a:r>
              <a:rPr lang="en-CA" dirty="0" smtClean="0"/>
              <a:t>Single Instruction Multiple Data (SIMD)</a:t>
            </a:r>
          </a:p>
          <a:p>
            <a:pPr>
              <a:buFontTx/>
              <a:buChar char="-"/>
            </a:pPr>
            <a:r>
              <a:rPr lang="en-CA" dirty="0" smtClean="0"/>
              <a:t>Multimedia SIMD</a:t>
            </a:r>
          </a:p>
          <a:p>
            <a:pPr>
              <a:buFontTx/>
              <a:buChar char="-"/>
            </a:pPr>
            <a:r>
              <a:rPr lang="en-CA" dirty="0" smtClean="0"/>
              <a:t>Vector Processors</a:t>
            </a:r>
          </a:p>
          <a:p>
            <a:pPr>
              <a:buFontTx/>
              <a:buChar char="-"/>
            </a:pPr>
            <a:r>
              <a:rPr lang="en-CA" dirty="0" smtClean="0"/>
              <a:t>Stream Processors</a:t>
            </a:r>
          </a:p>
          <a:p>
            <a:pPr>
              <a:buFontTx/>
              <a:buChar char="-"/>
            </a:pPr>
            <a:r>
              <a:rPr lang="en-CA" dirty="0" smtClean="0"/>
              <a:t>Graphics Processing Unit</a:t>
            </a:r>
            <a:endParaRPr lang="en-CA" dirty="0"/>
          </a:p>
        </p:txBody>
      </p:sp>
      <p:sp>
        <p:nvSpPr>
          <p:cNvPr id="11"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2"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chemeClr val="bg1"/>
                </a:solidFill>
                <a:latin typeface="Times New Roman" pitchFamily="18" charset="0"/>
                <a:cs typeface="Times New Roman" pitchFamily="18" charset="0"/>
              </a:rPr>
              <a:t>Vector Processors</a:t>
            </a:r>
          </a:p>
        </p:txBody>
      </p:sp>
      <p:sp>
        <p:nvSpPr>
          <p:cNvPr id="15" name="Text Placeholder 1"/>
          <p:cNvSpPr>
            <a:spLocks noGrp="1"/>
          </p:cNvSpPr>
          <p:nvPr>
            <p:ph type="body" idx="1"/>
          </p:nvPr>
        </p:nvSpPr>
        <p:spPr>
          <a:xfrm>
            <a:off x="0" y="1340768"/>
            <a:ext cx="8964488" cy="402059"/>
          </a:xfrm>
        </p:spPr>
        <p:txBody>
          <a:bodyPr/>
          <a:lstStyle/>
          <a:p>
            <a:r>
              <a:rPr lang="en-CA" sz="2800" dirty="0" smtClean="0"/>
              <a:t>Speedup: Data Parallelism or Loop Level Parallelism </a:t>
            </a:r>
            <a:endParaRPr lang="en-CA" sz="2800" dirty="0"/>
          </a:p>
        </p:txBody>
      </p:sp>
      <p:pic>
        <p:nvPicPr>
          <p:cNvPr id="11266" name="Picture 2" descr="http://arecorlib.sourceforge.net/theor/SIMD_Model.jpg"/>
          <p:cNvPicPr>
            <a:picLocks noChangeAspect="1" noChangeArrowheads="1"/>
          </p:cNvPicPr>
          <p:nvPr/>
        </p:nvPicPr>
        <p:blipFill>
          <a:blip r:embed="rId3" cstate="print"/>
          <a:srcRect/>
          <a:stretch>
            <a:fillRect/>
          </a:stretch>
        </p:blipFill>
        <p:spPr bwMode="auto">
          <a:xfrm>
            <a:off x="4355976" y="4293096"/>
            <a:ext cx="4416487" cy="16561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in)">
                                      <p:cBhvr>
                                        <p:cTn id="7" dur="500"/>
                                        <p:tgtEl>
                                          <p:spTgt spid="1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blinds(horizontal)">
                                      <p:cBhvr>
                                        <p:cTn id="10" dur="5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box(in)">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box(in)">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box(in)">
                                      <p:cBhvr>
                                        <p:cTn id="25" dur="5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box(in)">
                                      <p:cBhvr>
                                        <p:cTn id="3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15</a:t>
            </a:fld>
            <a:endParaRPr lang="en-CA" dirty="0"/>
          </a:p>
        </p:txBody>
      </p:sp>
      <p:pic>
        <p:nvPicPr>
          <p:cNvPr id="7170" name="Picture 2"/>
          <p:cNvPicPr>
            <a:picLocks noChangeAspect="1" noChangeArrowheads="1"/>
          </p:cNvPicPr>
          <p:nvPr/>
        </p:nvPicPr>
        <p:blipFill>
          <a:blip r:embed="rId3" cstate="print"/>
          <a:srcRect/>
          <a:stretch>
            <a:fillRect/>
          </a:stretch>
        </p:blipFill>
        <p:spPr bwMode="auto">
          <a:xfrm>
            <a:off x="2843808" y="1268760"/>
            <a:ext cx="4752528" cy="4935318"/>
          </a:xfrm>
          <a:prstGeom prst="rect">
            <a:avLst/>
          </a:prstGeom>
          <a:noFill/>
          <a:ln w="9525">
            <a:noFill/>
            <a:miter lim="800000"/>
            <a:headEnd/>
            <a:tailEnd/>
          </a:ln>
        </p:spPr>
      </p:pic>
      <p:sp>
        <p:nvSpPr>
          <p:cNvPr id="8"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9"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0"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1"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2"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chemeClr val="bg1"/>
                </a:solidFill>
                <a:latin typeface="Times New Roman" pitchFamily="18" charset="0"/>
                <a:cs typeface="Times New Roman" pitchFamily="18" charset="0"/>
              </a:rPr>
              <a:t>Vector Processors</a:t>
            </a:r>
          </a:p>
        </p:txBody>
      </p:sp>
      <p:sp>
        <p:nvSpPr>
          <p:cNvPr id="14" name="Text Placeholder 1"/>
          <p:cNvSpPr>
            <a:spLocks noGrp="1"/>
          </p:cNvSpPr>
          <p:nvPr>
            <p:ph type="body" idx="1"/>
          </p:nvPr>
        </p:nvSpPr>
        <p:spPr>
          <a:xfrm>
            <a:off x="0" y="1124744"/>
            <a:ext cx="2915816" cy="402059"/>
          </a:xfrm>
        </p:spPr>
        <p:txBody>
          <a:bodyPr/>
          <a:lstStyle/>
          <a:p>
            <a:r>
              <a:rPr lang="en-CA" sz="2800" dirty="0" smtClean="0"/>
              <a:t>Vector Processor </a:t>
            </a:r>
            <a:endParaRPr lang="en-CA" sz="2800" dirty="0"/>
          </a:p>
        </p:txBody>
      </p:sp>
      <p:sp>
        <p:nvSpPr>
          <p:cNvPr id="15" name="Rectangle 14"/>
          <p:cNvSpPr/>
          <p:nvPr/>
        </p:nvSpPr>
        <p:spPr>
          <a:xfrm>
            <a:off x="0" y="6309320"/>
            <a:ext cx="7956376" cy="369332"/>
          </a:xfrm>
          <a:prstGeom prst="rect">
            <a:avLst/>
          </a:prstGeom>
        </p:spPr>
        <p:txBody>
          <a:bodyPr wrap="square">
            <a:spAutoFit/>
          </a:bodyPr>
          <a:lstStyle/>
          <a:p>
            <a:r>
              <a:rPr lang="en-CA" sz="900" dirty="0" smtClean="0"/>
              <a:t>J. Hennessy, D. Patterson, “Computer Architecture: A Quantitative Approach”, 5th Edition, 2012, Elsevier Inc</a:t>
            </a:r>
          </a:p>
          <a:p>
            <a:r>
              <a:rPr lang="en-CA" sz="900" dirty="0" smtClean="0"/>
              <a:t>.</a:t>
            </a:r>
            <a:endParaRPr lang="en-CA" sz="9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16</a:t>
            </a:fld>
            <a:endParaRPr lang="en-CA" dirty="0"/>
          </a:p>
        </p:txBody>
      </p:sp>
      <p:sp>
        <p:nvSpPr>
          <p:cNvPr id="7"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8"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9"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0"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1"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2"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History</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a:p>
            <a:r>
              <a:rPr lang="en-CA" sz="1200" b="1" dirty="0" smtClean="0">
                <a:solidFill>
                  <a:schemeClr val="bg1"/>
                </a:solidFill>
                <a:latin typeface="Times New Roman" pitchFamily="18" charset="0"/>
                <a:cs typeface="Times New Roman" pitchFamily="18" charset="0"/>
              </a:rPr>
              <a:t>Stream Processors</a:t>
            </a:r>
          </a:p>
        </p:txBody>
      </p:sp>
      <p:sp>
        <p:nvSpPr>
          <p:cNvPr id="14" name="Text Placeholder 1"/>
          <p:cNvSpPr>
            <a:spLocks noGrp="1"/>
          </p:cNvSpPr>
          <p:nvPr>
            <p:ph type="body" idx="1"/>
          </p:nvPr>
        </p:nvSpPr>
        <p:spPr>
          <a:xfrm>
            <a:off x="0" y="1124744"/>
            <a:ext cx="3635896" cy="402059"/>
          </a:xfrm>
        </p:spPr>
        <p:txBody>
          <a:bodyPr/>
          <a:lstStyle/>
          <a:p>
            <a:r>
              <a:rPr lang="en-CA" sz="2800" dirty="0" smtClean="0"/>
              <a:t>Stream Processor </a:t>
            </a:r>
            <a:endParaRPr lang="en-CA" sz="2800" dirty="0"/>
          </a:p>
        </p:txBody>
      </p:sp>
      <p:sp>
        <p:nvSpPr>
          <p:cNvPr id="15" name="Rectangle 14"/>
          <p:cNvSpPr/>
          <p:nvPr/>
        </p:nvSpPr>
        <p:spPr>
          <a:xfrm>
            <a:off x="0" y="6309320"/>
            <a:ext cx="7956376" cy="230832"/>
          </a:xfrm>
          <a:prstGeom prst="rect">
            <a:avLst/>
          </a:prstGeom>
        </p:spPr>
        <p:txBody>
          <a:bodyPr wrap="square">
            <a:spAutoFit/>
          </a:bodyPr>
          <a:lstStyle/>
          <a:p>
            <a:r>
              <a:rPr lang="en-CA" sz="900" dirty="0" smtClean="0"/>
              <a:t>U.J. </a:t>
            </a:r>
            <a:r>
              <a:rPr lang="en-CA" sz="900" dirty="0" err="1" smtClean="0"/>
              <a:t>Kapasi</a:t>
            </a:r>
            <a:r>
              <a:rPr lang="en-CA" sz="900" dirty="0" smtClean="0"/>
              <a:t>, et al, “Programmable Stream Processors,” IEEE Computer, Aug 2003, pp. 54-62.</a:t>
            </a:r>
            <a:endParaRPr lang="en-CA" sz="900" dirty="0"/>
          </a:p>
        </p:txBody>
      </p:sp>
      <p:pic>
        <p:nvPicPr>
          <p:cNvPr id="8193" name="Picture 1"/>
          <p:cNvPicPr>
            <a:picLocks noChangeAspect="1" noChangeArrowheads="1"/>
          </p:cNvPicPr>
          <p:nvPr/>
        </p:nvPicPr>
        <p:blipFill>
          <a:blip r:embed="rId3" cstate="print"/>
          <a:srcRect/>
          <a:stretch>
            <a:fillRect/>
          </a:stretch>
        </p:blipFill>
        <p:spPr bwMode="auto">
          <a:xfrm>
            <a:off x="3851920" y="1124744"/>
            <a:ext cx="5112568" cy="5094342"/>
          </a:xfrm>
          <a:prstGeom prst="rect">
            <a:avLst/>
          </a:prstGeom>
          <a:noFill/>
          <a:ln w="9525">
            <a:noFill/>
            <a:miter lim="800000"/>
            <a:headEnd/>
            <a:tailEnd/>
          </a:ln>
        </p:spPr>
      </p:pic>
      <p:sp>
        <p:nvSpPr>
          <p:cNvPr id="17" name="Text Placeholder 1"/>
          <p:cNvSpPr>
            <a:spLocks noGrp="1"/>
          </p:cNvSpPr>
          <p:nvPr>
            <p:ph type="body" idx="1"/>
          </p:nvPr>
        </p:nvSpPr>
        <p:spPr>
          <a:xfrm>
            <a:off x="611560" y="1556792"/>
            <a:ext cx="1368152" cy="936104"/>
          </a:xfrm>
        </p:spPr>
        <p:txBody>
          <a:bodyPr/>
          <a:lstStyle/>
          <a:p>
            <a:pPr>
              <a:buFontTx/>
              <a:buChar char="-"/>
            </a:pPr>
            <a:r>
              <a:rPr lang="en-CA" dirty="0" smtClean="0"/>
              <a:t>Streams</a:t>
            </a:r>
          </a:p>
          <a:p>
            <a:pPr>
              <a:buFontTx/>
              <a:buChar char="-"/>
            </a:pPr>
            <a:r>
              <a:rPr lang="en-CA" dirty="0" smtClean="0"/>
              <a:t>Kernels</a:t>
            </a:r>
          </a:p>
        </p:txBody>
      </p:sp>
      <p:sp>
        <p:nvSpPr>
          <p:cNvPr id="18" name="Text Placeholder 1"/>
          <p:cNvSpPr>
            <a:spLocks noGrp="1"/>
          </p:cNvSpPr>
          <p:nvPr>
            <p:ph type="body" idx="1"/>
          </p:nvPr>
        </p:nvSpPr>
        <p:spPr>
          <a:xfrm>
            <a:off x="0" y="2708920"/>
            <a:ext cx="3923928" cy="2088232"/>
          </a:xfrm>
        </p:spPr>
        <p:txBody>
          <a:bodyPr/>
          <a:lstStyle/>
          <a:p>
            <a:r>
              <a:rPr lang="en-CA" dirty="0" smtClean="0"/>
              <a:t>Famous Stream Processors:</a:t>
            </a:r>
          </a:p>
          <a:p>
            <a:r>
              <a:rPr lang="en-CA" dirty="0" smtClean="0"/>
              <a:t>	</a:t>
            </a:r>
            <a:r>
              <a:rPr lang="en-CA" sz="1800" b="0" dirty="0" smtClean="0"/>
              <a:t>1- Imagine</a:t>
            </a:r>
          </a:p>
          <a:p>
            <a:r>
              <a:rPr lang="en-CA" sz="1800" b="0" dirty="0" smtClean="0"/>
              <a:t>	2- Merrimac</a:t>
            </a:r>
          </a:p>
          <a:p>
            <a:r>
              <a:rPr lang="en-CA" sz="1800" b="0" dirty="0" smtClean="0"/>
              <a:t>	3- FT64</a:t>
            </a:r>
          </a:p>
          <a:p>
            <a:r>
              <a:rPr lang="en-CA" sz="1800" b="0" dirty="0" smtClean="0"/>
              <a:t>	4- Storm-1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ox(i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ox(in)">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ox(in)">
                                      <p:cBhvr>
                                        <p:cTn id="17" dur="500"/>
                                        <p:tgtEl>
                                          <p:spTgt spid="18">
                                            <p:txEl>
                                              <p:pRg st="0" end="0"/>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8">
                                            <p:txEl>
                                              <p:pRg st="1" end="1"/>
                                            </p:txEl>
                                          </p:spTgt>
                                        </p:tgtEl>
                                        <p:attrNameLst>
                                          <p:attrName>style.visibility</p:attrName>
                                        </p:attrNameLst>
                                      </p:cBhvr>
                                      <p:to>
                                        <p:strVal val="visible"/>
                                      </p:to>
                                    </p:set>
                                    <p:animEffect transition="in" filter="box(in)">
                                      <p:cBhvr>
                                        <p:cTn id="20" dur="500"/>
                                        <p:tgtEl>
                                          <p:spTgt spid="18">
                                            <p:txEl>
                                              <p:pRg st="1" end="1"/>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Effect transition="in" filter="box(in)">
                                      <p:cBhvr>
                                        <p:cTn id="23" dur="500"/>
                                        <p:tgtEl>
                                          <p:spTgt spid="18">
                                            <p:txEl>
                                              <p:pRg st="2" end="2"/>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
                                            <p:txEl>
                                              <p:pRg st="3" end="3"/>
                                            </p:txEl>
                                          </p:spTgt>
                                        </p:tgtEl>
                                        <p:attrNameLst>
                                          <p:attrName>style.visibility</p:attrName>
                                        </p:attrNameLst>
                                      </p:cBhvr>
                                      <p:to>
                                        <p:strVal val="visible"/>
                                      </p:to>
                                    </p:set>
                                    <p:animEffect transition="in" filter="box(in)">
                                      <p:cBhvr>
                                        <p:cTn id="26" dur="500"/>
                                        <p:tgtEl>
                                          <p:spTgt spid="18">
                                            <p:txEl>
                                              <p:pRg st="3" end="3"/>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8">
                                            <p:txEl>
                                              <p:pRg st="4" end="4"/>
                                            </p:txEl>
                                          </p:spTgt>
                                        </p:tgtEl>
                                        <p:attrNameLst>
                                          <p:attrName>style.visibility</p:attrName>
                                        </p:attrNameLst>
                                      </p:cBhvr>
                                      <p:to>
                                        <p:strVal val="visible"/>
                                      </p:to>
                                    </p:set>
                                    <p:animEffect transition="in" filter="box(in)">
                                      <p:cBhvr>
                                        <p:cTn id="29"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17</a:t>
            </a:fld>
            <a:endParaRPr lang="en-CA" dirty="0"/>
          </a:p>
        </p:txBody>
      </p:sp>
      <p:sp>
        <p:nvSpPr>
          <p:cNvPr id="7"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8"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9"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0"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1"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2"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a:p>
            <a:r>
              <a:rPr lang="en-CA" sz="1200" b="1" dirty="0" smtClean="0">
                <a:solidFill>
                  <a:srgbClr val="00B050"/>
                </a:solidFill>
                <a:latin typeface="Times New Roman" pitchFamily="18" charset="0"/>
                <a:cs typeface="Times New Roman" pitchFamily="18" charset="0"/>
              </a:rPr>
              <a:t>Stream Processors</a:t>
            </a:r>
          </a:p>
          <a:p>
            <a:r>
              <a:rPr lang="en-CA" sz="1200" b="1" dirty="0" smtClean="0">
                <a:solidFill>
                  <a:schemeClr val="bg1"/>
                </a:solidFill>
                <a:latin typeface="Times New Roman" pitchFamily="18" charset="0"/>
                <a:cs typeface="Times New Roman" pitchFamily="18" charset="0"/>
              </a:rPr>
              <a:t>Graphics Processors</a:t>
            </a:r>
          </a:p>
        </p:txBody>
      </p:sp>
      <p:sp>
        <p:nvSpPr>
          <p:cNvPr id="14" name="Text Placeholder 1"/>
          <p:cNvSpPr>
            <a:spLocks noGrp="1"/>
          </p:cNvSpPr>
          <p:nvPr>
            <p:ph type="body" idx="1"/>
          </p:nvPr>
        </p:nvSpPr>
        <p:spPr>
          <a:xfrm>
            <a:off x="0" y="1124744"/>
            <a:ext cx="4139952" cy="402059"/>
          </a:xfrm>
        </p:spPr>
        <p:txBody>
          <a:bodyPr/>
          <a:lstStyle/>
          <a:p>
            <a:r>
              <a:rPr lang="en-CA" sz="2800" dirty="0" smtClean="0"/>
              <a:t>Graphics Processors </a:t>
            </a:r>
            <a:endParaRPr lang="en-CA" sz="2800" dirty="0"/>
          </a:p>
        </p:txBody>
      </p:sp>
      <p:sp>
        <p:nvSpPr>
          <p:cNvPr id="15" name="Rectangle 14"/>
          <p:cNvSpPr/>
          <p:nvPr/>
        </p:nvSpPr>
        <p:spPr>
          <a:xfrm>
            <a:off x="4355976" y="6237312"/>
            <a:ext cx="4932040" cy="230832"/>
          </a:xfrm>
          <a:prstGeom prst="rect">
            <a:avLst/>
          </a:prstGeom>
        </p:spPr>
        <p:txBody>
          <a:bodyPr wrap="square">
            <a:spAutoFit/>
          </a:bodyPr>
          <a:lstStyle/>
          <a:p>
            <a:r>
              <a:rPr lang="en-CA" sz="900" dirty="0" smtClean="0"/>
              <a:t>D. Wilson, “ATI </a:t>
            </a:r>
            <a:r>
              <a:rPr lang="en-CA" sz="900" dirty="0" err="1" smtClean="0"/>
              <a:t>Radeon</a:t>
            </a:r>
            <a:r>
              <a:rPr lang="en-CA" sz="900" dirty="0" smtClean="0"/>
              <a:t> HD 2900 XT: Calling a Spade a Spade”, 2007, www.anandtech.com</a:t>
            </a:r>
            <a:endParaRPr lang="en-CA" sz="900" dirty="0"/>
          </a:p>
        </p:txBody>
      </p:sp>
      <p:pic>
        <p:nvPicPr>
          <p:cNvPr id="30722" name="Picture 2"/>
          <p:cNvPicPr>
            <a:picLocks noChangeAspect="1" noChangeArrowheads="1"/>
          </p:cNvPicPr>
          <p:nvPr/>
        </p:nvPicPr>
        <p:blipFill>
          <a:blip r:embed="rId3" cstate="print"/>
          <a:srcRect/>
          <a:stretch>
            <a:fillRect/>
          </a:stretch>
        </p:blipFill>
        <p:spPr bwMode="auto">
          <a:xfrm>
            <a:off x="4499992" y="1268760"/>
            <a:ext cx="4419575" cy="4837426"/>
          </a:xfrm>
          <a:prstGeom prst="rect">
            <a:avLst/>
          </a:prstGeom>
          <a:noFill/>
          <a:ln w="9525">
            <a:noFill/>
            <a:miter lim="800000"/>
            <a:headEnd/>
            <a:tailEnd/>
          </a:ln>
        </p:spPr>
      </p:pic>
      <p:sp>
        <p:nvSpPr>
          <p:cNvPr id="18" name="Content Placeholder 2"/>
          <p:cNvSpPr>
            <a:spLocks noGrp="1"/>
          </p:cNvSpPr>
          <p:nvPr>
            <p:ph sz="half" idx="2"/>
          </p:nvPr>
        </p:nvSpPr>
        <p:spPr>
          <a:xfrm>
            <a:off x="0" y="1484784"/>
            <a:ext cx="4499992" cy="4752528"/>
          </a:xfrm>
        </p:spPr>
        <p:txBody>
          <a:bodyPr/>
          <a:lstStyle/>
          <a:p>
            <a:r>
              <a:rPr lang="en-CA" sz="1400" b="1" i="1" dirty="0" smtClean="0"/>
              <a:t>Work-item:</a:t>
            </a:r>
            <a:r>
              <a:rPr lang="en-CA" sz="1400" dirty="0" smtClean="0"/>
              <a:t> Each kernel instance is a work-item  or thread.</a:t>
            </a:r>
          </a:p>
          <a:p>
            <a:r>
              <a:rPr lang="en-CA" sz="1400" b="1" i="1" dirty="0" smtClean="0"/>
              <a:t>Work-group:</a:t>
            </a:r>
            <a:r>
              <a:rPr lang="en-CA" sz="1400" dirty="0" smtClean="0"/>
              <a:t> work-items are organized into clusters called work-groups. Within a work-group, work-items can share data in local memory and all work-items within a group execute on the same stream processor array.</a:t>
            </a:r>
          </a:p>
          <a:p>
            <a:r>
              <a:rPr lang="en-CA" sz="1400" b="1" i="1" dirty="0" smtClean="0"/>
              <a:t>Wave-front:</a:t>
            </a:r>
            <a:r>
              <a:rPr lang="en-CA" sz="1400" dirty="0" smtClean="0"/>
              <a:t> A wave-front is group of threads (work-item) that execute together.</a:t>
            </a:r>
          </a:p>
          <a:p>
            <a:r>
              <a:rPr lang="en-CA" sz="1400" b="1" i="1" dirty="0" smtClean="0"/>
              <a:t>Clause:</a:t>
            </a:r>
            <a:r>
              <a:rPr lang="en-CA" sz="1400" dirty="0" smtClean="0"/>
              <a:t> Homogenous group of instructions run automatically on the hardware.</a:t>
            </a:r>
          </a:p>
          <a:p>
            <a:endParaRPr lang="en-CA" sz="1400" b="1" i="1" dirty="0" smtClean="0"/>
          </a:p>
          <a:p>
            <a:endParaRPr lang="en-CA" sz="1400" b="1" i="1" dirty="0" smtClean="0"/>
          </a:p>
          <a:p>
            <a:endParaRPr lang="en-CA" sz="1400" b="1" i="1" dirty="0" smtClean="0"/>
          </a:p>
          <a:p>
            <a:r>
              <a:rPr lang="en-CA" sz="1400" b="1" i="1" dirty="0" smtClean="0"/>
              <a:t>Command processor</a:t>
            </a:r>
            <a:endParaRPr lang="en-CA" sz="1400" dirty="0" smtClean="0"/>
          </a:p>
          <a:p>
            <a:r>
              <a:rPr lang="en-CA" sz="1400" b="1" i="1" dirty="0" smtClean="0"/>
              <a:t>Ultra Dispatch Processor (UDP)</a:t>
            </a:r>
          </a:p>
          <a:p>
            <a:r>
              <a:rPr lang="en-CA" sz="1400" b="1" i="1" dirty="0" smtClean="0"/>
              <a:t>Stream Engine</a:t>
            </a:r>
          </a:p>
          <a:p>
            <a:r>
              <a:rPr lang="en-CA" sz="1400" b="1" i="1" dirty="0" smtClean="0"/>
              <a:t>Stream Processing Unit</a:t>
            </a:r>
          </a:p>
          <a:p>
            <a:r>
              <a:rPr lang="en-CA" sz="1400" b="1" i="1" dirty="0" smtClean="0"/>
              <a:t>General Purpose Registers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blinds(horizontal)">
                                      <p:cBhvr>
                                        <p:cTn id="10" dur="500"/>
                                        <p:tgtEl>
                                          <p:spTgt spid="1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Effect transition="in" filter="blinds(horizontal)">
                                      <p:cBhvr>
                                        <p:cTn id="13" dur="500"/>
                                        <p:tgtEl>
                                          <p:spTgt spid="18">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xEl>
                                              <p:pRg st="3" end="3"/>
                                            </p:txEl>
                                          </p:spTgt>
                                        </p:tgtEl>
                                        <p:attrNameLst>
                                          <p:attrName>style.visibility</p:attrName>
                                        </p:attrNameLst>
                                      </p:cBhvr>
                                      <p:to>
                                        <p:strVal val="visible"/>
                                      </p:to>
                                    </p:set>
                                    <p:animEffect transition="in" filter="blinds(horizontal)">
                                      <p:cBhvr>
                                        <p:cTn id="16" dur="500"/>
                                        <p:tgtEl>
                                          <p:spTgt spid="1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8">
                                            <p:txEl>
                                              <p:pRg st="7" end="7"/>
                                            </p:txEl>
                                          </p:spTgt>
                                        </p:tgtEl>
                                        <p:attrNameLst>
                                          <p:attrName>style.visibility</p:attrName>
                                        </p:attrNameLst>
                                      </p:cBhvr>
                                      <p:to>
                                        <p:strVal val="visible"/>
                                      </p:to>
                                    </p:set>
                                    <p:animEffect transition="in" filter="blinds(horizontal)">
                                      <p:cBhvr>
                                        <p:cTn id="21" dur="500"/>
                                        <p:tgtEl>
                                          <p:spTgt spid="18">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8">
                                            <p:txEl>
                                              <p:pRg st="8" end="8"/>
                                            </p:txEl>
                                          </p:spTgt>
                                        </p:tgtEl>
                                        <p:attrNameLst>
                                          <p:attrName>style.visibility</p:attrName>
                                        </p:attrNameLst>
                                      </p:cBhvr>
                                      <p:to>
                                        <p:strVal val="visible"/>
                                      </p:to>
                                    </p:set>
                                    <p:animEffect transition="in" filter="blinds(horizontal)">
                                      <p:cBhvr>
                                        <p:cTn id="24" dur="500"/>
                                        <p:tgtEl>
                                          <p:spTgt spid="18">
                                            <p:txEl>
                                              <p:pRg st="8" end="8"/>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8">
                                            <p:txEl>
                                              <p:pRg st="9" end="9"/>
                                            </p:txEl>
                                          </p:spTgt>
                                        </p:tgtEl>
                                        <p:attrNameLst>
                                          <p:attrName>style.visibility</p:attrName>
                                        </p:attrNameLst>
                                      </p:cBhvr>
                                      <p:to>
                                        <p:strVal val="visible"/>
                                      </p:to>
                                    </p:set>
                                    <p:animEffect transition="in" filter="blinds(horizontal)">
                                      <p:cBhvr>
                                        <p:cTn id="27" dur="500"/>
                                        <p:tgtEl>
                                          <p:spTgt spid="18">
                                            <p:txEl>
                                              <p:pRg st="9" end="9"/>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8">
                                            <p:txEl>
                                              <p:pRg st="10" end="10"/>
                                            </p:txEl>
                                          </p:spTgt>
                                        </p:tgtEl>
                                        <p:attrNameLst>
                                          <p:attrName>style.visibility</p:attrName>
                                        </p:attrNameLst>
                                      </p:cBhvr>
                                      <p:to>
                                        <p:strVal val="visible"/>
                                      </p:to>
                                    </p:set>
                                    <p:animEffect transition="in" filter="blinds(horizontal)">
                                      <p:cBhvr>
                                        <p:cTn id="30" dur="500"/>
                                        <p:tgtEl>
                                          <p:spTgt spid="18">
                                            <p:txEl>
                                              <p:pRg st="10" end="1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8">
                                            <p:txEl>
                                              <p:pRg st="11" end="11"/>
                                            </p:txEl>
                                          </p:spTgt>
                                        </p:tgtEl>
                                        <p:attrNameLst>
                                          <p:attrName>style.visibility</p:attrName>
                                        </p:attrNameLst>
                                      </p:cBhvr>
                                      <p:to>
                                        <p:strVal val="visible"/>
                                      </p:to>
                                    </p:set>
                                    <p:animEffect transition="in" filter="blinds(horizontal)">
                                      <p:cBhvr>
                                        <p:cTn id="33" dur="500"/>
                                        <p:tgtEl>
                                          <p:spTgt spid="1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18</a:t>
            </a:fld>
            <a:endParaRPr lang="en-CA" dirty="0"/>
          </a:p>
        </p:txBody>
      </p:sp>
      <p:sp>
        <p:nvSpPr>
          <p:cNvPr id="7"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8"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9"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0"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1"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2"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3"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4" name="TextBox 13"/>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a:p>
            <a:r>
              <a:rPr lang="en-CA" sz="1200" b="1" dirty="0" smtClean="0">
                <a:solidFill>
                  <a:srgbClr val="00B050"/>
                </a:solidFill>
                <a:latin typeface="Times New Roman" pitchFamily="18" charset="0"/>
                <a:cs typeface="Times New Roman" pitchFamily="18" charset="0"/>
              </a:rPr>
              <a:t>Stream Processors</a:t>
            </a:r>
          </a:p>
          <a:p>
            <a:r>
              <a:rPr lang="en-CA" sz="1200" b="1" dirty="0" smtClean="0">
                <a:solidFill>
                  <a:schemeClr val="bg1"/>
                </a:solidFill>
                <a:latin typeface="Times New Roman" pitchFamily="18" charset="0"/>
                <a:cs typeface="Times New Roman" pitchFamily="18" charset="0"/>
              </a:rPr>
              <a:t>Graphics Processors</a:t>
            </a:r>
          </a:p>
        </p:txBody>
      </p:sp>
      <p:sp>
        <p:nvSpPr>
          <p:cNvPr id="15" name="Text Placeholder 1"/>
          <p:cNvSpPr>
            <a:spLocks noGrp="1"/>
          </p:cNvSpPr>
          <p:nvPr>
            <p:ph type="body" idx="1"/>
          </p:nvPr>
        </p:nvSpPr>
        <p:spPr>
          <a:xfrm>
            <a:off x="0" y="1124744"/>
            <a:ext cx="4139952" cy="402059"/>
          </a:xfrm>
        </p:spPr>
        <p:txBody>
          <a:bodyPr/>
          <a:lstStyle/>
          <a:p>
            <a:r>
              <a:rPr lang="en-CA" sz="2800" dirty="0" smtClean="0"/>
              <a:t>Graphics Processors... </a:t>
            </a:r>
            <a:endParaRPr lang="en-CA" sz="2800" dirty="0"/>
          </a:p>
        </p:txBody>
      </p:sp>
      <p:sp>
        <p:nvSpPr>
          <p:cNvPr id="16" name="Rectangle 15"/>
          <p:cNvSpPr/>
          <p:nvPr/>
        </p:nvSpPr>
        <p:spPr>
          <a:xfrm>
            <a:off x="5759624" y="6309320"/>
            <a:ext cx="3384376" cy="230832"/>
          </a:xfrm>
          <a:prstGeom prst="rect">
            <a:avLst/>
          </a:prstGeom>
        </p:spPr>
        <p:txBody>
          <a:bodyPr wrap="square">
            <a:spAutoFit/>
          </a:bodyPr>
          <a:lstStyle/>
          <a:p>
            <a:r>
              <a:rPr lang="en-CA" sz="900" dirty="0" smtClean="0"/>
              <a:t>AMD </a:t>
            </a:r>
            <a:r>
              <a:rPr lang="en-CA" sz="900" dirty="0" err="1" smtClean="0"/>
              <a:t>Radeon</a:t>
            </a:r>
            <a:r>
              <a:rPr lang="en-CA" sz="900" dirty="0" smtClean="0"/>
              <a:t> HD 6900 Series Graphics, Dec 2010, AMD.</a:t>
            </a:r>
            <a:endParaRPr lang="en-CA" sz="900" dirty="0"/>
          </a:p>
        </p:txBody>
      </p:sp>
      <p:pic>
        <p:nvPicPr>
          <p:cNvPr id="31749" name="Picture 5"/>
          <p:cNvPicPr>
            <a:picLocks noChangeAspect="1" noChangeArrowheads="1"/>
          </p:cNvPicPr>
          <p:nvPr/>
        </p:nvPicPr>
        <p:blipFill>
          <a:blip r:embed="rId3" cstate="print"/>
          <a:srcRect/>
          <a:stretch>
            <a:fillRect/>
          </a:stretch>
        </p:blipFill>
        <p:spPr bwMode="auto">
          <a:xfrm>
            <a:off x="251520" y="2060848"/>
            <a:ext cx="4176464" cy="3029747"/>
          </a:xfrm>
          <a:prstGeom prst="rect">
            <a:avLst/>
          </a:prstGeom>
          <a:noFill/>
          <a:ln w="9525">
            <a:noFill/>
            <a:miter lim="800000"/>
            <a:headEnd/>
            <a:tailEnd/>
          </a:ln>
        </p:spPr>
      </p:pic>
      <p:pic>
        <p:nvPicPr>
          <p:cNvPr id="31750" name="Picture 6"/>
          <p:cNvPicPr>
            <a:picLocks noChangeAspect="1" noChangeArrowheads="1"/>
          </p:cNvPicPr>
          <p:nvPr/>
        </p:nvPicPr>
        <p:blipFill>
          <a:blip r:embed="rId4" cstate="print"/>
          <a:srcRect/>
          <a:stretch>
            <a:fillRect/>
          </a:stretch>
        </p:blipFill>
        <p:spPr bwMode="auto">
          <a:xfrm>
            <a:off x="4644008" y="2110339"/>
            <a:ext cx="4285683" cy="2945550"/>
          </a:xfrm>
          <a:prstGeom prst="rect">
            <a:avLst/>
          </a:prstGeom>
          <a:noFill/>
          <a:ln w="9525">
            <a:noFill/>
            <a:miter lim="800000"/>
            <a:headEnd/>
            <a:tailEnd/>
          </a:ln>
        </p:spPr>
      </p:pic>
      <p:sp>
        <p:nvSpPr>
          <p:cNvPr id="24" name="Rectangle 23"/>
          <p:cNvSpPr/>
          <p:nvPr/>
        </p:nvSpPr>
        <p:spPr>
          <a:xfrm>
            <a:off x="0" y="6309320"/>
            <a:ext cx="4932040" cy="230832"/>
          </a:xfrm>
          <a:prstGeom prst="rect">
            <a:avLst/>
          </a:prstGeom>
        </p:spPr>
        <p:txBody>
          <a:bodyPr wrap="square">
            <a:spAutoFit/>
          </a:bodyPr>
          <a:lstStyle/>
          <a:p>
            <a:r>
              <a:rPr lang="en-CA" sz="900" dirty="0" smtClean="0"/>
              <a:t>D. Wilson, “ATI </a:t>
            </a:r>
            <a:r>
              <a:rPr lang="en-CA" sz="900" dirty="0" err="1" smtClean="0"/>
              <a:t>Radeon</a:t>
            </a:r>
            <a:r>
              <a:rPr lang="en-CA" sz="900" dirty="0" smtClean="0"/>
              <a:t> HD 2900 XT: Calling a Spade a Spade”, 2007, www.anandtech.com</a:t>
            </a:r>
            <a:endParaRPr lang="en-CA" sz="900" dirty="0"/>
          </a:p>
        </p:txBody>
      </p:sp>
      <p:sp>
        <p:nvSpPr>
          <p:cNvPr id="25" name="Text Placeholder 1"/>
          <p:cNvSpPr>
            <a:spLocks noGrp="1"/>
          </p:cNvSpPr>
          <p:nvPr>
            <p:ph type="body" idx="1"/>
          </p:nvPr>
        </p:nvSpPr>
        <p:spPr>
          <a:xfrm>
            <a:off x="2483768" y="5301208"/>
            <a:ext cx="6048672" cy="504056"/>
          </a:xfrm>
        </p:spPr>
        <p:txBody>
          <a:bodyPr/>
          <a:lstStyle/>
          <a:p>
            <a:r>
              <a:rPr lang="en-CA" dirty="0" smtClean="0"/>
              <a:t>VLIW5 </a:t>
            </a:r>
            <a:r>
              <a:rPr lang="en-CA" dirty="0" err="1" smtClean="0"/>
              <a:t>vs</a:t>
            </a:r>
            <a:r>
              <a:rPr lang="en-CA" dirty="0" smtClean="0"/>
              <a:t> VLIW4 SPU Architecture</a:t>
            </a:r>
            <a:endParaRPr lang="en-CA" sz="1800" b="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19</a:t>
            </a:fld>
            <a:endParaRPr lang="en-CA" dirty="0"/>
          </a:p>
        </p:txBody>
      </p:sp>
      <p:sp>
        <p:nvSpPr>
          <p:cNvPr id="7"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8"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9"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0"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1"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2"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3"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4"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5" name="TextBox 14"/>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a:p>
            <a:r>
              <a:rPr lang="en-CA" sz="1200" b="1" dirty="0" smtClean="0">
                <a:solidFill>
                  <a:srgbClr val="00B050"/>
                </a:solidFill>
                <a:latin typeface="Times New Roman" pitchFamily="18" charset="0"/>
                <a:cs typeface="Times New Roman" pitchFamily="18" charset="0"/>
              </a:rPr>
              <a:t>Stream Processors</a:t>
            </a:r>
          </a:p>
          <a:p>
            <a:r>
              <a:rPr lang="en-CA" sz="1200" b="1" dirty="0" smtClean="0">
                <a:solidFill>
                  <a:schemeClr val="bg1"/>
                </a:solidFill>
                <a:latin typeface="Times New Roman" pitchFamily="18" charset="0"/>
                <a:cs typeface="Times New Roman" pitchFamily="18" charset="0"/>
              </a:rPr>
              <a:t>Graphics Processors</a:t>
            </a:r>
          </a:p>
        </p:txBody>
      </p:sp>
      <p:sp>
        <p:nvSpPr>
          <p:cNvPr id="16" name="Text Placeholder 1"/>
          <p:cNvSpPr>
            <a:spLocks noGrp="1"/>
          </p:cNvSpPr>
          <p:nvPr>
            <p:ph type="body" idx="1"/>
          </p:nvPr>
        </p:nvSpPr>
        <p:spPr>
          <a:xfrm>
            <a:off x="0" y="1124744"/>
            <a:ext cx="4139952" cy="402059"/>
          </a:xfrm>
        </p:spPr>
        <p:txBody>
          <a:bodyPr/>
          <a:lstStyle/>
          <a:p>
            <a:r>
              <a:rPr lang="en-CA" sz="2800" dirty="0" smtClean="0"/>
              <a:t>Graphics Processors... </a:t>
            </a:r>
            <a:endParaRPr lang="en-CA" sz="2800" dirty="0"/>
          </a:p>
        </p:txBody>
      </p:sp>
      <p:sp>
        <p:nvSpPr>
          <p:cNvPr id="17" name="Rectangle 16"/>
          <p:cNvSpPr/>
          <p:nvPr/>
        </p:nvSpPr>
        <p:spPr>
          <a:xfrm>
            <a:off x="6012160" y="6309320"/>
            <a:ext cx="3384376" cy="230832"/>
          </a:xfrm>
          <a:prstGeom prst="rect">
            <a:avLst/>
          </a:prstGeom>
        </p:spPr>
        <p:txBody>
          <a:bodyPr wrap="square">
            <a:spAutoFit/>
          </a:bodyPr>
          <a:lstStyle/>
          <a:p>
            <a:r>
              <a:rPr lang="en-CA" sz="900" dirty="0" smtClean="0"/>
              <a:t>AMD </a:t>
            </a:r>
            <a:r>
              <a:rPr lang="en-CA" sz="900" dirty="0" err="1" smtClean="0"/>
              <a:t>Radeon</a:t>
            </a:r>
            <a:r>
              <a:rPr lang="en-CA" sz="900" dirty="0" smtClean="0"/>
              <a:t> HD 6900 Series Graphics, Dec 2010, AMD.</a:t>
            </a:r>
            <a:endParaRPr lang="en-CA" sz="900" dirty="0"/>
          </a:p>
        </p:txBody>
      </p:sp>
      <p:pic>
        <p:nvPicPr>
          <p:cNvPr id="19" name="Picture 3"/>
          <p:cNvPicPr>
            <a:picLocks noChangeAspect="1" noChangeArrowheads="1"/>
          </p:cNvPicPr>
          <p:nvPr/>
        </p:nvPicPr>
        <p:blipFill>
          <a:blip r:embed="rId3" cstate="print"/>
          <a:srcRect/>
          <a:stretch>
            <a:fillRect/>
          </a:stretch>
        </p:blipFill>
        <p:spPr bwMode="auto">
          <a:xfrm>
            <a:off x="4499992" y="1268760"/>
            <a:ext cx="4481741" cy="4967263"/>
          </a:xfrm>
          <a:prstGeom prst="rect">
            <a:avLst/>
          </a:prstGeom>
          <a:noFill/>
          <a:ln w="9525">
            <a:noFill/>
            <a:miter lim="800000"/>
            <a:headEnd/>
            <a:tailEnd/>
          </a:ln>
        </p:spPr>
      </p:pic>
      <p:pic>
        <p:nvPicPr>
          <p:cNvPr id="20" name="Picture 4"/>
          <p:cNvPicPr>
            <a:picLocks noChangeAspect="1" noChangeArrowheads="1"/>
          </p:cNvPicPr>
          <p:nvPr/>
        </p:nvPicPr>
        <p:blipFill>
          <a:blip r:embed="rId4" cstate="print"/>
          <a:srcRect/>
          <a:stretch>
            <a:fillRect/>
          </a:stretch>
        </p:blipFill>
        <p:spPr bwMode="auto">
          <a:xfrm>
            <a:off x="395535" y="1844824"/>
            <a:ext cx="3587191" cy="38164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a:t>
            </a:fld>
            <a:endParaRPr lang="en-CA" dirty="0"/>
          </a:p>
        </p:txBody>
      </p:sp>
      <p:sp>
        <p:nvSpPr>
          <p:cNvPr id="7" name="Text Placeholder 1"/>
          <p:cNvSpPr>
            <a:spLocks noGrp="1"/>
          </p:cNvSpPr>
          <p:nvPr>
            <p:ph type="body" idx="1"/>
          </p:nvPr>
        </p:nvSpPr>
        <p:spPr>
          <a:xfrm>
            <a:off x="539552" y="1700808"/>
            <a:ext cx="5688632" cy="4104456"/>
          </a:xfrm>
        </p:spPr>
        <p:txBody>
          <a:bodyPr/>
          <a:lstStyle/>
          <a:p>
            <a:pPr>
              <a:buFontTx/>
              <a:buChar char="-"/>
            </a:pPr>
            <a:r>
              <a:rPr lang="en-CA" sz="3600" dirty="0" smtClean="0"/>
              <a:t> History </a:t>
            </a:r>
          </a:p>
          <a:p>
            <a:pPr>
              <a:buFontTx/>
              <a:buChar char="-"/>
            </a:pPr>
            <a:r>
              <a:rPr lang="en-CA" sz="3600" dirty="0" smtClean="0"/>
              <a:t> Graphic Elements</a:t>
            </a:r>
          </a:p>
          <a:p>
            <a:pPr>
              <a:buFontTx/>
              <a:buChar char="-"/>
            </a:pPr>
            <a:r>
              <a:rPr lang="en-CA" sz="3600" dirty="0" smtClean="0"/>
              <a:t> Graphic Pipeline</a:t>
            </a:r>
          </a:p>
          <a:p>
            <a:pPr>
              <a:buFontTx/>
              <a:buChar char="-"/>
            </a:pPr>
            <a:r>
              <a:rPr lang="en-CA" sz="3600" dirty="0" smtClean="0"/>
              <a:t> Vector Processors</a:t>
            </a:r>
          </a:p>
          <a:p>
            <a:pPr>
              <a:buFontTx/>
              <a:buChar char="-"/>
            </a:pPr>
            <a:r>
              <a:rPr lang="en-CA" sz="3600" dirty="0" smtClean="0"/>
              <a:t> Stream Processors</a:t>
            </a:r>
          </a:p>
          <a:p>
            <a:pPr>
              <a:buFontTx/>
              <a:buChar char="-"/>
            </a:pPr>
            <a:r>
              <a:rPr lang="en-CA" sz="3600" dirty="0" smtClean="0"/>
              <a:t> Graphics Processing Unit</a:t>
            </a:r>
          </a:p>
        </p:txBody>
      </p:sp>
      <p:sp>
        <p:nvSpPr>
          <p:cNvPr id="10"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chemeClr val="bg1"/>
                </a:solidFill>
                <a:latin typeface="Times New Roman" pitchFamily="18" charset="0"/>
                <a:cs typeface="Times New Roman" pitchFamily="18" charset="0"/>
              </a:rPr>
              <a:t>Introduction</a:t>
            </a:r>
            <a:endParaRPr lang="en-CA" sz="1200" b="1" dirty="0">
              <a:solidFill>
                <a:schemeClr val="bg1"/>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p>
          <a:p>
            <a:r>
              <a:rPr lang="en-CA" sz="1200" b="1" dirty="0" smtClean="0">
                <a:solidFill>
                  <a:srgbClr val="00B050"/>
                </a:solidFill>
                <a:latin typeface="Times New Roman" pitchFamily="18" charset="0"/>
                <a:cs typeface="Times New Roman" pitchFamily="18" charset="0"/>
              </a:rPr>
              <a:t>Graphic Elements</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20</a:t>
            </a:fld>
            <a:endParaRPr lang="en-CA" dirty="0"/>
          </a:p>
        </p:txBody>
      </p:sp>
      <p:sp>
        <p:nvSpPr>
          <p:cNvPr id="7"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8"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9"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0"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1"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2"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3"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4"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5"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6" name="TextBox 15"/>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a:p>
            <a:r>
              <a:rPr lang="en-CA" sz="1200" b="1" dirty="0" smtClean="0">
                <a:solidFill>
                  <a:srgbClr val="00B050"/>
                </a:solidFill>
                <a:latin typeface="Times New Roman" pitchFamily="18" charset="0"/>
                <a:cs typeface="Times New Roman" pitchFamily="18" charset="0"/>
              </a:rPr>
              <a:t>Stream Processors</a:t>
            </a:r>
          </a:p>
          <a:p>
            <a:r>
              <a:rPr lang="en-CA" sz="1200" b="1" dirty="0" smtClean="0">
                <a:solidFill>
                  <a:schemeClr val="bg1"/>
                </a:solidFill>
                <a:latin typeface="Times New Roman" pitchFamily="18" charset="0"/>
                <a:cs typeface="Times New Roman" pitchFamily="18" charset="0"/>
              </a:rPr>
              <a:t>Graphics Processors</a:t>
            </a:r>
          </a:p>
        </p:txBody>
      </p:sp>
      <p:sp>
        <p:nvSpPr>
          <p:cNvPr id="17" name="Text Placeholder 1"/>
          <p:cNvSpPr>
            <a:spLocks noGrp="1"/>
          </p:cNvSpPr>
          <p:nvPr>
            <p:ph type="body" idx="1"/>
          </p:nvPr>
        </p:nvSpPr>
        <p:spPr>
          <a:xfrm>
            <a:off x="0" y="1124744"/>
            <a:ext cx="4139952" cy="402059"/>
          </a:xfrm>
        </p:spPr>
        <p:txBody>
          <a:bodyPr/>
          <a:lstStyle/>
          <a:p>
            <a:r>
              <a:rPr lang="en-CA" sz="2800" dirty="0" smtClean="0"/>
              <a:t>Graphics Processors... </a:t>
            </a:r>
            <a:endParaRPr lang="en-CA" sz="2800" dirty="0"/>
          </a:p>
        </p:txBody>
      </p:sp>
      <p:sp>
        <p:nvSpPr>
          <p:cNvPr id="18" name="Rectangle 17"/>
          <p:cNvSpPr/>
          <p:nvPr/>
        </p:nvSpPr>
        <p:spPr>
          <a:xfrm>
            <a:off x="6479704" y="6309320"/>
            <a:ext cx="2664296" cy="230832"/>
          </a:xfrm>
          <a:prstGeom prst="rect">
            <a:avLst/>
          </a:prstGeom>
        </p:spPr>
        <p:txBody>
          <a:bodyPr wrap="square">
            <a:spAutoFit/>
          </a:bodyPr>
          <a:lstStyle/>
          <a:p>
            <a:r>
              <a:rPr lang="en-CA" sz="900" b="1" dirty="0" smtClean="0"/>
              <a:t>AMD Accelerated Parallel Processing 2012</a:t>
            </a:r>
            <a:endParaRPr lang="en-CA" sz="900" dirty="0"/>
          </a:p>
        </p:txBody>
      </p:sp>
      <p:pic>
        <p:nvPicPr>
          <p:cNvPr id="19" name="Picture 18" descr="HD79mem.PNG"/>
          <p:cNvPicPr>
            <a:picLocks noChangeAspect="1"/>
          </p:cNvPicPr>
          <p:nvPr/>
        </p:nvPicPr>
        <p:blipFill>
          <a:blip r:embed="rId3" cstate="print"/>
          <a:stretch>
            <a:fillRect/>
          </a:stretch>
        </p:blipFill>
        <p:spPr>
          <a:xfrm>
            <a:off x="3635896" y="1196752"/>
            <a:ext cx="5056244" cy="4731912"/>
          </a:xfrm>
          <a:prstGeom prst="rect">
            <a:avLst/>
          </a:prstGeom>
        </p:spPr>
      </p:pic>
      <p:sp>
        <p:nvSpPr>
          <p:cNvPr id="20" name="TextBox 19"/>
          <p:cNvSpPr txBox="1"/>
          <p:nvPr/>
        </p:nvSpPr>
        <p:spPr>
          <a:xfrm>
            <a:off x="3275856" y="5877272"/>
            <a:ext cx="5868144" cy="307777"/>
          </a:xfrm>
          <a:prstGeom prst="rect">
            <a:avLst/>
          </a:prstGeom>
          <a:noFill/>
        </p:spPr>
        <p:txBody>
          <a:bodyPr wrap="square" rtlCol="0">
            <a:spAutoFit/>
          </a:bodyPr>
          <a:lstStyle/>
          <a:p>
            <a:r>
              <a:rPr lang="en-CA" sz="1400" b="1" dirty="0" smtClean="0"/>
              <a:t>Interrelationship of Memory Domains for Southern Islands Devices</a:t>
            </a:r>
            <a:endParaRPr lang="en-CA" sz="1350" b="1" dirty="0" smtClean="0">
              <a:solidFill>
                <a:schemeClr val="bg1"/>
              </a:solidFill>
              <a:latin typeface="Times New Roman" pitchFamily="18" charset="0"/>
              <a:cs typeface="Times New Roman" pitchFamily="18" charset="0"/>
            </a:endParaRPr>
          </a:p>
        </p:txBody>
      </p:sp>
      <p:sp>
        <p:nvSpPr>
          <p:cNvPr id="21" name="Text Placeholder 1"/>
          <p:cNvSpPr>
            <a:spLocks noGrp="1"/>
          </p:cNvSpPr>
          <p:nvPr>
            <p:ph type="body" idx="1"/>
          </p:nvPr>
        </p:nvSpPr>
        <p:spPr>
          <a:xfrm>
            <a:off x="323528" y="1628800"/>
            <a:ext cx="3203848" cy="1872208"/>
          </a:xfrm>
        </p:spPr>
        <p:txBody>
          <a:bodyPr/>
          <a:lstStyle/>
          <a:p>
            <a:pPr>
              <a:buFontTx/>
              <a:buChar char="-"/>
            </a:pPr>
            <a:r>
              <a:rPr lang="en-CA" dirty="0" smtClean="0"/>
              <a:t>Private Memory (GPR)</a:t>
            </a:r>
          </a:p>
          <a:p>
            <a:pPr>
              <a:buFontTx/>
              <a:buChar char="-"/>
            </a:pPr>
            <a:r>
              <a:rPr lang="en-CA" dirty="0" smtClean="0"/>
              <a:t>Local Memory (LDS)</a:t>
            </a:r>
          </a:p>
          <a:p>
            <a:pPr>
              <a:buFontTx/>
              <a:buChar char="-"/>
            </a:pPr>
            <a:r>
              <a:rPr lang="en-CA" dirty="0" smtClean="0"/>
              <a:t>Global Memory (GDS)</a:t>
            </a:r>
          </a:p>
          <a:p>
            <a:pPr>
              <a:buFontTx/>
              <a:buChar char="-"/>
            </a:pPr>
            <a:r>
              <a:rPr lang="en-CA" dirty="0" smtClean="0"/>
              <a:t>Constant Memory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xEl>
                                              <p:pRg st="1" end="1"/>
                                            </p:txEl>
                                          </p:spTgt>
                                        </p:tgtEl>
                                        <p:attrNameLst>
                                          <p:attrName>style.visibility</p:attrName>
                                        </p:attrNameLst>
                                      </p:cBhvr>
                                      <p:to>
                                        <p:strVal val="visible"/>
                                      </p:to>
                                    </p:set>
                                    <p:animEffect transition="in" filter="blinds(horizontal)">
                                      <p:cBhvr>
                                        <p:cTn id="10" dur="500"/>
                                        <p:tgtEl>
                                          <p:spTgt spid="2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Effect transition="in" filter="blinds(horizontal)">
                                      <p:cBhvr>
                                        <p:cTn id="13" dur="500"/>
                                        <p:tgtEl>
                                          <p:spTgt spid="21">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
                                            <p:txEl>
                                              <p:pRg st="3" end="3"/>
                                            </p:txEl>
                                          </p:spTgt>
                                        </p:tgtEl>
                                        <p:attrNameLst>
                                          <p:attrName>style.visibility</p:attrName>
                                        </p:attrNameLst>
                                      </p:cBhvr>
                                      <p:to>
                                        <p:strVal val="visible"/>
                                      </p:to>
                                    </p:set>
                                    <p:animEffect transition="in" filter="blinds(horizontal)">
                                      <p:cBhvr>
                                        <p:cTn id="16"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21</a:t>
            </a:fld>
            <a:endParaRPr lang="en-CA" dirty="0"/>
          </a:p>
        </p:txBody>
      </p:sp>
      <p:sp>
        <p:nvSpPr>
          <p:cNvPr id="7"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8"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9"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0"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1"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2"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3"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4"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5"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6"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7" name="TextBox 16"/>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a:p>
            <a:r>
              <a:rPr lang="en-CA" sz="1200" b="1" dirty="0" smtClean="0">
                <a:solidFill>
                  <a:srgbClr val="00B050"/>
                </a:solidFill>
                <a:latin typeface="Times New Roman" pitchFamily="18" charset="0"/>
                <a:cs typeface="Times New Roman" pitchFamily="18" charset="0"/>
              </a:rPr>
              <a:t>Stream Processors</a:t>
            </a:r>
          </a:p>
          <a:p>
            <a:r>
              <a:rPr lang="en-CA" sz="1200" b="1" dirty="0" smtClean="0">
                <a:solidFill>
                  <a:schemeClr val="bg1"/>
                </a:solidFill>
                <a:latin typeface="Times New Roman" pitchFamily="18" charset="0"/>
                <a:cs typeface="Times New Roman" pitchFamily="18" charset="0"/>
              </a:rPr>
              <a:t>Graphics Processors</a:t>
            </a:r>
          </a:p>
        </p:txBody>
      </p:sp>
      <p:sp>
        <p:nvSpPr>
          <p:cNvPr id="18" name="Text Placeholder 1"/>
          <p:cNvSpPr>
            <a:spLocks noGrp="1"/>
          </p:cNvSpPr>
          <p:nvPr>
            <p:ph type="body" idx="1"/>
          </p:nvPr>
        </p:nvSpPr>
        <p:spPr>
          <a:xfrm>
            <a:off x="0" y="1124744"/>
            <a:ext cx="4139952" cy="402059"/>
          </a:xfrm>
        </p:spPr>
        <p:txBody>
          <a:bodyPr/>
          <a:lstStyle/>
          <a:p>
            <a:r>
              <a:rPr lang="en-CA" sz="2800" dirty="0" smtClean="0"/>
              <a:t>Graphics Processors... </a:t>
            </a:r>
            <a:endParaRPr lang="en-CA" sz="2800" dirty="0"/>
          </a:p>
        </p:txBody>
      </p:sp>
      <p:sp>
        <p:nvSpPr>
          <p:cNvPr id="19" name="Rectangle 18"/>
          <p:cNvSpPr/>
          <p:nvPr/>
        </p:nvSpPr>
        <p:spPr>
          <a:xfrm>
            <a:off x="6479704" y="6309320"/>
            <a:ext cx="2664296" cy="230832"/>
          </a:xfrm>
          <a:prstGeom prst="rect">
            <a:avLst/>
          </a:prstGeom>
        </p:spPr>
        <p:txBody>
          <a:bodyPr wrap="square">
            <a:spAutoFit/>
          </a:bodyPr>
          <a:lstStyle/>
          <a:p>
            <a:r>
              <a:rPr lang="en-CA" sz="900" b="1" dirty="0" smtClean="0"/>
              <a:t>AMD Accelerated Parallel Processing 2012</a:t>
            </a:r>
            <a:endParaRPr lang="en-CA" sz="900" dirty="0"/>
          </a:p>
        </p:txBody>
      </p:sp>
      <p:pic>
        <p:nvPicPr>
          <p:cNvPr id="20" name="Picture 19" descr="wi-exec.PNG"/>
          <p:cNvPicPr>
            <a:picLocks noChangeAspect="1"/>
          </p:cNvPicPr>
          <p:nvPr/>
        </p:nvPicPr>
        <p:blipFill>
          <a:blip r:embed="rId3" cstate="print"/>
          <a:stretch>
            <a:fillRect/>
          </a:stretch>
        </p:blipFill>
        <p:spPr>
          <a:xfrm>
            <a:off x="0" y="2132856"/>
            <a:ext cx="4427984" cy="3825993"/>
          </a:xfrm>
          <a:prstGeom prst="rect">
            <a:avLst/>
          </a:prstGeom>
        </p:spPr>
      </p:pic>
      <p:pic>
        <p:nvPicPr>
          <p:cNvPr id="21" name="Picture 20" descr="wi-stal.PNG"/>
          <p:cNvPicPr>
            <a:picLocks noChangeAspect="1"/>
          </p:cNvPicPr>
          <p:nvPr/>
        </p:nvPicPr>
        <p:blipFill>
          <a:blip r:embed="rId4" cstate="print"/>
          <a:stretch>
            <a:fillRect/>
          </a:stretch>
        </p:blipFill>
        <p:spPr>
          <a:xfrm>
            <a:off x="4644008" y="2193562"/>
            <a:ext cx="4499992" cy="3793716"/>
          </a:xfrm>
          <a:prstGeom prst="rect">
            <a:avLst/>
          </a:prstGeom>
        </p:spPr>
      </p:pic>
      <p:sp>
        <p:nvSpPr>
          <p:cNvPr id="22" name="Text Placeholder 1"/>
          <p:cNvSpPr>
            <a:spLocks noGrp="1"/>
          </p:cNvSpPr>
          <p:nvPr>
            <p:ph type="body" idx="1"/>
          </p:nvPr>
        </p:nvSpPr>
        <p:spPr>
          <a:xfrm>
            <a:off x="323528" y="1484784"/>
            <a:ext cx="3203848" cy="432048"/>
          </a:xfrm>
        </p:spPr>
        <p:txBody>
          <a:bodyPr/>
          <a:lstStyle/>
          <a:p>
            <a:r>
              <a:rPr lang="en-CA" dirty="0" smtClean="0"/>
              <a:t>Task Scheduling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22</a:t>
            </a:fld>
            <a:endParaRPr lang="en-CA" dirty="0"/>
          </a:p>
        </p:txBody>
      </p:sp>
      <p:sp>
        <p:nvSpPr>
          <p:cNvPr id="7"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8"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9"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0"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1"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2"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3"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4"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5"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6"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7"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8" name="TextBox 17"/>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a:p>
            <a:r>
              <a:rPr lang="en-CA" sz="1200" b="1" dirty="0" smtClean="0">
                <a:solidFill>
                  <a:srgbClr val="00B050"/>
                </a:solidFill>
                <a:latin typeface="Times New Roman" pitchFamily="18" charset="0"/>
                <a:cs typeface="Times New Roman" pitchFamily="18" charset="0"/>
              </a:rPr>
              <a:t>Stream Processors</a:t>
            </a:r>
          </a:p>
          <a:p>
            <a:r>
              <a:rPr lang="en-CA" sz="1200" b="1" dirty="0" smtClean="0">
                <a:solidFill>
                  <a:schemeClr val="bg1"/>
                </a:solidFill>
                <a:latin typeface="Times New Roman" pitchFamily="18" charset="0"/>
                <a:cs typeface="Times New Roman" pitchFamily="18" charset="0"/>
              </a:rPr>
              <a:t>Graphics Processors</a:t>
            </a:r>
          </a:p>
        </p:txBody>
      </p:sp>
      <p:sp>
        <p:nvSpPr>
          <p:cNvPr id="19" name="Text Placeholder 1"/>
          <p:cNvSpPr>
            <a:spLocks noGrp="1"/>
          </p:cNvSpPr>
          <p:nvPr>
            <p:ph type="body" idx="1"/>
          </p:nvPr>
        </p:nvSpPr>
        <p:spPr>
          <a:xfrm>
            <a:off x="0" y="1124744"/>
            <a:ext cx="4139952" cy="402059"/>
          </a:xfrm>
        </p:spPr>
        <p:txBody>
          <a:bodyPr/>
          <a:lstStyle/>
          <a:p>
            <a:r>
              <a:rPr lang="en-CA" sz="2800" dirty="0" smtClean="0"/>
              <a:t>Graphics Processors... </a:t>
            </a:r>
            <a:endParaRPr lang="en-CA" sz="2800" dirty="0"/>
          </a:p>
        </p:txBody>
      </p:sp>
      <p:sp>
        <p:nvSpPr>
          <p:cNvPr id="20" name="Rectangle 19"/>
          <p:cNvSpPr/>
          <p:nvPr/>
        </p:nvSpPr>
        <p:spPr>
          <a:xfrm>
            <a:off x="5724128" y="6309320"/>
            <a:ext cx="3419872" cy="230832"/>
          </a:xfrm>
          <a:prstGeom prst="rect">
            <a:avLst/>
          </a:prstGeom>
        </p:spPr>
        <p:txBody>
          <a:bodyPr wrap="square">
            <a:spAutoFit/>
          </a:bodyPr>
          <a:lstStyle/>
          <a:p>
            <a:r>
              <a:rPr lang="en-CA" sz="900" dirty="0" smtClean="0"/>
              <a:t>AMD GRAPHICS CORES NEXT (GCN) ARCHITECTURE 2012</a:t>
            </a:r>
            <a:endParaRPr lang="en-CA" sz="900" dirty="0"/>
          </a:p>
        </p:txBody>
      </p:sp>
      <p:pic>
        <p:nvPicPr>
          <p:cNvPr id="21" name="Picture 20" descr="Compute Unit.jpg"/>
          <p:cNvPicPr>
            <a:picLocks noChangeAspect="1"/>
          </p:cNvPicPr>
          <p:nvPr/>
        </p:nvPicPr>
        <p:blipFill>
          <a:blip r:embed="rId2" cstate="print"/>
          <a:stretch>
            <a:fillRect/>
          </a:stretch>
        </p:blipFill>
        <p:spPr>
          <a:xfrm>
            <a:off x="1835696" y="3933056"/>
            <a:ext cx="5760640" cy="2362182"/>
          </a:xfrm>
          <a:prstGeom prst="rect">
            <a:avLst/>
          </a:prstGeom>
        </p:spPr>
      </p:pic>
      <p:pic>
        <p:nvPicPr>
          <p:cNvPr id="1027" name="Picture 3"/>
          <p:cNvPicPr>
            <a:picLocks noChangeAspect="1" noChangeArrowheads="1"/>
          </p:cNvPicPr>
          <p:nvPr/>
        </p:nvPicPr>
        <p:blipFill>
          <a:blip r:embed="rId3" cstate="print"/>
          <a:srcRect/>
          <a:stretch>
            <a:fillRect/>
          </a:stretch>
        </p:blipFill>
        <p:spPr bwMode="auto">
          <a:xfrm>
            <a:off x="683568" y="1412776"/>
            <a:ext cx="784860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23</a:t>
            </a:fld>
            <a:endParaRPr lang="en-CA" dirty="0"/>
          </a:p>
        </p:txBody>
      </p:sp>
      <p:sp>
        <p:nvSpPr>
          <p:cNvPr id="22"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23"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24"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25"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26"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27"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28"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29"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30"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31"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32"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33" name="TextBox 3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a:p>
            <a:r>
              <a:rPr lang="en-CA" sz="1200" b="1" dirty="0" smtClean="0">
                <a:solidFill>
                  <a:srgbClr val="00B050"/>
                </a:solidFill>
                <a:latin typeface="Times New Roman" pitchFamily="18" charset="0"/>
                <a:cs typeface="Times New Roman" pitchFamily="18" charset="0"/>
              </a:rPr>
              <a:t>Stream Processors</a:t>
            </a:r>
          </a:p>
          <a:p>
            <a:r>
              <a:rPr lang="en-CA" sz="1200" b="1" dirty="0" smtClean="0">
                <a:solidFill>
                  <a:schemeClr val="bg1"/>
                </a:solidFill>
                <a:latin typeface="Times New Roman" pitchFamily="18" charset="0"/>
                <a:cs typeface="Times New Roman" pitchFamily="18" charset="0"/>
              </a:rPr>
              <a:t>Graphics Processors</a:t>
            </a:r>
          </a:p>
        </p:txBody>
      </p:sp>
      <p:sp>
        <p:nvSpPr>
          <p:cNvPr id="34" name="Text Placeholder 1"/>
          <p:cNvSpPr>
            <a:spLocks noGrp="1"/>
          </p:cNvSpPr>
          <p:nvPr>
            <p:ph type="body" idx="1"/>
          </p:nvPr>
        </p:nvSpPr>
        <p:spPr>
          <a:xfrm>
            <a:off x="0" y="1124744"/>
            <a:ext cx="4139952" cy="402059"/>
          </a:xfrm>
        </p:spPr>
        <p:txBody>
          <a:bodyPr/>
          <a:lstStyle/>
          <a:p>
            <a:r>
              <a:rPr lang="en-CA" sz="2800" dirty="0" smtClean="0"/>
              <a:t>Graphics Processors... </a:t>
            </a:r>
            <a:endParaRPr lang="en-CA" sz="2800" dirty="0"/>
          </a:p>
        </p:txBody>
      </p:sp>
      <p:pic>
        <p:nvPicPr>
          <p:cNvPr id="32770" name="Picture 2"/>
          <p:cNvPicPr>
            <a:picLocks noChangeAspect="1" noChangeArrowheads="1"/>
          </p:cNvPicPr>
          <p:nvPr/>
        </p:nvPicPr>
        <p:blipFill>
          <a:blip r:embed="rId2" cstate="print"/>
          <a:srcRect/>
          <a:stretch>
            <a:fillRect/>
          </a:stretch>
        </p:blipFill>
        <p:spPr bwMode="auto">
          <a:xfrm>
            <a:off x="-10409" y="1484784"/>
            <a:ext cx="9154409"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24</a:t>
            </a:fld>
            <a:endParaRPr lang="en-CA" dirty="0"/>
          </a:p>
        </p:txBody>
      </p:sp>
      <p:pic>
        <p:nvPicPr>
          <p:cNvPr id="33794" name="Picture 2"/>
          <p:cNvPicPr>
            <a:picLocks noChangeAspect="1" noChangeArrowheads="1"/>
          </p:cNvPicPr>
          <p:nvPr/>
        </p:nvPicPr>
        <p:blipFill>
          <a:blip r:embed="rId2" cstate="print"/>
          <a:srcRect/>
          <a:stretch>
            <a:fillRect/>
          </a:stretch>
        </p:blipFill>
        <p:spPr bwMode="auto">
          <a:xfrm>
            <a:off x="174106" y="1484784"/>
            <a:ext cx="8842528" cy="4999256"/>
          </a:xfrm>
          <a:prstGeom prst="rect">
            <a:avLst/>
          </a:prstGeom>
          <a:noFill/>
          <a:ln w="9525">
            <a:noFill/>
            <a:miter lim="800000"/>
            <a:headEnd/>
            <a:tailEnd/>
          </a:ln>
        </p:spPr>
      </p:pic>
      <p:sp>
        <p:nvSpPr>
          <p:cNvPr id="8"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9"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0"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1"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2"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3"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4"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5"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6"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7"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8"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9"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20" name="TextBox 19"/>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a:p>
            <a:r>
              <a:rPr lang="en-CA" sz="1200" b="1" dirty="0" smtClean="0">
                <a:solidFill>
                  <a:srgbClr val="00B050"/>
                </a:solidFill>
                <a:latin typeface="Times New Roman" pitchFamily="18" charset="0"/>
                <a:cs typeface="Times New Roman" pitchFamily="18" charset="0"/>
              </a:rPr>
              <a:t>Stream Processors</a:t>
            </a:r>
          </a:p>
          <a:p>
            <a:r>
              <a:rPr lang="en-CA" sz="1200" b="1" dirty="0" smtClean="0">
                <a:solidFill>
                  <a:schemeClr val="bg1"/>
                </a:solidFill>
                <a:latin typeface="Times New Roman" pitchFamily="18" charset="0"/>
                <a:cs typeface="Times New Roman" pitchFamily="18" charset="0"/>
              </a:rPr>
              <a:t>Graphics Processors</a:t>
            </a:r>
          </a:p>
        </p:txBody>
      </p:sp>
      <p:sp>
        <p:nvSpPr>
          <p:cNvPr id="21" name="Text Placeholder 1"/>
          <p:cNvSpPr>
            <a:spLocks noGrp="1"/>
          </p:cNvSpPr>
          <p:nvPr>
            <p:ph type="body" idx="1"/>
          </p:nvPr>
        </p:nvSpPr>
        <p:spPr>
          <a:xfrm>
            <a:off x="0" y="1124744"/>
            <a:ext cx="4139952" cy="402059"/>
          </a:xfrm>
        </p:spPr>
        <p:txBody>
          <a:bodyPr/>
          <a:lstStyle/>
          <a:p>
            <a:r>
              <a:rPr lang="en-CA" sz="2800" dirty="0" smtClean="0"/>
              <a:t>Graphics Processors... </a:t>
            </a:r>
            <a:endParaRPr lang="en-CA"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25</a:t>
            </a:fld>
            <a:endParaRPr lang="en-CA" dirty="0"/>
          </a:p>
        </p:txBody>
      </p:sp>
      <p:sp>
        <p:nvSpPr>
          <p:cNvPr id="7"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8"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9"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0"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1"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2"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3"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4"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5"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6"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7"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8" name="Slide Number Placeholder 5"/>
          <p:cNvSpPr txBox="1">
            <a:spLocks/>
          </p:cNvSpPr>
          <p:nvPr/>
        </p:nvSpPr>
        <p:spPr>
          <a:xfrm>
            <a:off x="0" y="6519863"/>
            <a:ext cx="910907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CEG 4131-Fall  2012							       </a:t>
            </a:r>
            <a:fld id="{D8DB2BF5-999F-465D-B5C6-E1544B0C0658}" type="slidenum">
              <a:rPr kumimoji="0" lang="en-CA" sz="18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CA" sz="18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9" name="TextBox 18"/>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a:p>
            <a:r>
              <a:rPr lang="en-CA" sz="1200" b="1" dirty="0" smtClean="0">
                <a:solidFill>
                  <a:srgbClr val="00B050"/>
                </a:solidFill>
                <a:latin typeface="Times New Roman" pitchFamily="18" charset="0"/>
                <a:cs typeface="Times New Roman" pitchFamily="18" charset="0"/>
              </a:rPr>
              <a:t>Stream Processors</a:t>
            </a:r>
          </a:p>
          <a:p>
            <a:r>
              <a:rPr lang="en-CA" sz="1200" b="1" dirty="0" smtClean="0">
                <a:solidFill>
                  <a:schemeClr val="bg1"/>
                </a:solidFill>
                <a:latin typeface="Times New Roman" pitchFamily="18" charset="0"/>
                <a:cs typeface="Times New Roman" pitchFamily="18" charset="0"/>
              </a:rPr>
              <a:t>Graphics Processors</a:t>
            </a:r>
          </a:p>
        </p:txBody>
      </p:sp>
      <p:pic>
        <p:nvPicPr>
          <p:cNvPr id="34818" name="Picture 2"/>
          <p:cNvPicPr>
            <a:picLocks noChangeAspect="1" noChangeArrowheads="1"/>
          </p:cNvPicPr>
          <p:nvPr/>
        </p:nvPicPr>
        <p:blipFill>
          <a:blip r:embed="rId2" cstate="print"/>
          <a:srcRect/>
          <a:stretch>
            <a:fillRect/>
          </a:stretch>
        </p:blipFill>
        <p:spPr bwMode="auto">
          <a:xfrm>
            <a:off x="3270550" y="1052736"/>
            <a:ext cx="5873450" cy="5472608"/>
          </a:xfrm>
          <a:prstGeom prst="rect">
            <a:avLst/>
          </a:prstGeom>
          <a:noFill/>
          <a:ln w="9525">
            <a:noFill/>
            <a:miter lim="800000"/>
            <a:headEnd/>
            <a:tailEnd/>
          </a:ln>
        </p:spPr>
      </p:pic>
      <p:sp>
        <p:nvSpPr>
          <p:cNvPr id="22" name="Rectangle 21"/>
          <p:cNvSpPr/>
          <p:nvPr/>
        </p:nvSpPr>
        <p:spPr>
          <a:xfrm>
            <a:off x="0" y="6381328"/>
            <a:ext cx="3419872" cy="200055"/>
          </a:xfrm>
          <a:prstGeom prst="rect">
            <a:avLst/>
          </a:prstGeom>
        </p:spPr>
        <p:txBody>
          <a:bodyPr wrap="square">
            <a:spAutoFit/>
          </a:bodyPr>
          <a:lstStyle/>
          <a:p>
            <a:r>
              <a:rPr lang="en-CA" sz="700" dirty="0" smtClean="0"/>
              <a:t>AMD GRAPHICS CORES NEXT (GCN) ARCHITECTURE 2012</a:t>
            </a:r>
            <a:endParaRPr lang="en-CA" sz="700" dirty="0"/>
          </a:p>
        </p:txBody>
      </p:sp>
      <p:sp>
        <p:nvSpPr>
          <p:cNvPr id="23" name="Text Placeholder 1"/>
          <p:cNvSpPr>
            <a:spLocks noGrp="1"/>
          </p:cNvSpPr>
          <p:nvPr>
            <p:ph type="body" idx="1"/>
          </p:nvPr>
        </p:nvSpPr>
        <p:spPr>
          <a:xfrm>
            <a:off x="0" y="1052736"/>
            <a:ext cx="3203848" cy="5328592"/>
          </a:xfrm>
        </p:spPr>
        <p:txBody>
          <a:bodyPr/>
          <a:lstStyle/>
          <a:p>
            <a:r>
              <a:rPr lang="en-CA" sz="2000" i="1" dirty="0" smtClean="0">
                <a:solidFill>
                  <a:srgbClr val="FF0000"/>
                </a:solidFill>
              </a:rPr>
              <a:t>AMD </a:t>
            </a:r>
            <a:r>
              <a:rPr lang="en-CA" sz="2000" i="1" dirty="0" err="1" smtClean="0">
                <a:solidFill>
                  <a:srgbClr val="FF0000"/>
                </a:solidFill>
              </a:rPr>
              <a:t>Radeon</a:t>
            </a:r>
            <a:r>
              <a:rPr lang="en-CA" sz="2000" i="1" dirty="0" smtClean="0">
                <a:solidFill>
                  <a:srgbClr val="FF0000"/>
                </a:solidFill>
              </a:rPr>
              <a:t> HD7970</a:t>
            </a:r>
            <a:endParaRPr lang="en-CA" sz="1800" i="1" dirty="0" smtClean="0">
              <a:solidFill>
                <a:srgbClr val="FF0000"/>
              </a:solidFill>
            </a:endParaRPr>
          </a:p>
          <a:p>
            <a:pPr>
              <a:buFontTx/>
              <a:buChar char="-"/>
            </a:pPr>
            <a:r>
              <a:rPr lang="en-CA" sz="1400" dirty="0" smtClean="0"/>
              <a:t>Engine clock: 1100 </a:t>
            </a:r>
            <a:r>
              <a:rPr lang="en-CA" sz="1400" dirty="0" err="1" smtClean="0"/>
              <a:t>Mhz</a:t>
            </a:r>
            <a:endParaRPr lang="en-CA" sz="1400" dirty="0" smtClean="0"/>
          </a:p>
          <a:p>
            <a:pPr>
              <a:buFontTx/>
              <a:buChar char="-"/>
            </a:pPr>
            <a:r>
              <a:rPr lang="en-CA" sz="1400" dirty="0" smtClean="0"/>
              <a:t>Compute Units: 32</a:t>
            </a:r>
          </a:p>
          <a:p>
            <a:pPr>
              <a:buFontTx/>
              <a:buChar char="-"/>
            </a:pPr>
            <a:r>
              <a:rPr lang="en-CA" sz="1400" dirty="0" smtClean="0"/>
              <a:t>Processing Elements: 2048</a:t>
            </a:r>
          </a:p>
          <a:p>
            <a:pPr>
              <a:buFontTx/>
              <a:buChar char="-"/>
            </a:pPr>
            <a:r>
              <a:rPr lang="en-CA" sz="1400" dirty="0" smtClean="0"/>
              <a:t>Memory GDDR5</a:t>
            </a:r>
          </a:p>
          <a:p>
            <a:pPr lvl="1">
              <a:buFontTx/>
              <a:buChar char="-"/>
            </a:pPr>
            <a:r>
              <a:rPr lang="en-CA" sz="1200" dirty="0" smtClean="0"/>
              <a:t>6144 </a:t>
            </a:r>
            <a:r>
              <a:rPr lang="en-CA" sz="1200" dirty="0" err="1" smtClean="0"/>
              <a:t>Mbyte</a:t>
            </a:r>
            <a:endParaRPr lang="en-CA" sz="1200" dirty="0" smtClean="0"/>
          </a:p>
          <a:p>
            <a:pPr lvl="1">
              <a:buFontTx/>
              <a:buChar char="-"/>
            </a:pPr>
            <a:r>
              <a:rPr lang="en-CA" sz="1200" dirty="0" smtClean="0"/>
              <a:t>6.4 GHz</a:t>
            </a:r>
          </a:p>
          <a:p>
            <a:pPr lvl="1">
              <a:buFontTx/>
              <a:buChar char="-"/>
            </a:pPr>
            <a:r>
              <a:rPr lang="en-CA" sz="1200" dirty="0" smtClean="0"/>
              <a:t>384 bit Bus-width</a:t>
            </a:r>
          </a:p>
          <a:p>
            <a:pPr>
              <a:buFontTx/>
              <a:buChar char="-"/>
            </a:pPr>
            <a:r>
              <a:rPr lang="en-CA" sz="1400" dirty="0" smtClean="0"/>
              <a:t>Single </a:t>
            </a:r>
            <a:r>
              <a:rPr lang="en-CA" sz="1400" dirty="0" smtClean="0"/>
              <a:t>Precision F.P:  3789 </a:t>
            </a:r>
            <a:r>
              <a:rPr lang="en-CA" sz="1400" dirty="0" err="1" smtClean="0"/>
              <a:t>Gflops</a:t>
            </a:r>
            <a:endParaRPr lang="en-CA" sz="1400" dirty="0" smtClean="0"/>
          </a:p>
          <a:p>
            <a:pPr>
              <a:buFontTx/>
              <a:buChar char="-"/>
            </a:pPr>
            <a:r>
              <a:rPr lang="en-CA" sz="1400" dirty="0" smtClean="0"/>
              <a:t>Double Precision F.P:  947 </a:t>
            </a:r>
            <a:r>
              <a:rPr lang="en-CA" sz="1400" dirty="0" err="1" smtClean="0"/>
              <a:t>Gflops</a:t>
            </a:r>
            <a:endParaRPr lang="en-CA" sz="1400" dirty="0" smtClean="0"/>
          </a:p>
          <a:p>
            <a:pPr>
              <a:buFontTx/>
              <a:buChar char="-"/>
            </a:pPr>
            <a:r>
              <a:rPr lang="en-CA" sz="1400" dirty="0" smtClean="0"/>
              <a:t>32b Vector Registers/CU: 65536</a:t>
            </a:r>
          </a:p>
          <a:p>
            <a:pPr>
              <a:buFontTx/>
              <a:buChar char="-"/>
            </a:pPr>
            <a:r>
              <a:rPr lang="en-CA" sz="1400" dirty="0" smtClean="0"/>
              <a:t>Vector Registers/CU: 256 </a:t>
            </a:r>
            <a:r>
              <a:rPr lang="en-CA" sz="1400" dirty="0" err="1" smtClean="0"/>
              <a:t>KByte</a:t>
            </a:r>
            <a:endParaRPr lang="en-CA" sz="1400" dirty="0" smtClean="0"/>
          </a:p>
          <a:p>
            <a:pPr>
              <a:buFontTx/>
              <a:buChar char="-"/>
            </a:pPr>
            <a:r>
              <a:rPr lang="en-CA" sz="1400" dirty="0" smtClean="0"/>
              <a:t>LDS/CU: 64 </a:t>
            </a:r>
            <a:r>
              <a:rPr lang="en-CA" sz="1400" dirty="0" err="1" smtClean="0"/>
              <a:t>KByte</a:t>
            </a:r>
            <a:endParaRPr lang="en-CA" sz="1400" dirty="0" smtClean="0"/>
          </a:p>
          <a:p>
            <a:pPr>
              <a:buFontTx/>
              <a:buChar char="-"/>
            </a:pPr>
            <a:r>
              <a:rPr lang="en-CA" sz="1400" dirty="0" smtClean="0"/>
              <a:t>Constant Cache/CU: 4 </a:t>
            </a:r>
            <a:r>
              <a:rPr lang="en-CA" sz="1400" dirty="0" err="1" smtClean="0"/>
              <a:t>KByte</a:t>
            </a:r>
            <a:endParaRPr lang="en-CA" sz="1400" dirty="0" smtClean="0"/>
          </a:p>
          <a:p>
            <a:pPr>
              <a:buFontTx/>
              <a:buChar char="-"/>
            </a:pPr>
            <a:r>
              <a:rPr lang="en-CA" sz="1400" dirty="0" smtClean="0"/>
              <a:t>L1 Cache/CU: 16 </a:t>
            </a:r>
            <a:r>
              <a:rPr lang="en-CA" sz="1400" dirty="0" err="1" smtClean="0"/>
              <a:t>KByte</a:t>
            </a:r>
            <a:endParaRPr lang="en-CA" sz="1400" dirty="0" smtClean="0"/>
          </a:p>
          <a:p>
            <a:pPr>
              <a:buFontTx/>
              <a:buChar char="-"/>
            </a:pPr>
            <a:r>
              <a:rPr lang="en-CA" sz="1400" dirty="0" smtClean="0"/>
              <a:t>L2 Cache/GPU:768 </a:t>
            </a:r>
            <a:r>
              <a:rPr lang="en-CA" sz="1400" dirty="0" err="1" smtClean="0"/>
              <a:t>KByte</a:t>
            </a:r>
            <a:r>
              <a:rPr lang="en-CA" sz="1400" dirty="0" smtClean="0"/>
              <a:t> </a:t>
            </a:r>
          </a:p>
          <a:p>
            <a:pPr>
              <a:buFontTx/>
              <a:buChar char="-"/>
            </a:pPr>
            <a:r>
              <a:rPr lang="en-CA" sz="1400" dirty="0" smtClean="0"/>
              <a:t>Wave-fronts/CU: 40</a:t>
            </a:r>
          </a:p>
          <a:p>
            <a:pPr>
              <a:buFontTx/>
              <a:buChar char="-"/>
            </a:pPr>
            <a:r>
              <a:rPr lang="en-CA" sz="1400" dirty="0" smtClean="0"/>
              <a:t>Wave-fronts/GPU: 1280</a:t>
            </a:r>
          </a:p>
          <a:p>
            <a:pPr>
              <a:buFontTx/>
              <a:buChar char="-"/>
            </a:pPr>
            <a:r>
              <a:rPr lang="en-CA" sz="1400" dirty="0" smtClean="0"/>
              <a:t>Work-items/GPU: 81920</a:t>
            </a:r>
            <a:endParaRPr lang="en-CA"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box(in)">
                                      <p:cBhvr>
                                        <p:cTn id="7" dur="500"/>
                                        <p:tgtEl>
                                          <p:spTgt spid="2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3">
                                            <p:txEl>
                                              <p:pRg st="2" end="2"/>
                                            </p:txEl>
                                          </p:spTgt>
                                        </p:tgtEl>
                                        <p:attrNameLst>
                                          <p:attrName>style.visibility</p:attrName>
                                        </p:attrNameLst>
                                      </p:cBhvr>
                                      <p:to>
                                        <p:strVal val="visible"/>
                                      </p:to>
                                    </p:set>
                                    <p:animEffect transition="in" filter="box(in)">
                                      <p:cBhvr>
                                        <p:cTn id="10" dur="500"/>
                                        <p:tgtEl>
                                          <p:spTgt spid="23">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3">
                                            <p:txEl>
                                              <p:pRg st="3" end="3"/>
                                            </p:txEl>
                                          </p:spTgt>
                                        </p:tgtEl>
                                        <p:attrNameLst>
                                          <p:attrName>style.visibility</p:attrName>
                                        </p:attrNameLst>
                                      </p:cBhvr>
                                      <p:to>
                                        <p:strVal val="visible"/>
                                      </p:to>
                                    </p:set>
                                    <p:animEffect transition="in" filter="box(in)">
                                      <p:cBhvr>
                                        <p:cTn id="13" dur="500"/>
                                        <p:tgtEl>
                                          <p:spTgt spid="23">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3">
                                            <p:txEl>
                                              <p:pRg st="4" end="4"/>
                                            </p:txEl>
                                          </p:spTgt>
                                        </p:tgtEl>
                                        <p:attrNameLst>
                                          <p:attrName>style.visibility</p:attrName>
                                        </p:attrNameLst>
                                      </p:cBhvr>
                                      <p:to>
                                        <p:strVal val="visible"/>
                                      </p:to>
                                    </p:set>
                                    <p:animEffect transition="in" filter="box(in)">
                                      <p:cBhvr>
                                        <p:cTn id="16" dur="500"/>
                                        <p:tgtEl>
                                          <p:spTgt spid="23">
                                            <p:txEl>
                                              <p:pRg st="4" end="4"/>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23">
                                            <p:txEl>
                                              <p:pRg st="5" end="5"/>
                                            </p:txEl>
                                          </p:spTgt>
                                        </p:tgtEl>
                                        <p:attrNameLst>
                                          <p:attrName>style.visibility</p:attrName>
                                        </p:attrNameLst>
                                      </p:cBhvr>
                                      <p:to>
                                        <p:strVal val="visible"/>
                                      </p:to>
                                    </p:set>
                                    <p:animEffect transition="in" filter="box(in)">
                                      <p:cBhvr>
                                        <p:cTn id="19" dur="500"/>
                                        <p:tgtEl>
                                          <p:spTgt spid="23">
                                            <p:txEl>
                                              <p:pRg st="5" end="5"/>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23">
                                            <p:txEl>
                                              <p:pRg st="6" end="6"/>
                                            </p:txEl>
                                          </p:spTgt>
                                        </p:tgtEl>
                                        <p:attrNameLst>
                                          <p:attrName>style.visibility</p:attrName>
                                        </p:attrNameLst>
                                      </p:cBhvr>
                                      <p:to>
                                        <p:strVal val="visible"/>
                                      </p:to>
                                    </p:set>
                                    <p:animEffect transition="in" filter="box(in)">
                                      <p:cBhvr>
                                        <p:cTn id="22" dur="500"/>
                                        <p:tgtEl>
                                          <p:spTgt spid="23">
                                            <p:txEl>
                                              <p:pRg st="6" end="6"/>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23">
                                            <p:txEl>
                                              <p:pRg st="7" end="7"/>
                                            </p:txEl>
                                          </p:spTgt>
                                        </p:tgtEl>
                                        <p:attrNameLst>
                                          <p:attrName>style.visibility</p:attrName>
                                        </p:attrNameLst>
                                      </p:cBhvr>
                                      <p:to>
                                        <p:strVal val="visible"/>
                                      </p:to>
                                    </p:set>
                                    <p:animEffect transition="in" filter="box(in)">
                                      <p:cBhvr>
                                        <p:cTn id="25" dur="500"/>
                                        <p:tgtEl>
                                          <p:spTgt spid="23">
                                            <p:txEl>
                                              <p:pRg st="7" end="7"/>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23">
                                            <p:txEl>
                                              <p:pRg st="8" end="8"/>
                                            </p:txEl>
                                          </p:spTgt>
                                        </p:tgtEl>
                                        <p:attrNameLst>
                                          <p:attrName>style.visibility</p:attrName>
                                        </p:attrNameLst>
                                      </p:cBhvr>
                                      <p:to>
                                        <p:strVal val="visible"/>
                                      </p:to>
                                    </p:set>
                                    <p:animEffect transition="in" filter="box(in)">
                                      <p:cBhvr>
                                        <p:cTn id="28" dur="500"/>
                                        <p:tgtEl>
                                          <p:spTgt spid="23">
                                            <p:txEl>
                                              <p:pRg st="8" end="8"/>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23">
                                            <p:txEl>
                                              <p:pRg st="9" end="9"/>
                                            </p:txEl>
                                          </p:spTgt>
                                        </p:tgtEl>
                                        <p:attrNameLst>
                                          <p:attrName>style.visibility</p:attrName>
                                        </p:attrNameLst>
                                      </p:cBhvr>
                                      <p:to>
                                        <p:strVal val="visible"/>
                                      </p:to>
                                    </p:set>
                                    <p:animEffect transition="in" filter="box(in)">
                                      <p:cBhvr>
                                        <p:cTn id="31" dur="500"/>
                                        <p:tgtEl>
                                          <p:spTgt spid="23">
                                            <p:txEl>
                                              <p:pRg st="9" end="9"/>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23">
                                            <p:txEl>
                                              <p:pRg st="10" end="10"/>
                                            </p:txEl>
                                          </p:spTgt>
                                        </p:tgtEl>
                                        <p:attrNameLst>
                                          <p:attrName>style.visibility</p:attrName>
                                        </p:attrNameLst>
                                      </p:cBhvr>
                                      <p:to>
                                        <p:strVal val="visible"/>
                                      </p:to>
                                    </p:set>
                                    <p:animEffect transition="in" filter="box(in)">
                                      <p:cBhvr>
                                        <p:cTn id="34" dur="500"/>
                                        <p:tgtEl>
                                          <p:spTgt spid="23">
                                            <p:txEl>
                                              <p:pRg st="10" end="10"/>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23">
                                            <p:txEl>
                                              <p:pRg st="11" end="11"/>
                                            </p:txEl>
                                          </p:spTgt>
                                        </p:tgtEl>
                                        <p:attrNameLst>
                                          <p:attrName>style.visibility</p:attrName>
                                        </p:attrNameLst>
                                      </p:cBhvr>
                                      <p:to>
                                        <p:strVal val="visible"/>
                                      </p:to>
                                    </p:set>
                                    <p:animEffect transition="in" filter="box(in)">
                                      <p:cBhvr>
                                        <p:cTn id="37" dur="500"/>
                                        <p:tgtEl>
                                          <p:spTgt spid="23">
                                            <p:txEl>
                                              <p:pRg st="11" end="11"/>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23">
                                            <p:txEl>
                                              <p:pRg st="12" end="12"/>
                                            </p:txEl>
                                          </p:spTgt>
                                        </p:tgtEl>
                                        <p:attrNameLst>
                                          <p:attrName>style.visibility</p:attrName>
                                        </p:attrNameLst>
                                      </p:cBhvr>
                                      <p:to>
                                        <p:strVal val="visible"/>
                                      </p:to>
                                    </p:set>
                                    <p:animEffect transition="in" filter="box(in)">
                                      <p:cBhvr>
                                        <p:cTn id="40" dur="500"/>
                                        <p:tgtEl>
                                          <p:spTgt spid="23">
                                            <p:txEl>
                                              <p:pRg st="12" end="12"/>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23">
                                            <p:txEl>
                                              <p:pRg st="13" end="13"/>
                                            </p:txEl>
                                          </p:spTgt>
                                        </p:tgtEl>
                                        <p:attrNameLst>
                                          <p:attrName>style.visibility</p:attrName>
                                        </p:attrNameLst>
                                      </p:cBhvr>
                                      <p:to>
                                        <p:strVal val="visible"/>
                                      </p:to>
                                    </p:set>
                                    <p:animEffect transition="in" filter="box(in)">
                                      <p:cBhvr>
                                        <p:cTn id="43" dur="500"/>
                                        <p:tgtEl>
                                          <p:spTgt spid="23">
                                            <p:txEl>
                                              <p:pRg st="13" end="13"/>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23">
                                            <p:txEl>
                                              <p:pRg st="14" end="14"/>
                                            </p:txEl>
                                          </p:spTgt>
                                        </p:tgtEl>
                                        <p:attrNameLst>
                                          <p:attrName>style.visibility</p:attrName>
                                        </p:attrNameLst>
                                      </p:cBhvr>
                                      <p:to>
                                        <p:strVal val="visible"/>
                                      </p:to>
                                    </p:set>
                                    <p:animEffect transition="in" filter="box(in)">
                                      <p:cBhvr>
                                        <p:cTn id="46" dur="500"/>
                                        <p:tgtEl>
                                          <p:spTgt spid="23">
                                            <p:txEl>
                                              <p:pRg st="14" end="14"/>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23">
                                            <p:txEl>
                                              <p:pRg st="15" end="15"/>
                                            </p:txEl>
                                          </p:spTgt>
                                        </p:tgtEl>
                                        <p:attrNameLst>
                                          <p:attrName>style.visibility</p:attrName>
                                        </p:attrNameLst>
                                      </p:cBhvr>
                                      <p:to>
                                        <p:strVal val="visible"/>
                                      </p:to>
                                    </p:set>
                                    <p:animEffect transition="in" filter="box(in)">
                                      <p:cBhvr>
                                        <p:cTn id="49" dur="500"/>
                                        <p:tgtEl>
                                          <p:spTgt spid="23">
                                            <p:txEl>
                                              <p:pRg st="15" end="15"/>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23">
                                            <p:txEl>
                                              <p:pRg st="16" end="16"/>
                                            </p:txEl>
                                          </p:spTgt>
                                        </p:tgtEl>
                                        <p:attrNameLst>
                                          <p:attrName>style.visibility</p:attrName>
                                        </p:attrNameLst>
                                      </p:cBhvr>
                                      <p:to>
                                        <p:strVal val="visible"/>
                                      </p:to>
                                    </p:set>
                                    <p:animEffect transition="in" filter="box(in)">
                                      <p:cBhvr>
                                        <p:cTn id="52" dur="500"/>
                                        <p:tgtEl>
                                          <p:spTgt spid="23">
                                            <p:txEl>
                                              <p:pRg st="16" end="16"/>
                                            </p:txEl>
                                          </p:spTgt>
                                        </p:tgtEl>
                                      </p:cBhvr>
                                    </p:animEffect>
                                  </p:childTnLst>
                                </p:cTn>
                              </p:par>
                              <p:par>
                                <p:cTn id="53" presetID="4" presetClass="entr" presetSubtype="16" fill="hold" nodeType="withEffect">
                                  <p:stCondLst>
                                    <p:cond delay="0"/>
                                  </p:stCondLst>
                                  <p:childTnLst>
                                    <p:set>
                                      <p:cBhvr>
                                        <p:cTn id="54" dur="1" fill="hold">
                                          <p:stCondLst>
                                            <p:cond delay="0"/>
                                          </p:stCondLst>
                                        </p:cTn>
                                        <p:tgtEl>
                                          <p:spTgt spid="23">
                                            <p:txEl>
                                              <p:pRg st="17" end="17"/>
                                            </p:txEl>
                                          </p:spTgt>
                                        </p:tgtEl>
                                        <p:attrNameLst>
                                          <p:attrName>style.visibility</p:attrName>
                                        </p:attrNameLst>
                                      </p:cBhvr>
                                      <p:to>
                                        <p:strVal val="visible"/>
                                      </p:to>
                                    </p:set>
                                    <p:animEffect transition="in" filter="box(in)">
                                      <p:cBhvr>
                                        <p:cTn id="55" dur="500"/>
                                        <p:tgtEl>
                                          <p:spTgt spid="23">
                                            <p:txEl>
                                              <p:pRg st="17" end="17"/>
                                            </p:txEl>
                                          </p:spTgt>
                                        </p:tgtEl>
                                      </p:cBhvr>
                                    </p:animEffect>
                                  </p:childTnLst>
                                </p:cTn>
                              </p:par>
                              <p:par>
                                <p:cTn id="56" presetID="4" presetClass="entr" presetSubtype="16" fill="hold" nodeType="withEffect">
                                  <p:stCondLst>
                                    <p:cond delay="0"/>
                                  </p:stCondLst>
                                  <p:childTnLst>
                                    <p:set>
                                      <p:cBhvr>
                                        <p:cTn id="57" dur="1" fill="hold">
                                          <p:stCondLst>
                                            <p:cond delay="0"/>
                                          </p:stCondLst>
                                        </p:cTn>
                                        <p:tgtEl>
                                          <p:spTgt spid="23">
                                            <p:txEl>
                                              <p:pRg st="18" end="18"/>
                                            </p:txEl>
                                          </p:spTgt>
                                        </p:tgtEl>
                                        <p:attrNameLst>
                                          <p:attrName>style.visibility</p:attrName>
                                        </p:attrNameLst>
                                      </p:cBhvr>
                                      <p:to>
                                        <p:strVal val="visible"/>
                                      </p:to>
                                    </p:set>
                                    <p:animEffect transition="in" filter="box(in)">
                                      <p:cBhvr>
                                        <p:cTn id="58" dur="500"/>
                                        <p:tgtEl>
                                          <p:spTgt spid="2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nvPr>
        </p:nvSpPr>
        <p:spPr>
          <a:xfrm>
            <a:off x="251520" y="1124744"/>
            <a:ext cx="1691680" cy="360040"/>
          </a:xfrm>
        </p:spPr>
        <p:txBody>
          <a:bodyPr/>
          <a:lstStyle/>
          <a:p>
            <a:r>
              <a:rPr lang="en-CA" dirty="0" smtClean="0"/>
              <a:t>References:</a:t>
            </a:r>
            <a:endParaRPr lang="en-CA" dirty="0"/>
          </a:p>
        </p:txBody>
      </p:sp>
      <p:sp>
        <p:nvSpPr>
          <p:cNvPr id="5" name="Content Placeholder 4"/>
          <p:cNvSpPr>
            <a:spLocks noGrp="1"/>
          </p:cNvSpPr>
          <p:nvPr>
            <p:ph sz="quarter" idx="4"/>
          </p:nvPr>
        </p:nvSpPr>
        <p:spPr>
          <a:xfrm>
            <a:off x="179513" y="1772816"/>
            <a:ext cx="8507288" cy="4353347"/>
          </a:xfrm>
        </p:spPr>
        <p:txBody>
          <a:bodyPr/>
          <a:lstStyle/>
          <a:p>
            <a:r>
              <a:rPr lang="en-CA" sz="1600" dirty="0" smtClean="0"/>
              <a:t>[1] Http://en.wikipedia.org/wiki/File:Vector_Video_Standards2.svg</a:t>
            </a:r>
          </a:p>
          <a:p>
            <a:r>
              <a:rPr lang="en-CA" sz="1600" dirty="0" smtClean="0"/>
              <a:t>[2] M. Chu, “GPU Computing: Past, Present and Future with ATI Stream Technology”, 2010.</a:t>
            </a:r>
          </a:p>
          <a:p>
            <a:r>
              <a:rPr lang="en-CA" sz="1600" dirty="0" smtClean="0"/>
              <a:t>[3] J.D. Owens et al, “GPU Computing”, Proceeding of The IEEE, 2008</a:t>
            </a:r>
          </a:p>
          <a:p>
            <a:r>
              <a:rPr lang="en-CA" sz="1600" dirty="0" smtClean="0"/>
              <a:t>[4] F. Durand, “A Short Introduction to Computer Graphics”, MIT Laboratory for Computer Science.</a:t>
            </a:r>
          </a:p>
          <a:p>
            <a:r>
              <a:rPr lang="en-CA" sz="1600" dirty="0" smtClean="0"/>
              <a:t>[5] R. Fernando, C. Zeller, “Programming Graphics </a:t>
            </a:r>
            <a:r>
              <a:rPr lang="en-CA" sz="1600" dirty="0" err="1" smtClean="0"/>
              <a:t>HardwareProgramming</a:t>
            </a:r>
            <a:r>
              <a:rPr lang="en-CA" sz="1600" dirty="0" smtClean="0"/>
              <a:t> Hardware”, NVIDIA.</a:t>
            </a:r>
          </a:p>
          <a:p>
            <a:r>
              <a:rPr lang="en-CA" sz="1600" dirty="0" smtClean="0"/>
              <a:t>[6] J. Hennessy, D. Patterson, “Computer Architecture: A Quantitative Approach”, 5th Edition, 2012, Elsevier Inc.</a:t>
            </a:r>
          </a:p>
          <a:p>
            <a:r>
              <a:rPr lang="en-CA" sz="1600" dirty="0" smtClean="0"/>
              <a:t>[7] U.J. </a:t>
            </a:r>
            <a:r>
              <a:rPr lang="en-CA" sz="1600" dirty="0" err="1" smtClean="0"/>
              <a:t>Kapasi</a:t>
            </a:r>
            <a:r>
              <a:rPr lang="en-CA" sz="1600" dirty="0" smtClean="0"/>
              <a:t>, et al, “Programmable Stream Processors,” IEEE Computer, Aug 2003, pp. 54-62.</a:t>
            </a:r>
          </a:p>
          <a:p>
            <a:r>
              <a:rPr lang="en-CA" sz="1600" dirty="0" smtClean="0"/>
              <a:t>[8] D. Wilson, “ATI </a:t>
            </a:r>
            <a:r>
              <a:rPr lang="en-CA" sz="1600" dirty="0" err="1" smtClean="0"/>
              <a:t>Radeon</a:t>
            </a:r>
            <a:r>
              <a:rPr lang="en-CA" sz="1600" dirty="0" smtClean="0"/>
              <a:t> HD 2900 XT: Calling a Spade a Spade”, 2007, www.anandtech.com.</a:t>
            </a:r>
          </a:p>
          <a:p>
            <a:r>
              <a:rPr lang="en-CA" sz="1600" dirty="0" smtClean="0"/>
              <a:t>[9] AMD </a:t>
            </a:r>
            <a:r>
              <a:rPr lang="en-CA" sz="1600" dirty="0" err="1" smtClean="0"/>
              <a:t>Radeon</a:t>
            </a:r>
            <a:r>
              <a:rPr lang="en-CA" sz="1600" dirty="0" smtClean="0"/>
              <a:t> HD 6900 Series Graphics, Dec 2010, AMD.</a:t>
            </a:r>
          </a:p>
          <a:p>
            <a:r>
              <a:rPr lang="en-CA" sz="1600" dirty="0" smtClean="0"/>
              <a:t>[10] HD 6900 Series Instruction Set Architecture, AMD, 2011.</a:t>
            </a:r>
          </a:p>
          <a:p>
            <a:r>
              <a:rPr lang="en-CA" sz="1600" dirty="0" smtClean="0"/>
              <a:t>[11] AMD Accelerated Parallel Processing </a:t>
            </a:r>
            <a:r>
              <a:rPr lang="en-CA" sz="1600" dirty="0" err="1" smtClean="0"/>
              <a:t>OpenCLProgramming</a:t>
            </a:r>
            <a:r>
              <a:rPr lang="en-CA" sz="1600" dirty="0" smtClean="0"/>
              <a:t> Guide, 2012.</a:t>
            </a:r>
            <a:endParaRPr lang="en-CA" sz="1600" dirty="0"/>
          </a:p>
        </p:txBody>
      </p:sp>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26</a:t>
            </a:fld>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CA" dirty="0" smtClean="0"/>
          </a:p>
          <a:p>
            <a:r>
              <a:rPr lang="en-CA" dirty="0" smtClean="0"/>
              <a:t>CPU: Intel Core i7</a:t>
            </a:r>
          </a:p>
        </p:txBody>
      </p:sp>
      <p:sp>
        <p:nvSpPr>
          <p:cNvPr id="3" name="Content Placeholder 2"/>
          <p:cNvSpPr>
            <a:spLocks noGrp="1"/>
          </p:cNvSpPr>
          <p:nvPr>
            <p:ph sz="half" idx="2"/>
          </p:nvPr>
        </p:nvSpPr>
        <p:spPr/>
        <p:txBody>
          <a:bodyPr/>
          <a:lstStyle/>
          <a:p>
            <a:r>
              <a:rPr lang="en-CA" dirty="0" smtClean="0"/>
              <a:t>General </a:t>
            </a:r>
            <a:r>
              <a:rPr lang="en-CA" dirty="0" smtClean="0"/>
              <a:t>purpose</a:t>
            </a:r>
          </a:p>
          <a:p>
            <a:r>
              <a:rPr lang="en-CA" dirty="0" smtClean="0"/>
              <a:t>Programme &amp; Do whatever you want!</a:t>
            </a:r>
            <a:r>
              <a:rPr lang="en-CA" dirty="0" smtClean="0"/>
              <a:t> </a:t>
            </a:r>
            <a:r>
              <a:rPr lang="en-CA" dirty="0" smtClean="0"/>
              <a:t>Of course with proper IO, peripheral and memory. </a:t>
            </a:r>
            <a:endParaRPr lang="en-CA" dirty="0" smtClean="0"/>
          </a:p>
          <a:p>
            <a:endParaRPr lang="en-CA" dirty="0"/>
          </a:p>
        </p:txBody>
      </p:sp>
      <p:sp>
        <p:nvSpPr>
          <p:cNvPr id="4" name="Text Placeholder 3"/>
          <p:cNvSpPr>
            <a:spLocks noGrp="1"/>
          </p:cNvSpPr>
          <p:nvPr>
            <p:ph type="body" sz="quarter" idx="3"/>
          </p:nvPr>
        </p:nvSpPr>
        <p:spPr/>
        <p:txBody>
          <a:bodyPr/>
          <a:lstStyle/>
          <a:p>
            <a:r>
              <a:rPr lang="en-CA" dirty="0" smtClean="0"/>
              <a:t>GPU: AMD Tahiti</a:t>
            </a:r>
            <a:endParaRPr lang="en-CA" dirty="0"/>
          </a:p>
        </p:txBody>
      </p:sp>
      <p:sp>
        <p:nvSpPr>
          <p:cNvPr id="5" name="Content Placeholder 4"/>
          <p:cNvSpPr>
            <a:spLocks noGrp="1"/>
          </p:cNvSpPr>
          <p:nvPr>
            <p:ph sz="quarter" idx="4"/>
          </p:nvPr>
        </p:nvSpPr>
        <p:spPr>
          <a:xfrm>
            <a:off x="4716016" y="2204864"/>
            <a:ext cx="4041775" cy="3951288"/>
          </a:xfrm>
        </p:spPr>
        <p:txBody>
          <a:bodyPr/>
          <a:lstStyle/>
          <a:p>
            <a:r>
              <a:rPr lang="en-CA" dirty="0" smtClean="0"/>
              <a:t>Special purpose</a:t>
            </a:r>
          </a:p>
          <a:p>
            <a:r>
              <a:rPr lang="en-CA" dirty="0" smtClean="0"/>
              <a:t>No!!?</a:t>
            </a:r>
            <a:endParaRPr lang="en-CA" dirty="0"/>
          </a:p>
        </p:txBody>
      </p:sp>
      <p:sp>
        <p:nvSpPr>
          <p:cNvPr id="6" name="Slide Number Placeholder 5"/>
          <p:cNvSpPr>
            <a:spLocks noGrp="1"/>
          </p:cNvSpPr>
          <p:nvPr>
            <p:ph type="sldNum" sz="quarter" idx="11"/>
          </p:nvPr>
        </p:nvSpPr>
        <p:spPr/>
        <p:txBody>
          <a:bodyPr/>
          <a:lstStyle/>
          <a:p>
            <a:pPr algn="l">
              <a:defRPr/>
            </a:pPr>
            <a:r>
              <a:rPr lang="en-CA" dirty="0" smtClean="0"/>
              <a:t>CEG 4131-Fall  2012							       </a:t>
            </a:r>
            <a:fld id="{D8DB2BF5-999F-465D-B5C6-E1544B0C0658}" type="slidenum">
              <a:rPr lang="en-CA" smtClean="0"/>
              <a:pPr algn="l">
                <a:defRPr/>
              </a:pPr>
              <a:t>3</a:t>
            </a:fld>
            <a:endParaRPr lang="en-CA" dirty="0"/>
          </a:p>
        </p:txBody>
      </p:sp>
      <p:pic>
        <p:nvPicPr>
          <p:cNvPr id="9" name="Picture 8" descr="Sapphire_Toxic_HD7970.jpg"/>
          <p:cNvPicPr>
            <a:picLocks noChangeAspect="1"/>
          </p:cNvPicPr>
          <p:nvPr/>
        </p:nvPicPr>
        <p:blipFill>
          <a:blip r:embed="rId2" cstate="print"/>
          <a:stretch>
            <a:fillRect/>
          </a:stretch>
        </p:blipFill>
        <p:spPr>
          <a:xfrm>
            <a:off x="5292080" y="4293096"/>
            <a:ext cx="2076450" cy="1905000"/>
          </a:xfrm>
          <a:prstGeom prst="rect">
            <a:avLst/>
          </a:prstGeom>
        </p:spPr>
      </p:pic>
      <p:pic>
        <p:nvPicPr>
          <p:cNvPr id="10" name="Picture 9" descr="i7.jpg"/>
          <p:cNvPicPr>
            <a:picLocks noChangeAspect="1"/>
          </p:cNvPicPr>
          <p:nvPr/>
        </p:nvPicPr>
        <p:blipFill>
          <a:blip r:embed="rId3" cstate="print"/>
          <a:stretch>
            <a:fillRect/>
          </a:stretch>
        </p:blipFill>
        <p:spPr>
          <a:xfrm>
            <a:off x="827584" y="4509120"/>
            <a:ext cx="2009775" cy="1704975"/>
          </a:xfrm>
          <a:prstGeom prst="rect">
            <a:avLst/>
          </a:prstGeom>
        </p:spPr>
      </p:pic>
      <p:sp>
        <p:nvSpPr>
          <p:cNvPr id="11"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History</a:t>
            </a:r>
            <a:endParaRPr lang="en-CA" sz="1200" b="1" dirty="0">
              <a:solidFill>
                <a:schemeClr val="bg1"/>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p:txBody>
      </p:sp>
      <p:sp>
        <p:nvSpPr>
          <p:cNvPr id="12" name="Text Placeholder 1"/>
          <p:cNvSpPr txBox="1">
            <a:spLocks/>
          </p:cNvSpPr>
          <p:nvPr/>
        </p:nvSpPr>
        <p:spPr bwMode="auto">
          <a:xfrm>
            <a:off x="2551906" y="1052736"/>
            <a:ext cx="4040188"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CA" sz="2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CA" sz="2400" b="1" i="0" u="none" strike="noStrike" kern="1200" cap="none" spc="0" normalizeH="0" baseline="0" noProof="0" dirty="0" smtClean="0">
                <a:ln>
                  <a:noFill/>
                </a:ln>
                <a:solidFill>
                  <a:schemeClr val="tx1"/>
                </a:solidFill>
                <a:effectLst/>
                <a:uLnTx/>
                <a:uFillTx/>
                <a:latin typeface="+mn-lt"/>
                <a:ea typeface="+mn-ea"/>
                <a:cs typeface="+mn-cs"/>
              </a:rPr>
              <a:t>(CPU</a:t>
            </a:r>
            <a:r>
              <a:rPr lang="en-CA" sz="2400" b="1" dirty="0" smtClean="0">
                <a:latin typeface="+mn-lt"/>
                <a:cs typeface="+mn-cs"/>
              </a:rPr>
              <a:t> ~</a:t>
            </a:r>
            <a:r>
              <a:rPr kumimoji="0" lang="en-CA" sz="2400" b="1" i="0" u="none" strike="noStrike" kern="1200" cap="none" spc="0" normalizeH="0" baseline="0" noProof="0" dirty="0" smtClean="0">
                <a:ln>
                  <a:noFill/>
                </a:ln>
                <a:solidFill>
                  <a:schemeClr val="tx1"/>
                </a:solidFill>
                <a:effectLst/>
                <a:uLnTx/>
                <a:uFillTx/>
                <a:latin typeface="+mn-lt"/>
                <a:ea typeface="+mn-ea"/>
                <a:cs typeface="+mn-cs"/>
              </a:rPr>
              <a:t> GPU)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ox(in)">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ox(i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box(in)">
                                      <p:cBhvr>
                                        <p:cTn id="30" dur="500"/>
                                        <p:tgtEl>
                                          <p:spTgt spid="5">
                                            <p:txEl>
                                              <p:pRg st="0" end="0"/>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box(in)">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303748" y="1052736"/>
            <a:ext cx="4536504" cy="639762"/>
          </a:xfrm>
        </p:spPr>
        <p:txBody>
          <a:bodyPr/>
          <a:lstStyle/>
          <a:p>
            <a:r>
              <a:rPr lang="en-CA" dirty="0" smtClean="0"/>
              <a:t>Color Graphic Adapter (CGA 1981)</a:t>
            </a:r>
            <a:endParaRPr lang="en-CA" dirty="0"/>
          </a:p>
        </p:txBody>
      </p:sp>
      <p:sp>
        <p:nvSpPr>
          <p:cNvPr id="3" name="Content Placeholder 2"/>
          <p:cNvSpPr>
            <a:spLocks noGrp="1"/>
          </p:cNvSpPr>
          <p:nvPr>
            <p:ph sz="half" idx="2"/>
          </p:nvPr>
        </p:nvSpPr>
        <p:spPr>
          <a:xfrm>
            <a:off x="395536" y="1700808"/>
            <a:ext cx="4040188" cy="2376264"/>
          </a:xfrm>
        </p:spPr>
        <p:txBody>
          <a:bodyPr/>
          <a:lstStyle/>
          <a:p>
            <a:r>
              <a:rPr lang="en-CA" dirty="0" smtClean="0"/>
              <a:t>4 bit RGBI</a:t>
            </a:r>
          </a:p>
          <a:p>
            <a:r>
              <a:rPr lang="en-CA" dirty="0" smtClean="0"/>
              <a:t>40 x 25 Characters</a:t>
            </a:r>
          </a:p>
          <a:p>
            <a:r>
              <a:rPr lang="en-CA" dirty="0" smtClean="0"/>
              <a:t>320 x 200 Pixel, 16 Colors</a:t>
            </a:r>
          </a:p>
          <a:p>
            <a:r>
              <a:rPr lang="en-CA" dirty="0" smtClean="0"/>
              <a:t>640 x 200 Pixel Maximum </a:t>
            </a:r>
          </a:p>
          <a:p>
            <a:r>
              <a:rPr lang="en-CA" dirty="0" smtClean="0"/>
              <a:t>16 Kilo Byte Memory</a:t>
            </a:r>
          </a:p>
          <a:p>
            <a:endParaRPr lang="en-CA" dirty="0"/>
          </a:p>
        </p:txBody>
      </p:sp>
      <p:pic>
        <p:nvPicPr>
          <p:cNvPr id="8" name="Content Placeholder 7" descr="Castle_master-cga.png"/>
          <p:cNvPicPr>
            <a:picLocks noGrp="1" noChangeAspect="1"/>
          </p:cNvPicPr>
          <p:nvPr>
            <p:ph sz="quarter" idx="4"/>
          </p:nvPr>
        </p:nvPicPr>
        <p:blipFill>
          <a:blip r:embed="rId2" cstate="print"/>
          <a:stretch>
            <a:fillRect/>
          </a:stretch>
        </p:blipFill>
        <p:spPr>
          <a:xfrm>
            <a:off x="5292080" y="1988840"/>
            <a:ext cx="3048000" cy="1905000"/>
          </a:xfrm>
        </p:spPr>
      </p:pic>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4</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History</a:t>
            </a:r>
            <a:endParaRPr lang="en-CA" sz="1200" b="1" dirty="0">
              <a:solidFill>
                <a:schemeClr val="bg1"/>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p:txBody>
      </p:sp>
      <p:pic>
        <p:nvPicPr>
          <p:cNvPr id="9" name="Picture 8" descr="cga.jpg"/>
          <p:cNvPicPr>
            <a:picLocks noChangeAspect="1"/>
          </p:cNvPicPr>
          <p:nvPr/>
        </p:nvPicPr>
        <p:blipFill>
          <a:blip r:embed="rId3" cstate="print"/>
          <a:stretch>
            <a:fillRect/>
          </a:stretch>
        </p:blipFill>
        <p:spPr>
          <a:xfrm>
            <a:off x="2267744" y="4077072"/>
            <a:ext cx="4604455" cy="1836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052736"/>
            <a:ext cx="1331640" cy="495746"/>
          </a:xfrm>
        </p:spPr>
        <p:txBody>
          <a:bodyPr/>
          <a:lstStyle/>
          <a:p>
            <a:r>
              <a:rPr lang="en-CA" dirty="0" smtClean="0"/>
              <a:t>CGA...</a:t>
            </a:r>
            <a:endParaRPr lang="en-CA" dirty="0"/>
          </a:p>
        </p:txBody>
      </p:sp>
      <p:pic>
        <p:nvPicPr>
          <p:cNvPr id="9" name="Content Placeholder 8" descr="cga block.PNG"/>
          <p:cNvPicPr>
            <a:picLocks noGrp="1" noChangeAspect="1"/>
          </p:cNvPicPr>
          <p:nvPr>
            <p:ph sz="half" idx="2"/>
          </p:nvPr>
        </p:nvPicPr>
        <p:blipFill>
          <a:blip r:embed="rId2" cstate="print"/>
          <a:stretch>
            <a:fillRect/>
          </a:stretch>
        </p:blipFill>
        <p:spPr>
          <a:xfrm>
            <a:off x="611560" y="1772816"/>
            <a:ext cx="7889350" cy="4589674"/>
          </a:xfrm>
        </p:spPr>
      </p:pic>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5</a:t>
            </a:fld>
            <a:endParaRPr lang="en-CA" dirty="0"/>
          </a:p>
        </p:txBody>
      </p:sp>
      <p:sp>
        <p:nvSpPr>
          <p:cNvPr id="7" name="Text Placeholder 1"/>
          <p:cNvSpPr txBox="1">
            <a:spLocks/>
          </p:cNvSpPr>
          <p:nvPr/>
        </p:nvSpPr>
        <p:spPr bwMode="auto">
          <a:xfrm>
            <a:off x="1997714" y="1052736"/>
            <a:ext cx="5148572" cy="49574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CA" sz="2400" b="1" i="0" u="none" strike="noStrike" kern="1200" cap="none" spc="0" normalizeH="0" baseline="0" noProof="0" dirty="0" smtClean="0">
                <a:ln>
                  <a:noFill/>
                </a:ln>
                <a:solidFill>
                  <a:schemeClr val="tx1"/>
                </a:solidFill>
                <a:effectLst/>
                <a:uLnTx/>
                <a:uFillTx/>
                <a:latin typeface="+mn-lt"/>
                <a:ea typeface="+mn-ea"/>
                <a:cs typeface="+mn-cs"/>
              </a:rPr>
              <a:t>, Need Is The Mother Of Inventions...</a:t>
            </a:r>
            <a:endParaRPr kumimoji="0" lang="en-CA"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History</a:t>
            </a:r>
            <a:endParaRPr lang="en-CA" sz="1200" b="1" dirty="0">
              <a:solidFill>
                <a:schemeClr val="bg1"/>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p:txBody>
      </p:sp>
      <p:sp>
        <p:nvSpPr>
          <p:cNvPr id="10" name="Content Placeholder 4"/>
          <p:cNvSpPr>
            <a:spLocks noGrp="1"/>
          </p:cNvSpPr>
          <p:nvPr>
            <p:ph sz="quarter" idx="4"/>
          </p:nvPr>
        </p:nvSpPr>
        <p:spPr>
          <a:xfrm>
            <a:off x="6660232" y="6309320"/>
            <a:ext cx="2879303" cy="216024"/>
          </a:xfrm>
        </p:spPr>
        <p:txBody>
          <a:bodyPr/>
          <a:lstStyle/>
          <a:p>
            <a:pPr>
              <a:buNone/>
            </a:pPr>
            <a:r>
              <a:rPr lang="en-CA" sz="1200" dirty="0" smtClean="0"/>
              <a:t>IBM Color Graphics Adapter Manual</a:t>
            </a:r>
            <a:endParaRPr lang="en-CA"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in)">
                                      <p:cBhvr>
                                        <p:cTn id="7" dur="500"/>
                                        <p:tgtEl>
                                          <p:spTgt spid="10">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D 7970.jpg"/>
          <p:cNvPicPr>
            <a:picLocks noChangeAspect="1"/>
          </p:cNvPicPr>
          <p:nvPr/>
        </p:nvPicPr>
        <p:blipFill>
          <a:blip r:embed="rId2" cstate="print"/>
          <a:stretch>
            <a:fillRect/>
          </a:stretch>
        </p:blipFill>
        <p:spPr>
          <a:xfrm>
            <a:off x="5004048" y="3068960"/>
            <a:ext cx="4139952" cy="3464950"/>
          </a:xfrm>
          <a:prstGeom prst="rect">
            <a:avLst/>
          </a:prstGeom>
        </p:spPr>
      </p:pic>
      <p:sp>
        <p:nvSpPr>
          <p:cNvPr id="2" name="Text Placeholder 1"/>
          <p:cNvSpPr>
            <a:spLocks noGrp="1"/>
          </p:cNvSpPr>
          <p:nvPr>
            <p:ph type="body" idx="1"/>
          </p:nvPr>
        </p:nvSpPr>
        <p:spPr>
          <a:xfrm>
            <a:off x="5004048" y="1052736"/>
            <a:ext cx="2304256" cy="474067"/>
          </a:xfrm>
        </p:spPr>
        <p:txBody>
          <a:bodyPr/>
          <a:lstStyle/>
          <a:p>
            <a:r>
              <a:rPr lang="en-CA" dirty="0" smtClean="0"/>
              <a:t>AMD HD7970</a:t>
            </a:r>
            <a:endParaRPr lang="en-CA" dirty="0"/>
          </a:p>
        </p:txBody>
      </p:sp>
      <p:sp>
        <p:nvSpPr>
          <p:cNvPr id="3" name="Content Placeholder 2"/>
          <p:cNvSpPr>
            <a:spLocks noGrp="1"/>
          </p:cNvSpPr>
          <p:nvPr>
            <p:ph sz="half" idx="2"/>
          </p:nvPr>
        </p:nvSpPr>
        <p:spPr>
          <a:xfrm>
            <a:off x="5103812" y="1484784"/>
            <a:ext cx="4040188" cy="1800200"/>
          </a:xfrm>
        </p:spPr>
        <p:txBody>
          <a:bodyPr/>
          <a:lstStyle/>
          <a:p>
            <a:r>
              <a:rPr lang="en-CA" dirty="0" smtClean="0"/>
              <a:t>36 bit RGBI (68720 Million Colors)</a:t>
            </a:r>
          </a:p>
          <a:p>
            <a:r>
              <a:rPr lang="en-CA" dirty="0" smtClean="0"/>
              <a:t>16384 x 16384 Pixels (Six Monitor)</a:t>
            </a:r>
          </a:p>
          <a:p>
            <a:r>
              <a:rPr lang="en-CA" dirty="0" smtClean="0"/>
              <a:t>6,291,456 Kilo Byte Memory </a:t>
            </a:r>
            <a:endParaRPr lang="en-CA" dirty="0"/>
          </a:p>
        </p:txBody>
      </p:sp>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6</a:t>
            </a:fld>
            <a:endParaRPr lang="en-CA" dirty="0"/>
          </a:p>
        </p:txBody>
      </p:sp>
      <p:sp>
        <p:nvSpPr>
          <p:cNvPr id="8"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History</a:t>
            </a:r>
            <a:endParaRPr lang="en-CA" sz="1200" b="1" dirty="0">
              <a:solidFill>
                <a:schemeClr val="bg1"/>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p:txBody>
      </p:sp>
      <p:sp>
        <p:nvSpPr>
          <p:cNvPr id="11" name="Content Placeholder 4"/>
          <p:cNvSpPr>
            <a:spLocks noGrp="1"/>
          </p:cNvSpPr>
          <p:nvPr>
            <p:ph sz="quarter" idx="4"/>
          </p:nvPr>
        </p:nvSpPr>
        <p:spPr>
          <a:xfrm>
            <a:off x="6876256" y="5661248"/>
            <a:ext cx="2051719" cy="216024"/>
          </a:xfrm>
        </p:spPr>
        <p:txBody>
          <a:bodyPr/>
          <a:lstStyle/>
          <a:p>
            <a:pPr>
              <a:buNone/>
            </a:pPr>
            <a:r>
              <a:rPr lang="en-CA" sz="1200" dirty="0" smtClean="0"/>
              <a:t>Sapphire Technology HD7970</a:t>
            </a:r>
            <a:endParaRPr lang="en-CA" sz="1200" dirty="0"/>
          </a:p>
        </p:txBody>
      </p:sp>
      <p:pic>
        <p:nvPicPr>
          <p:cNvPr id="12" name="Picture 11" descr="749px-Vector_Video_Standards2.svg.png"/>
          <p:cNvPicPr>
            <a:picLocks noChangeAspect="1"/>
          </p:cNvPicPr>
          <p:nvPr/>
        </p:nvPicPr>
        <p:blipFill>
          <a:blip r:embed="rId3" cstate="print"/>
          <a:stretch>
            <a:fillRect/>
          </a:stretch>
        </p:blipFill>
        <p:spPr>
          <a:xfrm>
            <a:off x="0" y="1916832"/>
            <a:ext cx="5076056" cy="4059489"/>
          </a:xfrm>
          <a:prstGeom prst="rect">
            <a:avLst/>
          </a:prstGeom>
        </p:spPr>
      </p:pic>
      <p:sp>
        <p:nvSpPr>
          <p:cNvPr id="13" name="Content Placeholder 4"/>
          <p:cNvSpPr txBox="1">
            <a:spLocks/>
          </p:cNvSpPr>
          <p:nvPr/>
        </p:nvSpPr>
        <p:spPr bwMode="auto">
          <a:xfrm>
            <a:off x="0" y="5733256"/>
            <a:ext cx="827584"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CA" sz="1200" b="0" i="0" u="none" strike="noStrike" kern="1200" cap="none" spc="0" normalizeH="0" baseline="0" noProof="0" dirty="0" smtClean="0">
                <a:ln>
                  <a:noFill/>
                </a:ln>
                <a:solidFill>
                  <a:schemeClr val="tx1"/>
                </a:solidFill>
                <a:effectLst/>
                <a:uLnTx/>
                <a:uFillTx/>
                <a:latin typeface="+mn-lt"/>
                <a:ea typeface="+mn-ea"/>
                <a:cs typeface="+mn-cs"/>
              </a:rPr>
              <a:t>Wikipedia</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Text Placeholder 1"/>
          <p:cNvSpPr>
            <a:spLocks noGrp="1"/>
          </p:cNvSpPr>
          <p:nvPr>
            <p:ph type="body" idx="1"/>
          </p:nvPr>
        </p:nvSpPr>
        <p:spPr>
          <a:xfrm>
            <a:off x="0" y="1052736"/>
            <a:ext cx="2555776" cy="474067"/>
          </a:xfrm>
        </p:spPr>
        <p:txBody>
          <a:bodyPr/>
          <a:lstStyle/>
          <a:p>
            <a:r>
              <a:rPr lang="en-CA" dirty="0" smtClean="0"/>
              <a:t>Video Standards: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linds(horizontal)">
                                      <p:cBhvr>
                                        <p:cTn id="20" dur="500"/>
                                        <p:tgtEl>
                                          <p:spTgt spid="3">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linds(horizontal)">
                                      <p:cBhvr>
                                        <p:cTn id="23" dur="500"/>
                                        <p:tgtEl>
                                          <p:spTgt spid="3">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blinds(horizontal)">
                                      <p:cBhvr>
                                        <p:cTn id="3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052736"/>
            <a:ext cx="2674640" cy="402059"/>
          </a:xfrm>
        </p:spPr>
        <p:txBody>
          <a:bodyPr/>
          <a:lstStyle/>
          <a:p>
            <a:r>
              <a:rPr lang="en-CA" dirty="0" smtClean="0"/>
              <a:t>Graphic Elements:</a:t>
            </a:r>
            <a:endParaRPr lang="en-CA" dirty="0"/>
          </a:p>
        </p:txBody>
      </p:sp>
      <p:sp>
        <p:nvSpPr>
          <p:cNvPr id="3" name="Content Placeholder 2"/>
          <p:cNvSpPr>
            <a:spLocks noGrp="1"/>
          </p:cNvSpPr>
          <p:nvPr>
            <p:ph sz="half" idx="2"/>
          </p:nvPr>
        </p:nvSpPr>
        <p:spPr>
          <a:xfrm>
            <a:off x="0" y="1412776"/>
            <a:ext cx="5220072" cy="3024336"/>
          </a:xfrm>
        </p:spPr>
        <p:txBody>
          <a:bodyPr/>
          <a:lstStyle/>
          <a:p>
            <a:r>
              <a:rPr lang="en-CA" sz="1300" b="1" i="1" dirty="0" smtClean="0"/>
              <a:t>Objects: </a:t>
            </a:r>
            <a:r>
              <a:rPr lang="en-CA" sz="1300" dirty="0" smtClean="0"/>
              <a:t>Any 2D or 3D entity whose shape could be represented by mesh of arbitrary polygons.</a:t>
            </a:r>
          </a:p>
          <a:p>
            <a:r>
              <a:rPr lang="en-CA" sz="1300" b="1" i="1" dirty="0" smtClean="0"/>
              <a:t>Polygons:</a:t>
            </a:r>
            <a:r>
              <a:rPr lang="en-CA" sz="1300" dirty="0" smtClean="0"/>
              <a:t> are composed of vertices and edges. Most of the time triangles are used for simplicity and generality. Each polygon can be represented by a list of 3D coordinates of its vertices.</a:t>
            </a:r>
          </a:p>
          <a:p>
            <a:r>
              <a:rPr lang="en-CA" sz="1300" b="1" i="1" dirty="0" smtClean="0"/>
              <a:t>Vertex:</a:t>
            </a:r>
            <a:r>
              <a:rPr lang="en-CA" sz="1300" dirty="0" smtClean="0"/>
              <a:t> A point with 3D coordinate and color.</a:t>
            </a:r>
          </a:p>
          <a:p>
            <a:r>
              <a:rPr lang="en-CA" sz="1300" b="1" i="1" dirty="0" smtClean="0"/>
              <a:t>Pixel:</a:t>
            </a:r>
            <a:r>
              <a:rPr lang="en-CA" sz="1300" dirty="0" smtClean="0"/>
              <a:t> A computer image is represented by an array of points called pixel with its own color and coordinate (address).</a:t>
            </a:r>
          </a:p>
          <a:p>
            <a:r>
              <a:rPr lang="en-CA" sz="1300" b="1" i="1" dirty="0" smtClean="0"/>
              <a:t>Color: </a:t>
            </a:r>
            <a:r>
              <a:rPr lang="en-CA" sz="1300" dirty="0" smtClean="0"/>
              <a:t>The color of each pixel is described by three numbers for intensity of main colors: red, green, and blue, e.g. (255, 0, 255). Range of numbers defines total number of colors (in above example three 8bit numbers provide 2^24=16777216 colors).</a:t>
            </a:r>
          </a:p>
          <a:p>
            <a:r>
              <a:rPr lang="en-CA" sz="1300" b="1" i="1" dirty="0" smtClean="0"/>
              <a:t>Resolution: </a:t>
            </a:r>
            <a:r>
              <a:rPr lang="en-CA" sz="1300" dirty="0" smtClean="0"/>
              <a:t>The number of pixels in an image determines the resolution of the image, e.g. 320x200, 2560x2048.</a:t>
            </a:r>
          </a:p>
          <a:p>
            <a:r>
              <a:rPr lang="en-CA" sz="1300" b="1" i="1" dirty="0" smtClean="0"/>
              <a:t>Mesh: </a:t>
            </a:r>
            <a:r>
              <a:rPr lang="en-CA" sz="1300" dirty="0" smtClean="0"/>
              <a:t>A grid of polygons to represent an object.</a:t>
            </a:r>
          </a:p>
          <a:p>
            <a:r>
              <a:rPr lang="en-CA" sz="1300" b="1" i="1" dirty="0" smtClean="0"/>
              <a:t>Primitive:</a:t>
            </a:r>
            <a:r>
              <a:rPr lang="en-CA" sz="1300" dirty="0" smtClean="0"/>
              <a:t> Classical geometric shapes can be directly used as primitives (e.g. point, line, cube, cylinder, sphere...) to make parts of objects.</a:t>
            </a:r>
          </a:p>
          <a:p>
            <a:r>
              <a:rPr lang="en-CA" sz="1300" b="1" i="1" dirty="0" smtClean="0"/>
              <a:t>Texture:</a:t>
            </a:r>
            <a:r>
              <a:rPr lang="en-CA" sz="1300" dirty="0" smtClean="0"/>
              <a:t> An image that is mapped on the surface of polygons on objects to provide a concept of specific material. The vertices of polygons contain coordinates of the texture.</a:t>
            </a:r>
          </a:p>
          <a:p>
            <a:r>
              <a:rPr lang="en-CA" sz="1300" b="1" i="1" dirty="0" smtClean="0"/>
              <a:t>Fragment:</a:t>
            </a:r>
            <a:r>
              <a:rPr lang="en-CA" sz="1300" dirty="0" smtClean="0"/>
              <a:t> All necessary data needed to generate a single pixel of final image in output memory, e.g. coordinates, color, depth, texture coordinate, blending... </a:t>
            </a:r>
            <a:endParaRPr lang="en-CA" sz="1300" dirty="0"/>
          </a:p>
        </p:txBody>
      </p:sp>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7</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p:txBody>
      </p:sp>
      <p:pic>
        <p:nvPicPr>
          <p:cNvPr id="1026" name="Picture 2"/>
          <p:cNvPicPr>
            <a:picLocks noChangeAspect="1" noChangeArrowheads="1"/>
          </p:cNvPicPr>
          <p:nvPr/>
        </p:nvPicPr>
        <p:blipFill>
          <a:blip r:embed="rId3" cstate="print"/>
          <a:srcRect/>
          <a:stretch>
            <a:fillRect/>
          </a:stretch>
        </p:blipFill>
        <p:spPr bwMode="auto">
          <a:xfrm>
            <a:off x="6228184" y="1124744"/>
            <a:ext cx="1872208" cy="2472728"/>
          </a:xfrm>
          <a:prstGeom prst="rect">
            <a:avLst/>
          </a:prstGeom>
          <a:noFill/>
          <a:ln w="9525">
            <a:noFill/>
            <a:miter lim="800000"/>
            <a:headEnd/>
            <a:tailEnd/>
          </a:ln>
        </p:spPr>
      </p:pic>
      <p:sp>
        <p:nvSpPr>
          <p:cNvPr id="10" name="Rectangle 9"/>
          <p:cNvSpPr/>
          <p:nvPr/>
        </p:nvSpPr>
        <p:spPr>
          <a:xfrm>
            <a:off x="5580112" y="3573016"/>
            <a:ext cx="3131840" cy="369332"/>
          </a:xfrm>
          <a:prstGeom prst="rect">
            <a:avLst/>
          </a:prstGeom>
        </p:spPr>
        <p:txBody>
          <a:bodyPr wrap="square">
            <a:spAutoFit/>
          </a:bodyPr>
          <a:lstStyle/>
          <a:p>
            <a:r>
              <a:rPr lang="en-CA" sz="900" dirty="0" smtClean="0"/>
              <a:t>F. Durand, “A Short Introduction to Computer Graphics”, MIT Laboratory for Computer Science</a:t>
            </a:r>
            <a:endParaRPr lang="en-CA" sz="900" dirty="0"/>
          </a:p>
        </p:txBody>
      </p:sp>
      <p:pic>
        <p:nvPicPr>
          <p:cNvPr id="1027" name="Picture 3"/>
          <p:cNvPicPr>
            <a:picLocks noChangeAspect="1" noChangeArrowheads="1"/>
          </p:cNvPicPr>
          <p:nvPr/>
        </p:nvPicPr>
        <p:blipFill>
          <a:blip r:embed="rId4" cstate="print"/>
          <a:srcRect/>
          <a:stretch>
            <a:fillRect/>
          </a:stretch>
        </p:blipFill>
        <p:spPr bwMode="auto">
          <a:xfrm>
            <a:off x="5148659" y="4365104"/>
            <a:ext cx="3995341" cy="1224136"/>
          </a:xfrm>
          <a:prstGeom prst="rect">
            <a:avLst/>
          </a:prstGeom>
          <a:noFill/>
          <a:ln w="9525">
            <a:noFill/>
            <a:miter lim="800000"/>
            <a:headEnd/>
            <a:tailEnd/>
          </a:ln>
        </p:spPr>
      </p:pic>
      <p:sp>
        <p:nvSpPr>
          <p:cNvPr id="12" name="Rectangle 11"/>
          <p:cNvSpPr/>
          <p:nvPr/>
        </p:nvSpPr>
        <p:spPr>
          <a:xfrm>
            <a:off x="5580112" y="5733256"/>
            <a:ext cx="3240360" cy="369332"/>
          </a:xfrm>
          <a:prstGeom prst="rect">
            <a:avLst/>
          </a:prstGeom>
        </p:spPr>
        <p:txBody>
          <a:bodyPr wrap="square">
            <a:spAutoFit/>
          </a:bodyPr>
          <a:lstStyle/>
          <a:p>
            <a:r>
              <a:rPr lang="en-CA" sz="900" dirty="0" smtClean="0"/>
              <a:t>R. Fernando, C. Zeller, “Programming Graphics Hardware Programming Hardware”, NVIDIA.</a:t>
            </a:r>
            <a:endParaRPr lang="en-CA"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ox(in)">
                                      <p:cBhvr>
                                        <p:cTn id="30" dur="500"/>
                                        <p:tgtEl>
                                          <p:spTgt spid="1026"/>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ox(i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linds(horizontal)">
                                      <p:cBhvr>
                                        <p:cTn id="41" dur="500"/>
                                        <p:tgtEl>
                                          <p:spTgt spid="3">
                                            <p:txEl>
                                              <p:pRg st="8" end="8"/>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blinds(horizontal)">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027"/>
                                        </p:tgtEl>
                                        <p:attrNameLst>
                                          <p:attrName>style.visibility</p:attrName>
                                        </p:attrNameLst>
                                      </p:cBhvr>
                                      <p:to>
                                        <p:strVal val="visible"/>
                                      </p:to>
                                    </p:set>
                                    <p:animEffect transition="in" filter="box(in)">
                                      <p:cBhvr>
                                        <p:cTn id="49" dur="500"/>
                                        <p:tgtEl>
                                          <p:spTgt spid="1027"/>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ox(i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844824"/>
            <a:ext cx="2051720" cy="402059"/>
          </a:xfrm>
        </p:spPr>
        <p:txBody>
          <a:bodyPr/>
          <a:lstStyle/>
          <a:p>
            <a:r>
              <a:rPr lang="en-CA" sz="2000" dirty="0" smtClean="0"/>
              <a:t>Geometry-Stage:</a:t>
            </a:r>
            <a:endParaRPr lang="en-CA" sz="2000" dirty="0"/>
          </a:p>
        </p:txBody>
      </p:sp>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8</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endParaRPr lang="en-CA" sz="1200" b="1" dirty="0">
              <a:solidFill>
                <a:srgbClr val="00B050"/>
              </a:solidFill>
              <a:latin typeface="Times New Roman" pitchFamily="18" charset="0"/>
              <a:cs typeface="Times New Roman" pitchFamily="18" charset="0"/>
            </a:endParaRPr>
          </a:p>
          <a:p>
            <a:r>
              <a:rPr lang="en-CA" sz="1200" b="1" dirty="0" smtClean="0">
                <a:solidFill>
                  <a:schemeClr val="bg1"/>
                </a:solidFill>
                <a:latin typeface="Times New Roman" pitchFamily="18" charset="0"/>
                <a:cs typeface="Times New Roman" pitchFamily="18" charset="0"/>
              </a:rPr>
              <a:t>Graphic Elements</a:t>
            </a:r>
          </a:p>
          <a:p>
            <a:r>
              <a:rPr lang="en-CA" sz="1200" b="1" dirty="0" smtClean="0">
                <a:solidFill>
                  <a:srgbClr val="00B050"/>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p:txBody>
      </p:sp>
      <p:sp>
        <p:nvSpPr>
          <p:cNvPr id="9" name="Rectangle 8"/>
          <p:cNvSpPr/>
          <p:nvPr/>
        </p:nvSpPr>
        <p:spPr>
          <a:xfrm>
            <a:off x="0" y="6309320"/>
            <a:ext cx="5544616" cy="230832"/>
          </a:xfrm>
          <a:prstGeom prst="rect">
            <a:avLst/>
          </a:prstGeom>
        </p:spPr>
        <p:txBody>
          <a:bodyPr wrap="square">
            <a:spAutoFit/>
          </a:bodyPr>
          <a:lstStyle/>
          <a:p>
            <a:r>
              <a:rPr lang="en-CA" sz="900" dirty="0" smtClean="0"/>
              <a:t>F. Durand, “A Short Introduction to Computer Graphics”, MIT Laboratory for Computer Science</a:t>
            </a:r>
            <a:endParaRPr lang="en-CA" sz="900" dirty="0"/>
          </a:p>
        </p:txBody>
      </p:sp>
      <p:sp>
        <p:nvSpPr>
          <p:cNvPr id="16" name="Rectangle 15"/>
          <p:cNvSpPr/>
          <p:nvPr/>
        </p:nvSpPr>
        <p:spPr>
          <a:xfrm>
            <a:off x="1187624" y="1412776"/>
            <a:ext cx="7956376" cy="338554"/>
          </a:xfrm>
          <a:prstGeom prst="rect">
            <a:avLst/>
          </a:prstGeom>
        </p:spPr>
        <p:txBody>
          <a:bodyPr wrap="square">
            <a:spAutoFit/>
          </a:bodyPr>
          <a:lstStyle/>
          <a:p>
            <a:r>
              <a:rPr lang="en-CA" sz="1600" dirty="0" smtClean="0"/>
              <a:t>Several mathematical computation stages to realize 3D virtual scenes into 2D images.</a:t>
            </a:r>
            <a:endParaRPr lang="en-CA" sz="1600" dirty="0"/>
          </a:p>
        </p:txBody>
      </p:sp>
      <p:sp>
        <p:nvSpPr>
          <p:cNvPr id="17" name="Text Placeholder 1"/>
          <p:cNvSpPr>
            <a:spLocks noGrp="1"/>
          </p:cNvSpPr>
          <p:nvPr>
            <p:ph type="body" idx="1"/>
          </p:nvPr>
        </p:nvSpPr>
        <p:spPr>
          <a:xfrm>
            <a:off x="0" y="1052736"/>
            <a:ext cx="2602632" cy="402059"/>
          </a:xfrm>
        </p:spPr>
        <p:txBody>
          <a:bodyPr/>
          <a:lstStyle/>
          <a:p>
            <a:r>
              <a:rPr lang="en-CA" dirty="0" smtClean="0"/>
              <a:t>Graphic Pipeline:</a:t>
            </a:r>
            <a:endParaRPr lang="en-CA" dirty="0"/>
          </a:p>
        </p:txBody>
      </p:sp>
      <p:sp>
        <p:nvSpPr>
          <p:cNvPr id="18" name="Text Placeholder 1"/>
          <p:cNvSpPr>
            <a:spLocks noGrp="1"/>
          </p:cNvSpPr>
          <p:nvPr>
            <p:ph type="body" idx="1"/>
          </p:nvPr>
        </p:nvSpPr>
        <p:spPr>
          <a:xfrm>
            <a:off x="0" y="3645024"/>
            <a:ext cx="2448272" cy="402059"/>
          </a:xfrm>
        </p:spPr>
        <p:txBody>
          <a:bodyPr/>
          <a:lstStyle/>
          <a:p>
            <a:r>
              <a:rPr lang="en-CA" sz="2000" dirty="0" err="1" smtClean="0"/>
              <a:t>Rasterization</a:t>
            </a:r>
            <a:r>
              <a:rPr lang="en-CA" sz="2000" dirty="0" smtClean="0"/>
              <a:t>-Stage:</a:t>
            </a:r>
            <a:endParaRPr lang="en-CA" sz="2000" dirty="0"/>
          </a:p>
        </p:txBody>
      </p:sp>
      <p:pic>
        <p:nvPicPr>
          <p:cNvPr id="1031" name="Picture 7"/>
          <p:cNvPicPr>
            <a:picLocks noChangeAspect="1" noChangeArrowheads="1"/>
          </p:cNvPicPr>
          <p:nvPr/>
        </p:nvPicPr>
        <p:blipFill>
          <a:blip r:embed="rId3" cstate="print"/>
          <a:srcRect/>
          <a:stretch>
            <a:fillRect/>
          </a:stretch>
        </p:blipFill>
        <p:spPr bwMode="auto">
          <a:xfrm>
            <a:off x="3419872" y="1700808"/>
            <a:ext cx="2465065" cy="2041208"/>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539552" y="4221088"/>
            <a:ext cx="4032448" cy="1646818"/>
          </a:xfrm>
          <a:prstGeom prst="rect">
            <a:avLst/>
          </a:prstGeom>
          <a:noFill/>
          <a:ln w="9525">
            <a:noFill/>
            <a:miter lim="800000"/>
            <a:headEnd/>
            <a:tailEnd/>
          </a:ln>
        </p:spPr>
      </p:pic>
      <p:pic>
        <p:nvPicPr>
          <p:cNvPr id="1034" name="Picture 10"/>
          <p:cNvPicPr>
            <a:picLocks noChangeAspect="1" noChangeArrowheads="1"/>
          </p:cNvPicPr>
          <p:nvPr/>
        </p:nvPicPr>
        <p:blipFill>
          <a:blip r:embed="rId5" cstate="print"/>
          <a:srcRect/>
          <a:stretch>
            <a:fillRect/>
          </a:stretch>
        </p:blipFill>
        <p:spPr bwMode="auto">
          <a:xfrm>
            <a:off x="5724128" y="4149080"/>
            <a:ext cx="2745132" cy="1800200"/>
          </a:xfrm>
          <a:prstGeom prst="rect">
            <a:avLst/>
          </a:prstGeom>
          <a:noFill/>
          <a:ln w="9525">
            <a:noFill/>
            <a:miter lim="800000"/>
            <a:headEnd/>
            <a:tailEnd/>
          </a:ln>
        </p:spPr>
      </p:pic>
      <p:sp>
        <p:nvSpPr>
          <p:cNvPr id="24" name="Rectangle 23"/>
          <p:cNvSpPr/>
          <p:nvPr/>
        </p:nvSpPr>
        <p:spPr>
          <a:xfrm>
            <a:off x="5724128" y="3212976"/>
            <a:ext cx="1872208" cy="338554"/>
          </a:xfrm>
          <a:prstGeom prst="rect">
            <a:avLst/>
          </a:prstGeom>
        </p:spPr>
        <p:txBody>
          <a:bodyPr wrap="square">
            <a:spAutoFit/>
          </a:bodyPr>
          <a:lstStyle/>
          <a:p>
            <a:r>
              <a:rPr lang="en-CA" sz="1600" dirty="0" smtClean="0"/>
              <a:t>Lighting Process</a:t>
            </a:r>
            <a:endParaRPr lang="en-CA" sz="1600" dirty="0"/>
          </a:p>
        </p:txBody>
      </p:sp>
      <p:sp>
        <p:nvSpPr>
          <p:cNvPr id="25" name="Rectangle 24"/>
          <p:cNvSpPr/>
          <p:nvPr/>
        </p:nvSpPr>
        <p:spPr>
          <a:xfrm>
            <a:off x="2123728" y="5805264"/>
            <a:ext cx="1584176" cy="338554"/>
          </a:xfrm>
          <a:prstGeom prst="rect">
            <a:avLst/>
          </a:prstGeom>
        </p:spPr>
        <p:txBody>
          <a:bodyPr wrap="square">
            <a:spAutoFit/>
          </a:bodyPr>
          <a:lstStyle/>
          <a:p>
            <a:r>
              <a:rPr lang="en-CA" sz="1600" dirty="0" err="1" smtClean="0"/>
              <a:t>Rasterization</a:t>
            </a:r>
            <a:endParaRPr lang="en-CA" sz="1600" dirty="0"/>
          </a:p>
        </p:txBody>
      </p:sp>
      <p:sp>
        <p:nvSpPr>
          <p:cNvPr id="26" name="Rectangle 25"/>
          <p:cNvSpPr/>
          <p:nvPr/>
        </p:nvSpPr>
        <p:spPr>
          <a:xfrm>
            <a:off x="7668344" y="5661248"/>
            <a:ext cx="1224136" cy="338554"/>
          </a:xfrm>
          <a:prstGeom prst="rect">
            <a:avLst/>
          </a:prstGeom>
        </p:spPr>
        <p:txBody>
          <a:bodyPr wrap="square">
            <a:spAutoFit/>
          </a:bodyPr>
          <a:lstStyle/>
          <a:p>
            <a:r>
              <a:rPr lang="en-CA" sz="1600" dirty="0" smtClean="0"/>
              <a:t>Visibility</a:t>
            </a:r>
            <a:endParaRPr lang="en-CA"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31"/>
                                        </p:tgtEl>
                                        <p:attrNameLst>
                                          <p:attrName>style.visibility</p:attrName>
                                        </p:attrNameLst>
                                      </p:cBhvr>
                                      <p:to>
                                        <p:strVal val="visible"/>
                                      </p:to>
                                    </p:set>
                                    <p:animEffect transition="in" filter="fade">
                                      <p:cBhvr>
                                        <p:cTn id="15" dur="2000"/>
                                        <p:tgtEl>
                                          <p:spTgt spid="10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2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2000"/>
                                        <p:tgtEl>
                                          <p:spTgt spid="18">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fade">
                                      <p:cBhvr>
                                        <p:cTn id="26" dur="2000"/>
                                        <p:tgtEl>
                                          <p:spTgt spid="10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20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2000"/>
                                        <p:tgtEl>
                                          <p:spTgt spid="26"/>
                                        </p:tgtEl>
                                      </p:cBhvr>
                                    </p:animEffect>
                                  </p:childTnLst>
                                </p:cTn>
                              </p:par>
                              <p:par>
                                <p:cTn id="33" presetID="10" presetClass="entr" presetSubtype="0" fill="hold" nodeType="withEffect">
                                  <p:stCondLst>
                                    <p:cond delay="0"/>
                                  </p:stCondLst>
                                  <p:childTnLst>
                                    <p:set>
                                      <p:cBhvr>
                                        <p:cTn id="34" dur="1" fill="hold">
                                          <p:stCondLst>
                                            <p:cond delay="0"/>
                                          </p:stCondLst>
                                        </p:cTn>
                                        <p:tgtEl>
                                          <p:spTgt spid="1034"/>
                                        </p:tgtEl>
                                        <p:attrNameLst>
                                          <p:attrName>style.visibility</p:attrName>
                                        </p:attrNameLst>
                                      </p:cBhvr>
                                      <p:to>
                                        <p:strVal val="visible"/>
                                      </p:to>
                                    </p:set>
                                    <p:animEffect transition="in" filter="fade">
                                      <p:cBhvr>
                                        <p:cTn id="35"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P spid="18" grpId="0" build="p"/>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052736"/>
            <a:ext cx="2602632" cy="402059"/>
          </a:xfrm>
        </p:spPr>
        <p:txBody>
          <a:bodyPr/>
          <a:lstStyle/>
          <a:p>
            <a:r>
              <a:rPr lang="en-CA" dirty="0" smtClean="0"/>
              <a:t>Graphic Pipeline...</a:t>
            </a:r>
            <a:endParaRPr lang="en-CA" dirty="0"/>
          </a:p>
        </p:txBody>
      </p:sp>
      <p:sp>
        <p:nvSpPr>
          <p:cNvPr id="6" name="Slide Number Placeholder 5"/>
          <p:cNvSpPr>
            <a:spLocks noGrp="1"/>
          </p:cNvSpPr>
          <p:nvPr>
            <p:ph type="sldNum" sz="quarter" idx="11"/>
          </p:nvPr>
        </p:nvSpPr>
        <p:spPr/>
        <p:txBody>
          <a:bodyPr/>
          <a:lstStyle/>
          <a:p>
            <a:pPr algn="l">
              <a:defRPr/>
            </a:pPr>
            <a:r>
              <a:rPr lang="en-CA" smtClean="0"/>
              <a:t>CEG 4131-Fall  2012							       </a:t>
            </a:r>
            <a:fld id="{D8DB2BF5-999F-465D-B5C6-E1544B0C0658}" type="slidenum">
              <a:rPr lang="en-CA" smtClean="0"/>
              <a:pPr algn="l">
                <a:defRPr/>
              </a:pPr>
              <a:t>9</a:t>
            </a:fld>
            <a:endParaRPr lang="en-CA" dirty="0"/>
          </a:p>
        </p:txBody>
      </p:sp>
      <p:sp>
        <p:nvSpPr>
          <p:cNvPr id="7" name="TextBox 12"/>
          <p:cNvSpPr txBox="1">
            <a:spLocks noChangeArrowheads="1"/>
          </p:cNvSpPr>
          <p:nvPr/>
        </p:nvSpPr>
        <p:spPr bwMode="auto">
          <a:xfrm>
            <a:off x="0" y="0"/>
            <a:ext cx="2771775" cy="1015663"/>
          </a:xfrm>
          <a:prstGeom prst="rect">
            <a:avLst/>
          </a:prstGeom>
          <a:noFill/>
          <a:ln w="9525">
            <a:noFill/>
            <a:miter lim="800000"/>
            <a:headEnd/>
            <a:tailEnd/>
          </a:ln>
        </p:spPr>
        <p:txBody>
          <a:bodyPr>
            <a:spAutoFit/>
          </a:bodyPr>
          <a:lstStyle/>
          <a:p>
            <a:r>
              <a:rPr lang="en-CA" sz="1200" b="1" dirty="0" smtClean="0">
                <a:solidFill>
                  <a:srgbClr val="00B050"/>
                </a:solidFill>
                <a:latin typeface="Times New Roman" pitchFamily="18" charset="0"/>
                <a:cs typeface="Times New Roman" pitchFamily="18" charset="0"/>
              </a:rPr>
              <a:t>Introduction</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History</a:t>
            </a:r>
            <a:endParaRPr lang="en-CA" sz="1200" b="1" dirty="0">
              <a:solidFill>
                <a:srgbClr val="00B050"/>
              </a:solidFill>
              <a:latin typeface="Times New Roman" pitchFamily="18" charset="0"/>
              <a:cs typeface="Times New Roman" pitchFamily="18" charset="0"/>
            </a:endParaRPr>
          </a:p>
          <a:p>
            <a:r>
              <a:rPr lang="en-CA" sz="1200" b="1" dirty="0" smtClean="0">
                <a:solidFill>
                  <a:srgbClr val="00B050"/>
                </a:solidFill>
                <a:latin typeface="Times New Roman" pitchFamily="18" charset="0"/>
                <a:cs typeface="Times New Roman" pitchFamily="18" charset="0"/>
              </a:rPr>
              <a:t>Graphic Elements</a:t>
            </a:r>
          </a:p>
          <a:p>
            <a:r>
              <a:rPr lang="en-CA" sz="1200" b="1" dirty="0" smtClean="0">
                <a:solidFill>
                  <a:schemeClr val="bg1"/>
                </a:solidFill>
                <a:latin typeface="Times New Roman" pitchFamily="18" charset="0"/>
                <a:cs typeface="Times New Roman" pitchFamily="18" charset="0"/>
              </a:rPr>
              <a:t>Graphic Pipeline</a:t>
            </a:r>
          </a:p>
          <a:p>
            <a:r>
              <a:rPr lang="en-CA" sz="1200" b="1" dirty="0" smtClean="0">
                <a:solidFill>
                  <a:srgbClr val="00B050"/>
                </a:solidFill>
                <a:latin typeface="Times New Roman" pitchFamily="18" charset="0"/>
                <a:cs typeface="Times New Roman" pitchFamily="18" charset="0"/>
              </a:rPr>
              <a:t>Vector Processors</a:t>
            </a:r>
          </a:p>
        </p:txBody>
      </p:sp>
      <p:pic>
        <p:nvPicPr>
          <p:cNvPr id="2050" name="Picture 2"/>
          <p:cNvPicPr>
            <a:picLocks noChangeAspect="1" noChangeArrowheads="1"/>
          </p:cNvPicPr>
          <p:nvPr/>
        </p:nvPicPr>
        <p:blipFill>
          <a:blip r:embed="rId2" cstate="print"/>
          <a:srcRect/>
          <a:stretch>
            <a:fillRect/>
          </a:stretch>
        </p:blipFill>
        <p:spPr bwMode="auto">
          <a:xfrm>
            <a:off x="395536" y="1628800"/>
            <a:ext cx="8355662" cy="3856459"/>
          </a:xfrm>
          <a:prstGeom prst="rect">
            <a:avLst/>
          </a:prstGeom>
          <a:noFill/>
          <a:ln w="9525">
            <a:noFill/>
            <a:miter lim="800000"/>
            <a:headEnd/>
            <a:tailEnd/>
          </a:ln>
        </p:spPr>
      </p:pic>
      <p:sp>
        <p:nvSpPr>
          <p:cNvPr id="9" name="Rectangle 8"/>
          <p:cNvSpPr/>
          <p:nvPr/>
        </p:nvSpPr>
        <p:spPr>
          <a:xfrm>
            <a:off x="0" y="6309320"/>
            <a:ext cx="5508104" cy="230832"/>
          </a:xfrm>
          <a:prstGeom prst="rect">
            <a:avLst/>
          </a:prstGeom>
        </p:spPr>
        <p:txBody>
          <a:bodyPr wrap="square">
            <a:spAutoFit/>
          </a:bodyPr>
          <a:lstStyle/>
          <a:p>
            <a:r>
              <a:rPr lang="en-CA" sz="900" dirty="0" smtClean="0"/>
              <a:t>R. Fernando, C. Zeller, “Programming Graphics Hardware Programming Hardware”, NVIDIA.</a:t>
            </a:r>
            <a:endParaRPr lang="en-CA" sz="900" dirty="0"/>
          </a:p>
        </p:txBody>
      </p:sp>
      <p:sp>
        <p:nvSpPr>
          <p:cNvPr id="10" name="Rectangle 9"/>
          <p:cNvSpPr/>
          <p:nvPr/>
        </p:nvSpPr>
        <p:spPr>
          <a:xfrm>
            <a:off x="3347864" y="5589241"/>
            <a:ext cx="2736304" cy="338554"/>
          </a:xfrm>
          <a:prstGeom prst="rect">
            <a:avLst/>
          </a:prstGeom>
        </p:spPr>
        <p:txBody>
          <a:bodyPr wrap="square">
            <a:spAutoFit/>
          </a:bodyPr>
          <a:lstStyle/>
          <a:p>
            <a:r>
              <a:rPr lang="en-CA" sz="1600" dirty="0" smtClean="0"/>
              <a:t>Primary hardware pipeline</a:t>
            </a:r>
            <a:endParaRPr lang="en-CA"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350" b="1" dirty="0" smtClean="0">
            <a:solidFill>
              <a:schemeClr val="bg1"/>
            </a:solidFill>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1545</TotalTime>
  <Words>3592</Words>
  <Application>Microsoft Office PowerPoint</Application>
  <PresentationFormat>On-screen Show (4:3)</PresentationFormat>
  <Paragraphs>468</Paragraphs>
  <Slides>26</Slides>
  <Notes>15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Amin</dc:creator>
  <cp:lastModifiedBy>Roya1</cp:lastModifiedBy>
  <cp:revision>386</cp:revision>
  <dcterms:created xsi:type="dcterms:W3CDTF">2012-03-17T17:34:04Z</dcterms:created>
  <dcterms:modified xsi:type="dcterms:W3CDTF">2012-10-09T03:41:55Z</dcterms:modified>
</cp:coreProperties>
</file>