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8" r:id="rId3"/>
    <p:sldId id="263" r:id="rId4"/>
    <p:sldId id="262" r:id="rId5"/>
    <p:sldId id="265" r:id="rId6"/>
    <p:sldId id="267" r:id="rId7"/>
    <p:sldId id="268" r:id="rId8"/>
    <p:sldId id="269" r:id="rId9"/>
    <p:sldId id="270" r:id="rId10"/>
    <p:sldId id="272" r:id="rId11"/>
    <p:sldId id="271" r:id="rId12"/>
    <p:sldId id="316" r:id="rId13"/>
    <p:sldId id="273" r:id="rId14"/>
    <p:sldId id="329" r:id="rId15"/>
    <p:sldId id="274" r:id="rId16"/>
    <p:sldId id="275" r:id="rId17"/>
    <p:sldId id="276" r:id="rId18"/>
    <p:sldId id="277" r:id="rId19"/>
    <p:sldId id="278" r:id="rId20"/>
    <p:sldId id="279" r:id="rId21"/>
    <p:sldId id="280" r:id="rId22"/>
    <p:sldId id="281" r:id="rId23"/>
    <p:sldId id="283" r:id="rId24"/>
    <p:sldId id="284" r:id="rId25"/>
    <p:sldId id="286" r:id="rId26"/>
    <p:sldId id="288" r:id="rId27"/>
    <p:sldId id="289" r:id="rId28"/>
    <p:sldId id="290" r:id="rId29"/>
    <p:sldId id="291" r:id="rId30"/>
    <p:sldId id="292" r:id="rId31"/>
    <p:sldId id="293" r:id="rId32"/>
    <p:sldId id="294" r:id="rId33"/>
    <p:sldId id="295" r:id="rId34"/>
    <p:sldId id="315" r:id="rId35"/>
    <p:sldId id="296" r:id="rId36"/>
    <p:sldId id="297" r:id="rId37"/>
    <p:sldId id="298" r:id="rId38"/>
    <p:sldId id="299" r:id="rId39"/>
    <p:sldId id="317" r:id="rId40"/>
    <p:sldId id="300" r:id="rId41"/>
    <p:sldId id="318" r:id="rId42"/>
    <p:sldId id="305" r:id="rId43"/>
    <p:sldId id="306" r:id="rId44"/>
    <p:sldId id="308" r:id="rId45"/>
    <p:sldId id="310" r:id="rId46"/>
    <p:sldId id="319" r:id="rId47"/>
    <p:sldId id="321" r:id="rId48"/>
    <p:sldId id="322" r:id="rId49"/>
    <p:sldId id="323" r:id="rId50"/>
    <p:sldId id="324" r:id="rId51"/>
    <p:sldId id="325" r:id="rId52"/>
    <p:sldId id="326" r:id="rId53"/>
    <p:sldId id="327" r:id="rId54"/>
    <p:sldId id="32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7" autoAdjust="0"/>
  </p:normalViewPr>
  <p:slideViewPr>
    <p:cSldViewPr>
      <p:cViewPr varScale="1">
        <p:scale>
          <a:sx n="73" d="100"/>
          <a:sy n="73" d="100"/>
        </p:scale>
        <p:origin x="-12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54"/>
    </p:cViewPr>
  </p:sorterViewPr>
  <p:notesViewPr>
    <p:cSldViewPr>
      <p:cViewPr>
        <p:scale>
          <a:sx n="100" d="100"/>
          <a:sy n="100" d="100"/>
        </p:scale>
        <p:origin x="-1878" y="113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D06114-C002-40C5-82A6-F56F8AF15F9A}" type="datetimeFigureOut">
              <a:rPr lang="en-CA"/>
              <a:pPr>
                <a:defRPr/>
              </a:pPr>
              <a:t>14/10/2012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1120CE-7FFF-4DA4-A8C3-09BC8366CF44}"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404010F-1361-4829-A073-FC8D78898C40}" type="datetimeFigureOut">
              <a:rPr lang="en-CA"/>
              <a:pPr>
                <a:defRPr/>
              </a:pPr>
              <a:t>14/10/2012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5F8A4C-F578-430C-BDD8-00D222DDDB08}"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Introduction</a:t>
            </a:r>
          </a:p>
          <a:p>
            <a:r>
              <a:rPr lang="en-CA" dirty="0" smtClean="0"/>
              <a:t>GPU</a:t>
            </a:r>
          </a:p>
          <a:p>
            <a:r>
              <a:rPr lang="en-CA" dirty="0" smtClean="0"/>
              <a:t>Programming</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Wavefronts and work-groups are two concepts relating to compute kernels that provide data-parallel granularity. A wavefront executes a number of work-items in lock step relative to each other. Sixteen work-items are execute in parallel across the vector unit, and the whole wavefront is covered over four clock cycles.</a:t>
            </a:r>
          </a:p>
          <a:p>
            <a:r>
              <a:rPr lang="en-CA" sz="1200" kern="1200" baseline="0" dirty="0" smtClean="0">
                <a:solidFill>
                  <a:schemeClr val="tx1"/>
                </a:solidFill>
                <a:latin typeface="+mn-lt"/>
                <a:ea typeface="+mn-ea"/>
                <a:cs typeface="+mn-cs"/>
              </a:rPr>
              <a:t>It is the lowest level that flow control can affect. This means that if two work-items inside of a wavefront go divergent paths of flow control, all work-items in the wavefront go to both paths of flow control.</a:t>
            </a:r>
          </a:p>
          <a:p>
            <a:r>
              <a:rPr lang="en-CA" sz="1200" kern="1200" baseline="0" dirty="0" smtClean="0">
                <a:solidFill>
                  <a:schemeClr val="tx1"/>
                </a:solidFill>
                <a:latin typeface="+mn-lt"/>
                <a:ea typeface="+mn-ea"/>
                <a:cs typeface="+mn-cs"/>
              </a:rPr>
              <a:t>Grouping is a higher-level granularity of data parallelism that is enforced in software, not hardware. Synchronization points in a kernel guarantee that all work-items in a work-group reach that point (barrier) in the code before the next statement is executed.</a:t>
            </a:r>
          </a:p>
          <a:p>
            <a:r>
              <a:rPr lang="en-CA" sz="1200" kern="1200" baseline="0" dirty="0" smtClean="0">
                <a:solidFill>
                  <a:schemeClr val="tx1"/>
                </a:solidFill>
                <a:latin typeface="+mn-lt"/>
                <a:ea typeface="+mn-ea"/>
                <a:cs typeface="+mn-cs"/>
              </a:rPr>
              <a:t>Work-groups are composed of wavefronts. Best performance is attained when the group size is an integer multiple of the wavefront size.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compiler tool-chain provides a common framework for both CPUs and GPUs, sharing the front-end and some high-level compiler transformations. The kernels are compiled by the OpenCL compiler to either CPU binaries or GPU binaries, depending on the target device.</a:t>
            </a:r>
          </a:p>
          <a:p>
            <a:r>
              <a:rPr lang="en-CA" sz="1200" kern="1200" baseline="0" dirty="0" smtClean="0">
                <a:solidFill>
                  <a:schemeClr val="tx1"/>
                </a:solidFill>
                <a:latin typeface="+mn-lt"/>
                <a:ea typeface="+mn-ea"/>
                <a:cs typeface="+mn-cs"/>
              </a:rPr>
              <a:t>For CPU processing, the OpenCL runtime uses the LLVM AS to generate x86 binaries. The OpenCL runtime automatically determines the number of processing elements, or cores, present in the CPU and distributes the OpenCL kernel between them.</a:t>
            </a:r>
          </a:p>
          <a:p>
            <a:r>
              <a:rPr lang="en-CA" sz="1200" kern="1200" baseline="0" dirty="0" smtClean="0">
                <a:solidFill>
                  <a:schemeClr val="tx1"/>
                </a:solidFill>
                <a:latin typeface="+mn-lt"/>
                <a:ea typeface="+mn-ea"/>
                <a:cs typeface="+mn-cs"/>
              </a:rPr>
              <a:t>For GPU processing, the OpenCL runtime post-processes the incomplete AMD IL from the OpenCL compiler and turns it into complete AMD IL. This adds macros (from a macro database, similar to the built-in library) specific to the GPU. The OpenCL Runtime layer then removes  unneeded functions and passes the complete IL to the CAL compiler for compilation to GPU-specific binaries.</a:t>
            </a:r>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At run time, the application can create multiple command queues (some in libraries, for different components of the application, etc.). These queues are </a:t>
            </a:r>
            <a:r>
              <a:rPr lang="en-CA" sz="1200" kern="1200" baseline="0" dirty="0" err="1" smtClean="0">
                <a:solidFill>
                  <a:schemeClr val="tx1"/>
                </a:solidFill>
                <a:latin typeface="+mn-lt"/>
                <a:ea typeface="+mn-ea"/>
                <a:cs typeface="+mn-cs"/>
              </a:rPr>
              <a:t>muxed</a:t>
            </a:r>
            <a:r>
              <a:rPr lang="en-CA" sz="1200" kern="1200" baseline="0" dirty="0" smtClean="0">
                <a:solidFill>
                  <a:schemeClr val="tx1"/>
                </a:solidFill>
                <a:latin typeface="+mn-lt"/>
                <a:ea typeface="+mn-ea"/>
                <a:cs typeface="+mn-cs"/>
              </a:rPr>
              <a:t> into one queue per device type. The figure shows command queues 1 and 3 merged into one CPU device queue (blue arrows); command queue 2 (and possibly others) are merged into the GPU device queue (red arrow). The device queue then schedules work onto the multiple compute resources present in the device. Here, K = kernel commands, M = memory commands, and E = event commands.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internal memory paths support 128-bit transfers. This allows for greater bandwidth when transferring data in float4 format. In certain cases (when the data size is a multiple of four), float4 operations are faster.</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first kernel Copy1 maximizes coalesced writes: work-item k writes to address k. The second kernel writes a shifted pattern: In each quarter-wavefront of 16 work-items, work-item k writes to address k-1, except the first work-item in each quarter-wavefront writes to address k+16. There is not enough order here to coalesce on some other vendor machines. Finally, the third kernel has work-item</a:t>
            </a:r>
          </a:p>
          <a:p>
            <a:r>
              <a:rPr lang="en-CA" sz="1200" kern="1200" baseline="0" dirty="0" smtClean="0">
                <a:solidFill>
                  <a:schemeClr val="tx1"/>
                </a:solidFill>
                <a:latin typeface="+mn-lt"/>
                <a:ea typeface="+mn-ea"/>
                <a:cs typeface="+mn-cs"/>
              </a:rPr>
              <a:t>k write to address k when k is even, and write address 63-k when k is odd. This pattern never coalesces.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effectLst/>
                <a:latin typeface="Times New Roman" pitchFamily="18" charset="0"/>
                <a:ea typeface="+mn-ea"/>
                <a:cs typeface="Times New Roman" pitchFamily="18" charset="0"/>
              </a:rPr>
              <a:t>Numerical reduction adds the elements of an array and computes a single sum. In this section, we’re going to look closely at this algorithm and see how to implement it to add 2^20. With a single work-item, this can be accomplished as:</a:t>
            </a:r>
          </a:p>
          <a:p>
            <a:r>
              <a:rPr lang="en-CA" sz="1200" kern="1200" baseline="0" dirty="0" smtClean="0">
                <a:solidFill>
                  <a:schemeClr val="tx1"/>
                </a:solidFill>
                <a:latin typeface="+mn-lt"/>
                <a:ea typeface="+mn-ea"/>
                <a:cs typeface="+mn-cs"/>
              </a:rPr>
              <a:t>By default, the host application generates (1,048,576) work-items to execute this kernel. On AMD 5850 GPU, these items are combined into 4,096 work-groups, each containing 256 work items.</a:t>
            </a:r>
            <a:endParaRPr lang="en-CA" sz="1200" i="0" kern="1200" baseline="0" dirty="0" smtClean="0">
              <a:solidFill>
                <a:schemeClr val="tx1"/>
              </a:solidFill>
              <a:latin typeface="+mn-lt"/>
              <a:ea typeface="+mn-ea"/>
              <a:cs typeface="+mn-cs"/>
            </a:endParaRPr>
          </a:p>
          <a:p>
            <a:r>
              <a:rPr lang="en-CA" sz="1200" i="0" kern="1200" baseline="0" dirty="0" smtClean="0">
                <a:solidFill>
                  <a:schemeClr val="tx1"/>
                </a:solidFill>
                <a:latin typeface="+mn-lt"/>
                <a:ea typeface="+mn-ea"/>
                <a:cs typeface="+mn-cs"/>
              </a:rPr>
              <a:t>The addition procedure employed by each work-group requires log2(N) stages, where N is the number of input values and work-items. In the first stage, the N input values are added in pairs to produce N/2 results. The next stage adds the N/2 input values in pairs and produces N/4 results. This process continues until a single value remains. Figure shows the full process for a work-group where N = 8.</a:t>
            </a:r>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200" kern="1200" baseline="0" dirty="0" smtClean="0">
                <a:solidFill>
                  <a:schemeClr val="tx1"/>
                </a:solidFill>
                <a:latin typeface="+mn-lt"/>
                <a:ea typeface="+mn-ea"/>
                <a:cs typeface="+mn-cs"/>
              </a:rPr>
              <a:t>Listing 10.2 presents the code that implements the reduction procedure depicted in previous. This kernel accepts the following parameters:</a:t>
            </a:r>
          </a:p>
          <a:p>
            <a:r>
              <a:rPr lang="en-CA" sz="1200" kern="1200" baseline="0" dirty="0" smtClean="0">
                <a:solidFill>
                  <a:schemeClr val="tx1"/>
                </a:solidFill>
                <a:latin typeface="+mn-lt"/>
                <a:ea typeface="+mn-ea"/>
                <a:cs typeface="+mn-cs"/>
              </a:rPr>
              <a:t>Each work-item starts by transferring an element of input data to local memory B, and it’s important to see how this works. There are 2</a:t>
            </a:r>
            <a:r>
              <a:rPr lang="en-CA" sz="1200" kern="1200" baseline="0" dirty="0" smtClean="0">
                <a:solidFill>
                  <a:schemeClr val="tx1"/>
                </a:solidFill>
                <a:effectLst/>
                <a:latin typeface="Times New Roman" pitchFamily="18" charset="0"/>
                <a:ea typeface="+mn-ea"/>
                <a:cs typeface="Times New Roman" pitchFamily="18" charset="0"/>
              </a:rPr>
              <a:t>^</a:t>
            </a:r>
            <a:r>
              <a:rPr lang="en-CA" sz="1200" kern="1200" baseline="0" dirty="0" smtClean="0">
                <a:solidFill>
                  <a:schemeClr val="tx1"/>
                </a:solidFill>
                <a:latin typeface="+mn-lt"/>
                <a:ea typeface="+mn-ea"/>
                <a:cs typeface="+mn-cs"/>
              </a:rPr>
              <a:t>20 work-items in total, one for each element in the input data array located in global memory. Because every global ID is unique, a work-item can read a unique element by accessing data[get_ </a:t>
            </a:r>
            <a:r>
              <a:rPr lang="en-CA" sz="1200" kern="1200" baseline="0" dirty="0" err="1" smtClean="0">
                <a:solidFill>
                  <a:schemeClr val="tx1"/>
                </a:solidFill>
                <a:latin typeface="+mn-lt"/>
                <a:ea typeface="+mn-ea"/>
                <a:cs typeface="+mn-cs"/>
              </a:rPr>
              <a:t>global_id</a:t>
            </a:r>
            <a:r>
              <a:rPr lang="en-CA" sz="1200" kern="1200" baseline="0" dirty="0" smtClean="0">
                <a:solidFill>
                  <a:schemeClr val="tx1"/>
                </a:solidFill>
                <a:latin typeface="+mn-lt"/>
                <a:ea typeface="+mn-ea"/>
                <a:cs typeface="+mn-cs"/>
              </a:rPr>
              <a:t>(0)]. In local memory, the partial sums array stores one float for each work-item in a workgroup.</a:t>
            </a:r>
          </a:p>
          <a:p>
            <a:r>
              <a:rPr lang="en-CA" sz="1200" kern="1200" baseline="0" dirty="0" smtClean="0">
                <a:solidFill>
                  <a:schemeClr val="tx1"/>
                </a:solidFill>
                <a:latin typeface="+mn-lt"/>
                <a:ea typeface="+mn-ea"/>
                <a:cs typeface="+mn-cs"/>
              </a:rPr>
              <a:t>Within a work-group, a work-item uses its local ID instead of its global ID. This is why the work-item writes the input float from data[</a:t>
            </a:r>
            <a:r>
              <a:rPr lang="en-CA" sz="1200" kern="1200" baseline="0" dirty="0" err="1" smtClean="0">
                <a:solidFill>
                  <a:schemeClr val="tx1"/>
                </a:solidFill>
                <a:latin typeface="+mn-lt"/>
                <a:ea typeface="+mn-ea"/>
                <a:cs typeface="+mn-cs"/>
              </a:rPr>
              <a:t>get_global_id</a:t>
            </a:r>
            <a:r>
              <a:rPr lang="en-CA" sz="1200" kern="1200" baseline="0" dirty="0" smtClean="0">
                <a:solidFill>
                  <a:schemeClr val="tx1"/>
                </a:solidFill>
                <a:latin typeface="+mn-lt"/>
                <a:ea typeface="+mn-ea"/>
                <a:cs typeface="+mn-cs"/>
              </a:rPr>
              <a:t>(0)] to the local memory position </a:t>
            </a:r>
            <a:r>
              <a:rPr lang="en-CA" sz="1200" kern="1200" baseline="0" dirty="0" err="1" smtClean="0">
                <a:solidFill>
                  <a:schemeClr val="tx1"/>
                </a:solidFill>
                <a:latin typeface="+mn-lt"/>
                <a:ea typeface="+mn-ea"/>
                <a:cs typeface="+mn-cs"/>
              </a:rPr>
              <a:t>partial_sums</a:t>
            </a:r>
            <a:r>
              <a:rPr lang="en-CA" sz="1200" kern="1200" baseline="0" dirty="0" smtClean="0">
                <a:solidFill>
                  <a:schemeClr val="tx1"/>
                </a:solidFill>
                <a:latin typeface="+mn-lt"/>
                <a:ea typeface="+mn-ea"/>
                <a:cs typeface="+mn-cs"/>
              </a:rPr>
              <a:t>[lid]. After the work-group’s input data is transferred to local memory, the actual reduction starts. In the first stage, only half of the work-group’s work-items take part. Each adds its corresponding element of </a:t>
            </a:r>
            <a:r>
              <a:rPr lang="en-CA" sz="1200" kern="1200" baseline="0" dirty="0" err="1" smtClean="0">
                <a:solidFill>
                  <a:schemeClr val="tx1"/>
                </a:solidFill>
                <a:latin typeface="+mn-lt"/>
                <a:ea typeface="+mn-ea"/>
                <a:cs typeface="+mn-cs"/>
              </a:rPr>
              <a:t>partial_sums</a:t>
            </a:r>
            <a:r>
              <a:rPr lang="en-CA" sz="1200" kern="1200" baseline="0" dirty="0" smtClean="0">
                <a:solidFill>
                  <a:schemeClr val="tx1"/>
                </a:solidFill>
                <a:latin typeface="+mn-lt"/>
                <a:ea typeface="+mn-ea"/>
                <a:cs typeface="+mn-cs"/>
              </a:rPr>
              <a:t> to an element half-way further in the array. The second and proceeding stages continue adding partial sums together in the manner shown in figure. After each stage, the barrier function forces each work-item to wait until every other work-item in the work-group has finished accessing local memory.</a:t>
            </a:r>
          </a:p>
          <a:p>
            <a:r>
              <a:rPr lang="en-CA" sz="1200" kern="1200" baseline="0" dirty="0" smtClean="0">
                <a:solidFill>
                  <a:schemeClr val="tx1"/>
                </a:solidFill>
                <a:latin typeface="+mn-lt"/>
                <a:ea typeface="+mn-ea"/>
                <a:cs typeface="+mn-cs"/>
              </a:rPr>
              <a:t>When the addition is finished, the work-item whose local ID equals 0 will place the final sum in global memory. More precisely, it transfers </a:t>
            </a:r>
            <a:r>
              <a:rPr lang="en-CA" sz="1200" kern="1200" baseline="0" dirty="0" err="1" smtClean="0">
                <a:solidFill>
                  <a:schemeClr val="tx1"/>
                </a:solidFill>
                <a:latin typeface="+mn-lt"/>
                <a:ea typeface="+mn-ea"/>
                <a:cs typeface="+mn-cs"/>
              </a:rPr>
              <a:t>partial_sums</a:t>
            </a:r>
            <a:r>
              <a:rPr lang="en-CA" sz="1200" kern="1200" baseline="0" dirty="0" smtClean="0">
                <a:solidFill>
                  <a:schemeClr val="tx1"/>
                </a:solidFill>
                <a:latin typeface="+mn-lt"/>
                <a:ea typeface="+mn-ea"/>
                <a:cs typeface="+mn-cs"/>
              </a:rPr>
              <a:t>[0] in local memory to output[</a:t>
            </a:r>
            <a:r>
              <a:rPr lang="en-CA" sz="1200" kern="1200" baseline="0" dirty="0" err="1" smtClean="0">
                <a:solidFill>
                  <a:schemeClr val="tx1"/>
                </a:solidFill>
                <a:latin typeface="+mn-lt"/>
                <a:ea typeface="+mn-ea"/>
                <a:cs typeface="+mn-cs"/>
              </a:rPr>
              <a:t>get_group_id</a:t>
            </a:r>
            <a:r>
              <a:rPr lang="en-CA" sz="1200" kern="1200" baseline="0" dirty="0" smtClean="0">
                <a:solidFill>
                  <a:schemeClr val="tx1"/>
                </a:solidFill>
                <a:latin typeface="+mn-lt"/>
                <a:ea typeface="+mn-ea"/>
                <a:cs typeface="+mn-cs"/>
              </a:rPr>
              <a:t>(0)] in global memory. You should have a clear understanding of the difference between </a:t>
            </a:r>
            <a:r>
              <a:rPr lang="en-CA" sz="1200" kern="1200" baseline="0" dirty="0" err="1" smtClean="0">
                <a:solidFill>
                  <a:schemeClr val="tx1"/>
                </a:solidFill>
                <a:latin typeface="+mn-lt"/>
                <a:ea typeface="+mn-ea"/>
                <a:cs typeface="+mn-cs"/>
              </a:rPr>
              <a:t>get_local_id</a:t>
            </a:r>
            <a:r>
              <a:rPr lang="en-CA" sz="1200" kern="1200" baseline="0" dirty="0" smtClean="0">
                <a:solidFill>
                  <a:schemeClr val="tx1"/>
                </a:solidFill>
                <a:latin typeface="+mn-lt"/>
                <a:ea typeface="+mn-ea"/>
                <a:cs typeface="+mn-cs"/>
              </a:rPr>
              <a:t> and </a:t>
            </a:r>
            <a:r>
              <a:rPr lang="en-CA" sz="1200" kern="1200" baseline="0" dirty="0" err="1" smtClean="0">
                <a:solidFill>
                  <a:schemeClr val="tx1"/>
                </a:solidFill>
                <a:latin typeface="+mn-lt"/>
                <a:ea typeface="+mn-ea"/>
                <a:cs typeface="+mn-cs"/>
              </a:rPr>
              <a:t>get_group_id</a:t>
            </a:r>
            <a:r>
              <a:rPr lang="en-CA" sz="1200" kern="1200" baseline="0" dirty="0" smtClean="0">
                <a:solidFill>
                  <a:schemeClr val="tx1"/>
                </a:solidFill>
                <a:latin typeface="+mn-lt"/>
                <a:ea typeface="+mn-ea"/>
                <a:cs typeface="+mn-cs"/>
              </a:rPr>
              <a:t>. The first function distinguishes a work-item from all other work-items in the work-group. The second function distinguishes a work-group from all other work-groups generated to execute the kernel.</a:t>
            </a:r>
          </a:p>
          <a:p>
            <a:r>
              <a:rPr lang="en-CA" sz="1200" kern="1200" baseline="0" dirty="0" smtClean="0">
                <a:solidFill>
                  <a:schemeClr val="tx1"/>
                </a:solidFill>
                <a:latin typeface="+mn-lt"/>
                <a:ea typeface="+mn-ea"/>
                <a:cs typeface="+mn-cs"/>
              </a:rPr>
              <a:t>The code in listing 10.3 shows how reduction can be implemented using vectors. For the most part, the code is similar to that in listing 10.2. But now the elements in the data and </a:t>
            </a:r>
            <a:r>
              <a:rPr lang="en-CA" sz="1200" kern="1200" baseline="0" dirty="0" err="1" smtClean="0">
                <a:solidFill>
                  <a:schemeClr val="tx1"/>
                </a:solidFill>
                <a:latin typeface="+mn-lt"/>
                <a:ea typeface="+mn-ea"/>
                <a:cs typeface="+mn-cs"/>
              </a:rPr>
              <a:t>partial_sums</a:t>
            </a:r>
            <a:r>
              <a:rPr lang="en-CA" sz="1200" kern="1200" baseline="0" dirty="0" smtClean="0">
                <a:solidFill>
                  <a:schemeClr val="tx1"/>
                </a:solidFill>
                <a:latin typeface="+mn-lt"/>
                <a:ea typeface="+mn-ea"/>
                <a:cs typeface="+mn-cs"/>
              </a:rPr>
              <a:t> arrays are float4s.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goal of computing a matrix’s transpose is simple: to reflect each element across the diagonal so that each </a:t>
            </a:r>
            <a:r>
              <a:rPr lang="en-CA" sz="1200" i="1" kern="1200" baseline="0" dirty="0" err="1" smtClean="0">
                <a:solidFill>
                  <a:schemeClr val="tx1"/>
                </a:solidFill>
                <a:latin typeface="+mn-lt"/>
                <a:ea typeface="+mn-ea"/>
                <a:cs typeface="+mn-cs"/>
              </a:rPr>
              <a:t>cij</a:t>
            </a:r>
            <a:r>
              <a:rPr lang="en-CA" sz="1200" i="1" kern="1200" baseline="0" dirty="0" smtClean="0">
                <a:solidFill>
                  <a:schemeClr val="tx1"/>
                </a:solidFill>
                <a:latin typeface="+mn-lt"/>
                <a:ea typeface="+mn-ea"/>
                <a:cs typeface="+mn-cs"/>
              </a:rPr>
              <a:t> becomes </a:t>
            </a:r>
            <a:r>
              <a:rPr lang="en-CA" sz="1200" i="1" kern="1200" baseline="0" dirty="0" err="1" smtClean="0">
                <a:solidFill>
                  <a:schemeClr val="tx1"/>
                </a:solidFill>
                <a:latin typeface="+mn-lt"/>
                <a:ea typeface="+mn-ea"/>
                <a:cs typeface="+mn-cs"/>
              </a:rPr>
              <a:t>cji</a:t>
            </a:r>
            <a:r>
              <a:rPr lang="en-CA" sz="1200" i="1" kern="1200" baseline="0" dirty="0" smtClean="0">
                <a:solidFill>
                  <a:schemeClr val="tx1"/>
                </a:solidFill>
                <a:latin typeface="+mn-lt"/>
                <a:ea typeface="+mn-ea"/>
                <a:cs typeface="+mn-cs"/>
              </a:rPr>
              <a:t>. After a transpose, rows become columns and </a:t>
            </a:r>
            <a:r>
              <a:rPr lang="en-CA" sz="1200" kern="1200" baseline="0" dirty="0" smtClean="0">
                <a:solidFill>
                  <a:schemeClr val="tx1"/>
                </a:solidFill>
                <a:latin typeface="+mn-lt"/>
                <a:ea typeface="+mn-ea"/>
                <a:cs typeface="+mn-cs"/>
              </a:rPr>
              <a:t>columns become rows. In figure, column 2 of the matrix becomes row 2. </a:t>
            </a:r>
          </a:p>
          <a:p>
            <a:r>
              <a:rPr lang="en-CA" sz="1200" kern="1200" baseline="0" dirty="0" smtClean="0">
                <a:solidFill>
                  <a:schemeClr val="tx1"/>
                </a:solidFill>
                <a:latin typeface="+mn-lt"/>
                <a:ea typeface="+mn-ea"/>
                <a:cs typeface="+mn-cs"/>
              </a:rPr>
              <a:t>Transposition is a crucial operation in linear algebra, and any professional library of matrix routines will contain a transpose routine. One important operation that makes use of the transpose is matrix multiplication.</a:t>
            </a:r>
          </a:p>
          <a:p>
            <a:r>
              <a:rPr lang="en-CA" sz="1200" kern="1200" baseline="0" dirty="0" smtClean="0">
                <a:solidFill>
                  <a:schemeClr val="tx1"/>
                </a:solidFill>
                <a:latin typeface="+mn-lt"/>
                <a:ea typeface="+mn-ea"/>
                <a:cs typeface="+mn-cs"/>
              </a:rPr>
              <a:t>Each work-item is assigned a block containing 16 values in 4 float4 vectors. If a block lies on the diagonal, the work-item will swap its rows and columns. If not, the work-item will swap elements with the block across the diagonal, replacing rows with columns.</a:t>
            </a:r>
          </a:p>
          <a:p>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host application sets the dimensionality of each work-item to 1 instead of 2, and this may seem odd at first. But as shown in figure, you don’t need a work-item for every block in the matrix. You only need work items to process blocks on or above the diagonal.</a:t>
            </a:r>
          </a:p>
          <a:p>
            <a:r>
              <a:rPr lang="en-CA" sz="1200" kern="1200" baseline="0" dirty="0" smtClean="0">
                <a:solidFill>
                  <a:schemeClr val="tx1"/>
                </a:solidFill>
                <a:latin typeface="+mn-lt"/>
                <a:ea typeface="+mn-ea"/>
                <a:cs typeface="+mn-cs"/>
              </a:rPr>
              <a:t>The number of blocks that need to be processed is </a:t>
            </a:r>
            <a:r>
              <a:rPr lang="en-CA" sz="1200" i="1" kern="1200" baseline="0" dirty="0" smtClean="0">
                <a:solidFill>
                  <a:schemeClr val="tx1"/>
                </a:solidFill>
                <a:latin typeface="+mn-lt"/>
                <a:ea typeface="+mn-ea"/>
                <a:cs typeface="+mn-cs"/>
              </a:rPr>
              <a:t>n(n + 1)/2, where n is the number </a:t>
            </a:r>
            <a:r>
              <a:rPr lang="en-CA" sz="1200" kern="1200" baseline="0" dirty="0" smtClean="0">
                <a:solidFill>
                  <a:schemeClr val="tx1"/>
                </a:solidFill>
                <a:latin typeface="+mn-lt"/>
                <a:ea typeface="+mn-ea"/>
                <a:cs typeface="+mn-cs"/>
              </a:rPr>
              <a:t>of blocks in a row. For example, a 256-by-256 matrix contains 64-by-64 blocks, so the host will generate 64(64+1)/2 = 2,080 work-items to execute the kernel.</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Profiler supports two modes of operations.</a:t>
            </a:r>
          </a:p>
          <a:p>
            <a:r>
              <a:rPr lang="en-CA" sz="1200" kern="1200" baseline="0" dirty="0" smtClean="0">
                <a:solidFill>
                  <a:schemeClr val="tx1"/>
                </a:solidFill>
                <a:latin typeface="+mn-lt"/>
                <a:ea typeface="+mn-ea"/>
                <a:cs typeface="+mn-cs"/>
              </a:rPr>
              <a:t>• Collecting OpenCL application traces.</a:t>
            </a:r>
          </a:p>
          <a:p>
            <a:r>
              <a:rPr lang="en-CA" sz="1200" kern="1200" baseline="0" dirty="0" smtClean="0">
                <a:solidFill>
                  <a:schemeClr val="tx1"/>
                </a:solidFill>
                <a:latin typeface="+mn-lt"/>
                <a:ea typeface="+mn-ea"/>
                <a:cs typeface="+mn-cs"/>
              </a:rPr>
              <a:t>• Collecting OpenCL kernel GPU performance counters.</a:t>
            </a:r>
          </a:p>
          <a:p>
            <a:r>
              <a:rPr lang="en-CA" sz="1200" kern="1200" baseline="0" dirty="0" smtClean="0">
                <a:solidFill>
                  <a:schemeClr val="tx1"/>
                </a:solidFill>
                <a:latin typeface="+mn-lt"/>
                <a:ea typeface="+mn-ea"/>
                <a:cs typeface="+mn-cs"/>
              </a:rPr>
              <a:t>The timeline view provides a visual representation of the execution of the application:</a:t>
            </a:r>
          </a:p>
          <a:p>
            <a:r>
              <a:rPr lang="en-CA" sz="1200" kern="1200" baseline="0" dirty="0" smtClean="0">
                <a:solidFill>
                  <a:schemeClr val="tx1"/>
                </a:solidFill>
                <a:latin typeface="+mn-lt"/>
                <a:ea typeface="+mn-ea"/>
                <a:cs typeface="+mn-cs"/>
              </a:rPr>
              <a:t>• Easily confirm that the high-level structure of the algorithm is correct (the number of queues and contexts created match your expectation).</a:t>
            </a:r>
          </a:p>
          <a:p>
            <a:r>
              <a:rPr lang="en-CA" sz="1200" kern="1200" baseline="0" dirty="0" smtClean="0">
                <a:solidFill>
                  <a:schemeClr val="tx1"/>
                </a:solidFill>
                <a:latin typeface="+mn-lt"/>
                <a:ea typeface="+mn-ea"/>
                <a:cs typeface="+mn-cs"/>
              </a:rPr>
              <a:t>• Confirm that synchronization has been performed properly in the application. For example, if kernel A execution is dependent on a buffer write or copy and/or outputs from kernel B execution, then, if the synchronization has been set up correctly, kernel A execution appears after the completion of the buffer execution and kernel B execution in the timeline grid.</a:t>
            </a:r>
          </a:p>
          <a:p>
            <a:r>
              <a:rPr lang="en-CA" sz="1200" kern="1200" baseline="0" dirty="0" smtClean="0">
                <a:solidFill>
                  <a:schemeClr val="tx1"/>
                </a:solidFill>
                <a:latin typeface="+mn-lt"/>
                <a:ea typeface="+mn-ea"/>
                <a:cs typeface="+mn-cs"/>
              </a:rPr>
              <a:t>• Confirm that the kernel and data transfer execution from all the queues have been performed efficiently. </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Summary Pages View shows the statistics of your OpenCL application. It can provide a general idea of the location of the program's bottlenecks. It also provides useful information such as the number of buffers and number of images created on each context, most expensive kernel call, etc.</a:t>
            </a:r>
          </a:p>
          <a:p>
            <a:r>
              <a:rPr lang="en-CA" sz="1200" kern="1200" baseline="0" dirty="0" smtClean="0">
                <a:solidFill>
                  <a:schemeClr val="tx1"/>
                </a:solidFill>
                <a:latin typeface="+mn-lt"/>
                <a:ea typeface="+mn-ea"/>
                <a:cs typeface="+mn-cs"/>
              </a:rPr>
              <a:t>The Session view shows the resulting performance counters for a Profiler session.</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top part of the page shows four graphs (only three on non-GCN devices) that provide a visual indication of how kernel resources affect the theoretical number of in-flight wavefronts on a compute unit.</a:t>
            </a:r>
          </a:p>
          <a:p>
            <a:r>
              <a:rPr lang="en-CA" sz="1200" kern="1200" baseline="0" dirty="0" smtClean="0">
                <a:solidFill>
                  <a:schemeClr val="tx1"/>
                </a:solidFill>
                <a:latin typeface="+mn-lt"/>
                <a:ea typeface="+mn-ea"/>
                <a:cs typeface="+mn-cs"/>
              </a:rPr>
              <a:t>Below the graphs is a table that provides information about the device, the kernel, and the kernel occupancy. In </a:t>
            </a:r>
            <a:r>
              <a:rPr lang="en-CA" sz="1200" b="0" kern="1200" baseline="0" dirty="0" smtClean="0">
                <a:solidFill>
                  <a:schemeClr val="tx1"/>
                </a:solidFill>
                <a:latin typeface="+mn-lt"/>
                <a:ea typeface="+mn-ea"/>
                <a:cs typeface="+mn-cs"/>
              </a:rPr>
              <a:t>the Kernel Occupancy section, note the </a:t>
            </a:r>
            <a:r>
              <a:rPr lang="en-CA" sz="1200" kern="1200" baseline="0" dirty="0" smtClean="0">
                <a:solidFill>
                  <a:schemeClr val="tx1"/>
                </a:solidFill>
                <a:latin typeface="+mn-lt"/>
                <a:ea typeface="+mn-ea"/>
                <a:cs typeface="+mn-cs"/>
              </a:rPr>
              <a:t>limits imposed by each kernel resource, as well as which resource is currently limiting the number of waves for the kernel dispatch. This also displays the kernel occupancy percentage.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AMD APP KernelAnalyzer is a static analysis tool to compile, analyze, and disassemble an OpenCL kernel for AMD </a:t>
            </a:r>
            <a:r>
              <a:rPr lang="en-CA" sz="1200" kern="1200" baseline="0" dirty="0" err="1" smtClean="0">
                <a:solidFill>
                  <a:schemeClr val="tx1"/>
                </a:solidFill>
                <a:latin typeface="+mn-lt"/>
                <a:ea typeface="+mn-ea"/>
                <a:cs typeface="+mn-cs"/>
              </a:rPr>
              <a:t>Radeon</a:t>
            </a:r>
            <a:r>
              <a:rPr lang="en-CA" sz="1200" kern="1200" baseline="0" dirty="0" smtClean="0">
                <a:solidFill>
                  <a:schemeClr val="tx1"/>
                </a:solidFill>
                <a:latin typeface="+mn-lt"/>
                <a:ea typeface="+mn-ea"/>
                <a:cs typeface="+mn-cs"/>
              </a:rPr>
              <a:t> GPUs. With the KernelAnalyzer, it is possible to:</a:t>
            </a:r>
          </a:p>
          <a:p>
            <a:r>
              <a:rPr lang="en-CA" sz="1200" kern="1200" baseline="0" dirty="0" smtClean="0">
                <a:solidFill>
                  <a:schemeClr val="tx1"/>
                </a:solidFill>
                <a:latin typeface="+mn-lt"/>
                <a:ea typeface="+mn-ea"/>
                <a:cs typeface="+mn-cs"/>
              </a:rPr>
              <a:t>• Compile and disassemble the OpenCL kernel for multiple Catalyst driver versions and GPU device targets.</a:t>
            </a:r>
          </a:p>
          <a:p>
            <a:r>
              <a:rPr lang="en-CA" sz="1200" kern="1200" baseline="0" dirty="0" smtClean="0">
                <a:solidFill>
                  <a:schemeClr val="tx1"/>
                </a:solidFill>
                <a:latin typeface="+mn-lt"/>
                <a:ea typeface="+mn-ea"/>
                <a:cs typeface="+mn-cs"/>
              </a:rPr>
              <a:t>• View the OpenCL kernel compilation’s error messages from the OpenCL runtime.</a:t>
            </a:r>
          </a:p>
          <a:p>
            <a:r>
              <a:rPr lang="en-CA" sz="1200" kern="1200" baseline="0" dirty="0" smtClean="0">
                <a:solidFill>
                  <a:schemeClr val="tx1"/>
                </a:solidFill>
                <a:latin typeface="+mn-lt"/>
                <a:ea typeface="+mn-ea"/>
                <a:cs typeface="+mn-cs"/>
              </a:rPr>
              <a:t>• View the AMD Intermediate Language (IL) code generated by the OpenCL run-time.</a:t>
            </a:r>
          </a:p>
          <a:p>
            <a:r>
              <a:rPr lang="en-CA" sz="1200" kern="1200" baseline="0" dirty="0" smtClean="0">
                <a:solidFill>
                  <a:schemeClr val="tx1"/>
                </a:solidFill>
                <a:latin typeface="+mn-lt"/>
                <a:ea typeface="+mn-ea"/>
                <a:cs typeface="+mn-cs"/>
              </a:rPr>
              <a:t>• View the ISA code generated by the AMD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Compiler. Typically, hard core kernel optimizations are performed by analyzing the ISA code.</a:t>
            </a:r>
          </a:p>
          <a:p>
            <a:r>
              <a:rPr lang="en-CA" sz="1200" kern="1200" baseline="0" dirty="0" smtClean="0">
                <a:solidFill>
                  <a:schemeClr val="tx1"/>
                </a:solidFill>
                <a:latin typeface="+mn-lt"/>
                <a:ea typeface="+mn-ea"/>
                <a:cs typeface="+mn-cs"/>
              </a:rPr>
              <a:t>• View the statistics generated by analyzing the ISA code. </a:t>
            </a:r>
          </a:p>
          <a:p>
            <a:r>
              <a:rPr lang="en-CA" sz="1200" kern="1200" baseline="0" dirty="0" smtClean="0">
                <a:solidFill>
                  <a:schemeClr val="tx1"/>
                </a:solidFill>
                <a:latin typeface="+mn-lt"/>
                <a:ea typeface="+mn-ea"/>
                <a:cs typeface="+mn-cs"/>
              </a:rPr>
              <a:t>• View General-Purpose Register usage and spill registers allocated for the kernel.</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AMD gDEBugger is an OpenCL and OpenGL debugger and memory analyzer integrated into Microsoft Visual Studio. gDEBugger offers real-time OpenCL kernel debugging, which allows developers to step into the kernel execution directly from the API call that issues it, debug inside the kernel, view all variable values across the different work groups and work items - and all this on a single computer with a single GPU.</a:t>
            </a:r>
          </a:p>
          <a:p>
            <a:r>
              <a:rPr lang="en-CA" sz="1200" kern="1200" baseline="0" dirty="0" smtClean="0">
                <a:solidFill>
                  <a:schemeClr val="tx1"/>
                </a:solidFill>
                <a:latin typeface="+mn-lt"/>
                <a:ea typeface="+mn-ea"/>
                <a:cs typeface="+mn-cs"/>
              </a:rPr>
              <a:t>- Online OpenCL kernel debugging</a:t>
            </a:r>
          </a:p>
          <a:p>
            <a:r>
              <a:rPr lang="en-CA" sz="1200" kern="1200" baseline="0" dirty="0" smtClean="0">
                <a:solidFill>
                  <a:schemeClr val="tx1"/>
                </a:solidFill>
                <a:latin typeface="+mn-lt"/>
                <a:ea typeface="+mn-ea"/>
                <a:cs typeface="+mn-cs"/>
              </a:rPr>
              <a:t>- Full integration with Visual Studio</a:t>
            </a:r>
          </a:p>
          <a:p>
            <a:r>
              <a:rPr lang="en-CA" sz="1200" kern="1200" baseline="0" dirty="0" smtClean="0">
                <a:solidFill>
                  <a:schemeClr val="tx1"/>
                </a:solidFill>
                <a:latin typeface="+mn-lt"/>
                <a:ea typeface="+mn-ea"/>
                <a:cs typeface="+mn-cs"/>
              </a:rPr>
              <a:t>- API statistics view</a:t>
            </a:r>
          </a:p>
          <a:p>
            <a:r>
              <a:rPr lang="en-CA" sz="1200" kern="1200" baseline="0" dirty="0" smtClean="0">
                <a:solidFill>
                  <a:schemeClr val="tx1"/>
                </a:solidFill>
                <a:latin typeface="+mn-lt"/>
                <a:ea typeface="+mn-ea"/>
                <a:cs typeface="+mn-cs"/>
              </a:rPr>
              <a:t>- Object visualization</a:t>
            </a:r>
          </a:p>
          <a:p>
            <a:r>
              <a:rPr lang="en-CA" sz="1200" kern="1200" baseline="0" dirty="0" smtClean="0">
                <a:solidFill>
                  <a:schemeClr val="tx1"/>
                </a:solidFill>
                <a:latin typeface="+mn-lt"/>
                <a:ea typeface="+mn-ea"/>
                <a:cs typeface="+mn-cs"/>
              </a:rPr>
              <a:t>- OpenCL program and OpenGL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source exporting</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53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2915816" y="-100013"/>
            <a:ext cx="6193259" cy="1200329"/>
          </a:xfrm>
          <a:prstGeom prst="rect">
            <a:avLst/>
          </a:prstGeom>
          <a:noFill/>
        </p:spPr>
        <p:txBody>
          <a:bodyPr wrap="square">
            <a:spAutoFit/>
          </a:bodyPr>
          <a:lstStyle/>
          <a:p>
            <a:pPr algn="ctr" fontAlgn="auto">
              <a:spcBef>
                <a:spcPts val="0"/>
              </a:spcBef>
              <a:spcAft>
                <a:spcPts val="0"/>
              </a:spcAft>
              <a:defRPr/>
            </a:pPr>
            <a:r>
              <a:rPr lang="en-CA" sz="3600" b="1" dirty="0" smtClean="0">
                <a:solidFill>
                  <a:schemeClr val="bg1"/>
                </a:solidFill>
                <a:latin typeface="Times New Roman" pitchFamily="18" charset="0"/>
                <a:cs typeface="Times New Roman" pitchFamily="18" charset="0"/>
              </a:rPr>
              <a:t>General Purpose Computing on</a:t>
            </a:r>
            <a:r>
              <a:rPr lang="en-CA" sz="3600" b="1" baseline="0" dirty="0" smtClean="0">
                <a:solidFill>
                  <a:schemeClr val="bg1"/>
                </a:solidFill>
                <a:latin typeface="Times New Roman" pitchFamily="18" charset="0"/>
                <a:cs typeface="Times New Roman" pitchFamily="18" charset="0"/>
              </a:rPr>
              <a:t> G</a:t>
            </a:r>
            <a:r>
              <a:rPr lang="en-CA" sz="3600" b="1" dirty="0" smtClean="0">
                <a:solidFill>
                  <a:schemeClr val="bg1"/>
                </a:solidFill>
                <a:latin typeface="Times New Roman" pitchFamily="18" charset="0"/>
                <a:cs typeface="Times New Roman" pitchFamily="18" charset="0"/>
              </a:rPr>
              <a:t>PU</a:t>
            </a:r>
            <a:endParaRPr lang="en-CA" sz="3600" b="1" dirty="0">
              <a:solidFill>
                <a:schemeClr val="bg1"/>
              </a:solidFill>
              <a:latin typeface="Times New Roman" pitchFamily="18" charset="0"/>
              <a:cs typeface="Times New Roman" pitchFamily="18" charset="0"/>
            </a:endParaRPr>
          </a:p>
        </p:txBody>
      </p:sp>
      <p:sp>
        <p:nvSpPr>
          <p:cNvPr id="8"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11"/>
          </p:nvPr>
        </p:nvSpPr>
        <p:spPr>
          <a:xfrm>
            <a:off x="0" y="6519863"/>
            <a:ext cx="9109075" cy="365125"/>
          </a:xfrm>
          <a:prstGeom prst="rect">
            <a:avLst/>
          </a:prstGeom>
        </p:spPr>
        <p:txBody>
          <a:bodyPr/>
          <a:lstStyle>
            <a:lvl1pPr algn="r">
              <a:defRPr>
                <a:solidFill>
                  <a:schemeClr val="bg1"/>
                </a:solidFill>
                <a:latin typeface="Times New Roman" pitchFamily="18" charset="0"/>
                <a:cs typeface="Times New Roman" pitchFamily="18" charset="0"/>
              </a:defRPr>
            </a:lvl1pPr>
          </a:lstStyle>
          <a:p>
            <a:pPr algn="l">
              <a:defRPr/>
            </a:pPr>
            <a:r>
              <a:rPr lang="en-CA" dirty="0" smtClean="0"/>
              <a:t>CEG 4131-Fall  2012				       			       </a:t>
            </a:r>
            <a:fld id="{D8DB2BF5-999F-465D-B5C6-E1544B0C0658}" type="slidenum">
              <a:rPr lang="en-CA" smtClean="0"/>
              <a:pPr algn="l">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412875"/>
            <a:ext cx="8229600" cy="1143000"/>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p>
            <a:r>
              <a:rPr lang="en-US" dirty="0" smtClean="0"/>
              <a:t>Click to edit Master title style</a:t>
            </a:r>
            <a:endParaRPr lang="en-CA" dirty="0"/>
          </a:p>
        </p:txBody>
      </p:sp>
      <p:sp>
        <p:nvSpPr>
          <p:cNvPr id="1027" name="Text Placeholder 2"/>
          <p:cNvSpPr>
            <a:spLocks noGrp="1"/>
          </p:cNvSpPr>
          <p:nvPr>
            <p:ph type="body" idx="1"/>
          </p:nvPr>
        </p:nvSpPr>
        <p:spPr bwMode="auto">
          <a:xfrm>
            <a:off x="1476375" y="2997200"/>
            <a:ext cx="6551613" cy="3013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1" name="Rectangle 10"/>
          <p:cNvSpPr/>
          <p:nvPr userDrawn="1"/>
        </p:nvSpPr>
        <p:spPr>
          <a:xfrm>
            <a:off x="0" y="0"/>
            <a:ext cx="9144000" cy="105273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CA"/>
          </a:p>
        </p:txBody>
      </p:sp>
      <p:sp>
        <p:nvSpPr>
          <p:cNvPr id="12" name="Rectangle 11"/>
          <p:cNvSpPr/>
          <p:nvPr userDrawn="1"/>
        </p:nvSpPr>
        <p:spPr>
          <a:xfrm>
            <a:off x="0" y="6525344"/>
            <a:ext cx="9144000" cy="3326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CA"/>
          </a:p>
        </p:txBody>
      </p:sp>
      <p:sp>
        <p:nvSpPr>
          <p:cNvPr id="10" name="Slide Number Placeholder 5"/>
          <p:cNvSpPr txBox="1">
            <a:spLocks/>
          </p:cNvSpPr>
          <p:nvPr userDrawn="1"/>
        </p:nvSpPr>
        <p:spPr>
          <a:xfrm>
            <a:off x="0" y="6519863"/>
            <a:ext cx="9109075" cy="365125"/>
          </a:xfrm>
          <a:prstGeom prst="rect">
            <a:avLst/>
          </a:prstGeom>
        </p:spPr>
        <p:txBody>
          <a:bodyPr/>
          <a:lstStyle>
            <a:lvl1pPr algn="r">
              <a:defRPr>
                <a:solidFill>
                  <a:schemeClr val="bg1"/>
                </a:solidFill>
                <a:latin typeface="Times New Roman" pitchFamily="18" charset="0"/>
                <a:cs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7" r:id="rId1"/>
  </p:sldLayoutIdLst>
  <p:hf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19772" y="2693988"/>
            <a:ext cx="4104456" cy="1470025"/>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oAutofit/>
          </a:bodyPr>
          <a:lstStyle/>
          <a:p>
            <a:pPr algn="ctr" fontAlgn="auto">
              <a:spcAft>
                <a:spcPts val="0"/>
              </a:spcAft>
              <a:defRPr/>
            </a:pPr>
            <a:r>
              <a:rPr lang="en-CA" sz="9600" b="1" dirty="0" smtClean="0">
                <a:solidFill>
                  <a:schemeClr val="bg1"/>
                </a:solidFill>
                <a:latin typeface="Cambria" pitchFamily="18" charset="0"/>
                <a:ea typeface="+mj-ea"/>
                <a:cs typeface="+mj-cs"/>
              </a:rPr>
              <a:t>GPGPU</a:t>
            </a:r>
            <a:endParaRPr lang="en-CA" sz="9600" b="1" dirty="0">
              <a:solidFill>
                <a:schemeClr val="bg1"/>
              </a:solidFill>
              <a:latin typeface="Cambria" pitchFamily="18" charset="0"/>
              <a:ea typeface="+mj-ea"/>
              <a:cs typeface="+mj-cs"/>
            </a:endParaRPr>
          </a:p>
        </p:txBody>
      </p:sp>
      <p:sp>
        <p:nvSpPr>
          <p:cNvPr id="3077" name="Text Placeholder 1"/>
          <p:cNvSpPr>
            <a:spLocks noGrp="1"/>
          </p:cNvSpPr>
          <p:nvPr>
            <p:ph type="body" idx="1"/>
          </p:nvPr>
        </p:nvSpPr>
        <p:spPr>
          <a:xfrm>
            <a:off x="2484438" y="3644900"/>
            <a:ext cx="4040187" cy="2800350"/>
          </a:xfrm>
        </p:spPr>
        <p:txBody>
          <a:bodyPr/>
          <a:lstStyle/>
          <a:p>
            <a:pPr algn="ctr"/>
            <a:r>
              <a:rPr lang="en-CA" sz="2000" b="0" dirty="0" smtClean="0">
                <a:latin typeface="Arial" charset="0"/>
                <a:cs typeface="Arial" charset="0"/>
              </a:rPr>
              <a:t>CEG4131 – Fall 2012</a:t>
            </a:r>
          </a:p>
          <a:p>
            <a:pPr algn="ctr"/>
            <a:endParaRPr lang="en-CA" sz="2000" b="0" dirty="0" smtClean="0">
              <a:latin typeface="Arial" charset="0"/>
              <a:cs typeface="Arial" charset="0"/>
            </a:endParaRPr>
          </a:p>
          <a:p>
            <a:pPr algn="ctr"/>
            <a:r>
              <a:rPr lang="en-CA" sz="2800" dirty="0" smtClean="0">
                <a:latin typeface="Arial" charset="0"/>
                <a:cs typeface="Arial" charset="0"/>
              </a:rPr>
              <a:t>University of Ottawa</a:t>
            </a:r>
          </a:p>
          <a:p>
            <a:pPr algn="ctr"/>
            <a:endParaRPr lang="en-CA" dirty="0" smtClean="0"/>
          </a:p>
        </p:txBody>
      </p:sp>
      <p:sp>
        <p:nvSpPr>
          <p:cNvPr id="3078" name="TextBox 10"/>
          <p:cNvSpPr txBox="1">
            <a:spLocks noChangeArrowheads="1"/>
          </p:cNvSpPr>
          <p:nvPr/>
        </p:nvSpPr>
        <p:spPr bwMode="auto">
          <a:xfrm>
            <a:off x="0" y="-26988"/>
            <a:ext cx="2771775" cy="1016001"/>
          </a:xfrm>
          <a:prstGeom prst="rect">
            <a:avLst/>
          </a:prstGeom>
          <a:noFill/>
          <a:ln w="9525">
            <a:noFill/>
            <a:miter lim="800000"/>
            <a:headEnd/>
            <a:tailEnd/>
          </a:ln>
        </p:spPr>
        <p:txBody>
          <a:bodyPr>
            <a:spAutoFit/>
          </a:bodyPr>
          <a:lstStyle/>
          <a:p>
            <a:r>
              <a:rPr lang="en-CA" sz="1200" b="1" dirty="0" err="1">
                <a:solidFill>
                  <a:schemeClr val="bg1"/>
                </a:solidFill>
                <a:latin typeface="Times New Roman" pitchFamily="18" charset="0"/>
                <a:cs typeface="Times New Roman" pitchFamily="18" charset="0"/>
              </a:rPr>
              <a:t>Bardia</a:t>
            </a:r>
            <a:r>
              <a:rPr lang="en-CA" sz="1200" b="1" dirty="0">
                <a:solidFill>
                  <a:schemeClr val="bg1"/>
                </a:solidFill>
                <a:latin typeface="Times New Roman" pitchFamily="18" charset="0"/>
                <a:cs typeface="Times New Roman" pitchFamily="18" charset="0"/>
              </a:rPr>
              <a:t>  </a:t>
            </a:r>
            <a:r>
              <a:rPr lang="en-CA" sz="1200" b="1" dirty="0" err="1">
                <a:solidFill>
                  <a:schemeClr val="bg1"/>
                </a:solidFill>
                <a:latin typeface="Times New Roman" pitchFamily="18" charset="0"/>
                <a:cs typeface="Times New Roman" pitchFamily="18" charset="0"/>
              </a:rPr>
              <a:t>Bandali</a:t>
            </a:r>
            <a:endParaRPr lang="en-CA" sz="1200" b="1" dirty="0">
              <a:solidFill>
                <a:schemeClr val="bg1"/>
              </a:solidFill>
              <a:latin typeface="Times New Roman" pitchFamily="18" charset="0"/>
              <a:cs typeface="Times New Roman" pitchFamily="18" charset="0"/>
            </a:endParaRPr>
          </a:p>
          <a:p>
            <a:endParaRPr lang="en-CA" sz="1200" b="1" dirty="0">
              <a:solidFill>
                <a:schemeClr val="bg1"/>
              </a:solidFill>
              <a:latin typeface="Times New Roman" pitchFamily="18" charset="0"/>
              <a:cs typeface="Times New Roman" pitchFamily="18" charset="0"/>
            </a:endParaRPr>
          </a:p>
          <a:p>
            <a:endParaRPr lang="en-CA" sz="1200" b="1" dirty="0">
              <a:solidFill>
                <a:schemeClr val="bg1"/>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CEG4131 </a:t>
            </a:r>
            <a:r>
              <a:rPr lang="en-CA" sz="1200" b="1" dirty="0">
                <a:solidFill>
                  <a:schemeClr val="bg1"/>
                </a:solidFill>
                <a:latin typeface="Times New Roman" pitchFamily="18" charset="0"/>
                <a:cs typeface="Times New Roman" pitchFamily="18" charset="0"/>
              </a:rPr>
              <a:t>– </a:t>
            </a:r>
            <a:r>
              <a:rPr lang="en-CA" sz="1200" b="1" dirty="0" smtClean="0">
                <a:solidFill>
                  <a:schemeClr val="bg1"/>
                </a:solidFill>
                <a:latin typeface="Times New Roman" pitchFamily="18" charset="0"/>
                <a:cs typeface="Times New Roman" pitchFamily="18" charset="0"/>
              </a:rPr>
              <a:t>Fall </a:t>
            </a:r>
            <a:r>
              <a:rPr lang="en-CA" sz="1200" b="1" dirty="0">
                <a:solidFill>
                  <a:schemeClr val="bg1"/>
                </a:solidFill>
                <a:latin typeface="Times New Roman" pitchFamily="18" charset="0"/>
                <a:cs typeface="Times New Roman" pitchFamily="18" charset="0"/>
              </a:rPr>
              <a:t>2012</a:t>
            </a:r>
          </a:p>
          <a:p>
            <a:endParaRPr lang="en-CA" sz="1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10</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14.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11</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15.jpg"/>
          <p:cNvPicPr>
            <a:picLocks noChangeAspect="1"/>
          </p:cNvPicPr>
          <p:nvPr/>
        </p:nvPicPr>
        <p:blipFill>
          <a:blip r:embed="rId3" cstate="print"/>
          <a:stretch>
            <a:fillRect/>
          </a:stretch>
        </p:blipFill>
        <p:spPr>
          <a:xfrm>
            <a:off x="0" y="1124744"/>
            <a:ext cx="9144000" cy="51450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12</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2050" name="Picture 2"/>
          <p:cNvPicPr>
            <a:picLocks noChangeAspect="1" noChangeArrowheads="1"/>
          </p:cNvPicPr>
          <p:nvPr/>
        </p:nvPicPr>
        <p:blipFill>
          <a:blip r:embed="rId3" cstate="print"/>
          <a:srcRect/>
          <a:stretch>
            <a:fillRect/>
          </a:stretch>
        </p:blipFill>
        <p:spPr bwMode="auto">
          <a:xfrm>
            <a:off x="0" y="1628800"/>
            <a:ext cx="4788024" cy="3902893"/>
          </a:xfrm>
          <a:prstGeom prst="rect">
            <a:avLst/>
          </a:prstGeom>
          <a:noFill/>
          <a:ln w="9525">
            <a:noFill/>
            <a:miter lim="800000"/>
            <a:headEnd/>
            <a:tailEnd/>
          </a:ln>
        </p:spPr>
      </p:pic>
      <p:pic>
        <p:nvPicPr>
          <p:cNvPr id="8" name="Picture 7" descr="2.png"/>
          <p:cNvPicPr>
            <a:picLocks noChangeAspect="1"/>
          </p:cNvPicPr>
          <p:nvPr/>
        </p:nvPicPr>
        <p:blipFill>
          <a:blip r:embed="rId4" cstate="print"/>
          <a:stretch>
            <a:fillRect/>
          </a:stretch>
        </p:blipFill>
        <p:spPr>
          <a:xfrm>
            <a:off x="4644008" y="1412775"/>
            <a:ext cx="4499992" cy="5073904"/>
          </a:xfrm>
          <a:prstGeom prst="rect">
            <a:avLst/>
          </a:prstGeom>
        </p:spPr>
      </p:pic>
      <p:sp>
        <p:nvSpPr>
          <p:cNvPr id="10" name="TextBox 9"/>
          <p:cNvSpPr txBox="1"/>
          <p:nvPr/>
        </p:nvSpPr>
        <p:spPr>
          <a:xfrm>
            <a:off x="0" y="6165304"/>
            <a:ext cx="3923928"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Accelerated Parallel Processing OpenCL July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16.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14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1026" name="Picture 2"/>
          <p:cNvPicPr>
            <a:picLocks noChangeAspect="1" noChangeArrowheads="1"/>
          </p:cNvPicPr>
          <p:nvPr/>
        </p:nvPicPr>
        <p:blipFill>
          <a:blip r:embed="rId3" cstate="print"/>
          <a:srcRect/>
          <a:stretch>
            <a:fillRect/>
          </a:stretch>
        </p:blipFill>
        <p:spPr bwMode="auto">
          <a:xfrm>
            <a:off x="305780" y="1412776"/>
            <a:ext cx="8532440" cy="4824536"/>
          </a:xfrm>
          <a:prstGeom prst="rect">
            <a:avLst/>
          </a:prstGeom>
          <a:noFill/>
          <a:ln w="9525">
            <a:noFill/>
            <a:miter lim="800000"/>
            <a:headEnd/>
            <a:tailEnd/>
          </a:ln>
        </p:spPr>
      </p:pic>
      <p:sp>
        <p:nvSpPr>
          <p:cNvPr id="8" name="TextBox 7"/>
          <p:cNvSpPr txBox="1"/>
          <p:nvPr/>
        </p:nvSpPr>
        <p:spPr>
          <a:xfrm>
            <a:off x="0" y="6237313"/>
            <a:ext cx="4644008" cy="288032"/>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Southern Islands Instruction Set Architecture, Aug 2012</a:t>
            </a:r>
          </a:p>
        </p:txBody>
      </p:sp>
      <p:sp>
        <p:nvSpPr>
          <p:cNvPr id="9" name="Rectangle 8"/>
          <p:cNvSpPr/>
          <p:nvPr/>
        </p:nvSpPr>
        <p:spPr>
          <a:xfrm>
            <a:off x="2555776" y="1052736"/>
            <a:ext cx="4032448" cy="369332"/>
          </a:xfrm>
          <a:prstGeom prst="rect">
            <a:avLst/>
          </a:prstGeom>
        </p:spPr>
        <p:txBody>
          <a:bodyPr wrap="square">
            <a:spAutoFit/>
          </a:bodyPr>
          <a:lstStyle/>
          <a:p>
            <a:r>
              <a:rPr lang="en-CA" b="1" dirty="0" smtClean="0"/>
              <a:t>Sothern Islands Memory </a:t>
            </a:r>
            <a:r>
              <a:rPr lang="en-CA" b="1" dirty="0" smtClean="0"/>
              <a:t>Hierarchy</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15</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17.jpg"/>
          <p:cNvPicPr>
            <a:picLocks noChangeAspect="1"/>
          </p:cNvPicPr>
          <p:nvPr/>
        </p:nvPicPr>
        <p:blipFill>
          <a:blip r:embed="rId3" cstate="print"/>
          <a:stretch>
            <a:fillRect/>
          </a:stretch>
        </p:blipFill>
        <p:spPr>
          <a:xfrm>
            <a:off x="0" y="1124744"/>
            <a:ext cx="6228184" cy="3816424"/>
          </a:xfrm>
          <a:prstGeom prst="rect">
            <a:avLst/>
          </a:prstGeom>
        </p:spPr>
      </p:pic>
      <p:pic>
        <p:nvPicPr>
          <p:cNvPr id="5" name="Picture 4" descr="3.png"/>
          <p:cNvPicPr>
            <a:picLocks noChangeAspect="1"/>
          </p:cNvPicPr>
          <p:nvPr/>
        </p:nvPicPr>
        <p:blipFill>
          <a:blip r:embed="rId4" cstate="print"/>
          <a:stretch>
            <a:fillRect/>
          </a:stretch>
        </p:blipFill>
        <p:spPr>
          <a:xfrm>
            <a:off x="5292080" y="3460306"/>
            <a:ext cx="3851920" cy="3065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16</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19.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0.jpg"/>
          <p:cNvPicPr>
            <a:picLocks noChangeAspect="1"/>
          </p:cNvPicPr>
          <p:nvPr/>
        </p:nvPicPr>
        <p:blipFill>
          <a:blip r:embed="rId3" cstate="print"/>
          <a:stretch>
            <a:fillRect/>
          </a:stretch>
        </p:blipFill>
        <p:spPr>
          <a:xfrm>
            <a:off x="0" y="1124744"/>
            <a:ext cx="9144000" cy="4968552"/>
          </a:xfrm>
          <a:prstGeom prst="rect">
            <a:avLst/>
          </a:prstGeom>
        </p:spPr>
      </p:pic>
      <p:sp>
        <p:nvSpPr>
          <p:cNvPr id="8" name="TextBox 7"/>
          <p:cNvSpPr txBox="1"/>
          <p:nvPr/>
        </p:nvSpPr>
        <p:spPr>
          <a:xfrm>
            <a:off x="5220072" y="6165304"/>
            <a:ext cx="3923928"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Accelerated Parallel Processing OpenCL July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1.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2.jpg"/>
          <p:cNvPicPr>
            <a:picLocks noChangeAspect="1"/>
          </p:cNvPicPr>
          <p:nvPr/>
        </p:nvPicPr>
        <p:blipFill>
          <a:blip r:embed="rId3" cstate="print"/>
          <a:stretch>
            <a:fillRect/>
          </a:stretch>
        </p:blipFill>
        <p:spPr>
          <a:xfrm>
            <a:off x="0" y="1124744"/>
            <a:ext cx="9144000" cy="5143500"/>
          </a:xfrm>
          <a:prstGeom prst="rect">
            <a:avLst/>
          </a:prstGeom>
        </p:spPr>
      </p:pic>
      <p:pic>
        <p:nvPicPr>
          <p:cNvPr id="5" name="Picture 4" descr="4.png"/>
          <p:cNvPicPr>
            <a:picLocks noChangeAspect="1"/>
          </p:cNvPicPr>
          <p:nvPr/>
        </p:nvPicPr>
        <p:blipFill>
          <a:blip r:embed="rId4" cstate="print"/>
          <a:stretch>
            <a:fillRect/>
          </a:stretch>
        </p:blipFill>
        <p:spPr>
          <a:xfrm>
            <a:off x="4716016" y="3580876"/>
            <a:ext cx="4427984" cy="2944468"/>
          </a:xfrm>
          <a:prstGeom prst="rect">
            <a:avLst/>
          </a:prstGeom>
        </p:spPr>
      </p:pic>
      <p:sp>
        <p:nvSpPr>
          <p:cNvPr id="8" name="TextBox 7"/>
          <p:cNvSpPr txBox="1"/>
          <p:nvPr/>
        </p:nvSpPr>
        <p:spPr>
          <a:xfrm>
            <a:off x="0" y="6237312"/>
            <a:ext cx="3923928"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Accelerated Parallel Processing OpenCL July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a:t>
            </a:fld>
            <a:endParaRPr lang="en-CA" dirty="0"/>
          </a:p>
        </p:txBody>
      </p:sp>
      <p:sp>
        <p:nvSpPr>
          <p:cNvPr id="7" name="Text Placeholder 1"/>
          <p:cNvSpPr>
            <a:spLocks noGrp="1"/>
          </p:cNvSpPr>
          <p:nvPr>
            <p:ph type="body" idx="1"/>
          </p:nvPr>
        </p:nvSpPr>
        <p:spPr>
          <a:xfrm>
            <a:off x="539552" y="1268760"/>
            <a:ext cx="4464496" cy="3456384"/>
          </a:xfrm>
        </p:spPr>
        <p:txBody>
          <a:bodyPr/>
          <a:lstStyle/>
          <a:p>
            <a:pPr>
              <a:buFontTx/>
              <a:buChar char="-"/>
            </a:pPr>
            <a:r>
              <a:rPr lang="en-CA" sz="3600" dirty="0" smtClean="0"/>
              <a:t> History </a:t>
            </a:r>
          </a:p>
          <a:p>
            <a:pPr>
              <a:buFontTx/>
              <a:buChar char="-"/>
            </a:pPr>
            <a:r>
              <a:rPr lang="en-CA" sz="3600" dirty="0" smtClean="0"/>
              <a:t> OpenCL Board</a:t>
            </a:r>
          </a:p>
          <a:p>
            <a:pPr>
              <a:buFontTx/>
              <a:buChar char="-"/>
            </a:pPr>
            <a:r>
              <a:rPr lang="en-CA" sz="3600" dirty="0" smtClean="0"/>
              <a:t> OpenCL Overview</a:t>
            </a:r>
          </a:p>
          <a:p>
            <a:pPr>
              <a:buFontTx/>
              <a:buChar char="-"/>
            </a:pPr>
            <a:r>
              <a:rPr lang="en-CA" sz="3600" dirty="0" smtClean="0"/>
              <a:t> OpenCL Examples</a:t>
            </a:r>
          </a:p>
          <a:p>
            <a:pPr>
              <a:buFontTx/>
              <a:buChar char="-"/>
            </a:pPr>
            <a:r>
              <a:rPr lang="en-CA" sz="3600" dirty="0" smtClean="0"/>
              <a:t> AMD OpenCL Tools</a:t>
            </a:r>
          </a:p>
        </p:txBody>
      </p:sp>
      <p:sp>
        <p:nvSpPr>
          <p:cNvPr id="10"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chemeClr val="bg1"/>
                </a:solidFill>
                <a:latin typeface="Times New Roman" pitchFamily="18" charset="0"/>
                <a:cs typeface="Times New Roman" pitchFamily="18" charset="0"/>
              </a:rPr>
              <a:t>Introduction</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20</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3.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21</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4.jpg"/>
          <p:cNvPicPr>
            <a:picLocks noChangeAspect="1"/>
          </p:cNvPicPr>
          <p:nvPr/>
        </p:nvPicPr>
        <p:blipFill>
          <a:blip r:embed="rId3" cstate="print"/>
          <a:stretch>
            <a:fillRect/>
          </a:stretch>
        </p:blipFill>
        <p:spPr>
          <a:xfrm>
            <a:off x="0" y="1124744"/>
            <a:ext cx="9144000" cy="514649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22</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5" name="Picture 4" descr="Opencl-overview_Page_26.jpg"/>
          <p:cNvPicPr>
            <a:picLocks noChangeAspect="1"/>
          </p:cNvPicPr>
          <p:nvPr/>
        </p:nvPicPr>
        <p:blipFill>
          <a:blip r:embed="rId3" cstate="print"/>
          <a:stretch>
            <a:fillRect/>
          </a:stretch>
        </p:blipFill>
        <p:spPr>
          <a:xfrm>
            <a:off x="0" y="1124744"/>
            <a:ext cx="9144000" cy="51448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8.jpg"/>
          <p:cNvPicPr>
            <a:picLocks noChangeAspect="1"/>
          </p:cNvPicPr>
          <p:nvPr/>
        </p:nvPicPr>
        <p:blipFill>
          <a:blip r:embed="rId3" cstate="print"/>
          <a:stretch>
            <a:fillRect/>
          </a:stretch>
        </p:blipFill>
        <p:spPr>
          <a:xfrm>
            <a:off x="0" y="1092479"/>
            <a:ext cx="9144000" cy="51448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29.jpg"/>
          <p:cNvPicPr>
            <a:picLocks noChangeAspect="1"/>
          </p:cNvPicPr>
          <p:nvPr/>
        </p:nvPicPr>
        <p:blipFill>
          <a:blip r:embed="rId3" cstate="print"/>
          <a:stretch>
            <a:fillRect/>
          </a:stretch>
        </p:blipFill>
        <p:spPr>
          <a:xfrm>
            <a:off x="0" y="1124744"/>
            <a:ext cx="9144000" cy="514483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25</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32.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26</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34.jpg"/>
          <p:cNvPicPr>
            <a:picLocks noChangeAspect="1"/>
          </p:cNvPicPr>
          <p:nvPr/>
        </p:nvPicPr>
        <p:blipFill>
          <a:blip r:embed="rId3" cstate="print"/>
          <a:stretch>
            <a:fillRect/>
          </a:stretch>
        </p:blipFill>
        <p:spPr>
          <a:xfrm>
            <a:off x="0" y="1091848"/>
            <a:ext cx="9144000" cy="51454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35.jpg"/>
          <p:cNvPicPr>
            <a:picLocks noChangeAspect="1"/>
          </p:cNvPicPr>
          <p:nvPr/>
        </p:nvPicPr>
        <p:blipFill>
          <a:blip r:embed="rId3" cstate="print"/>
          <a:stretch>
            <a:fillRect/>
          </a:stretch>
        </p:blipFill>
        <p:spPr>
          <a:xfrm>
            <a:off x="0" y="1124744"/>
            <a:ext cx="9144000" cy="514649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5" name="Picture 4" descr="Opencl-overview_Page_36.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37.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Pages from Introduction_to_OpenCL_Programming (201005)_Page_5.jpg"/>
          <p:cNvPicPr>
            <a:picLocks noChangeAspect="1"/>
          </p:cNvPicPr>
          <p:nvPr/>
        </p:nvPicPr>
        <p:blipFill>
          <a:blip r:embed="rId3" cstate="print"/>
          <a:stretch>
            <a:fillRect/>
          </a:stretch>
        </p:blipFill>
        <p:spPr>
          <a:xfrm>
            <a:off x="1007604" y="1115362"/>
            <a:ext cx="7128792" cy="534659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30</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38.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31</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39.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32</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0.jpg"/>
          <p:cNvPicPr>
            <a:picLocks noChangeAspect="1"/>
          </p:cNvPicPr>
          <p:nvPr/>
        </p:nvPicPr>
        <p:blipFill>
          <a:blip r:embed="rId3" cstate="print"/>
          <a:stretch>
            <a:fillRect/>
          </a:stretch>
        </p:blipFill>
        <p:spPr>
          <a:xfrm>
            <a:off x="0" y="1124744"/>
            <a:ext cx="9144000" cy="51464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2.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124744"/>
            <a:ext cx="4040188" cy="423738"/>
          </a:xfrm>
        </p:spPr>
        <p:txBody>
          <a:bodyPr/>
          <a:lstStyle/>
          <a:p>
            <a:r>
              <a:rPr lang="en-CA" dirty="0" smtClean="0"/>
              <a:t>Kernel Functions Restrictions:</a:t>
            </a:r>
            <a:endParaRPr lang="en-CA" dirty="0"/>
          </a:p>
        </p:txBody>
      </p:sp>
      <p:sp>
        <p:nvSpPr>
          <p:cNvPr id="3" name="Content Placeholder 2"/>
          <p:cNvSpPr>
            <a:spLocks noGrp="1"/>
          </p:cNvSpPr>
          <p:nvPr>
            <p:ph sz="half" idx="2"/>
          </p:nvPr>
        </p:nvSpPr>
        <p:spPr>
          <a:xfrm>
            <a:off x="0" y="1484784"/>
            <a:ext cx="9144000" cy="5040560"/>
          </a:xfrm>
        </p:spPr>
        <p:txBody>
          <a:bodyPr/>
          <a:lstStyle/>
          <a:p>
            <a:r>
              <a:rPr lang="en-CA" sz="1700" dirty="0" smtClean="0"/>
              <a:t>Arguments to kernel functions that are pointers must use the global, constant, or local qualifier.                </a:t>
            </a:r>
          </a:p>
          <a:p>
            <a:r>
              <a:rPr lang="en-CA" sz="1700" dirty="0" smtClean="0"/>
              <a:t>An argument to a kernel function cannot be declared as a pointer to a pointer(s).                </a:t>
            </a:r>
          </a:p>
          <a:p>
            <a:r>
              <a:rPr lang="en-CA" sz="1700" dirty="0" smtClean="0"/>
              <a:t>Arguments to kernel functions cannot be declared with the following built-in types: </a:t>
            </a:r>
            <a:r>
              <a:rPr lang="en-CA" sz="1700" dirty="0" err="1" smtClean="0"/>
              <a:t>bool</a:t>
            </a:r>
            <a:r>
              <a:rPr lang="en-CA" sz="1700" dirty="0" smtClean="0"/>
              <a:t>, half, </a:t>
            </a:r>
            <a:r>
              <a:rPr lang="en-CA" sz="1700" dirty="0" err="1" smtClean="0"/>
              <a:t>size_t</a:t>
            </a:r>
            <a:r>
              <a:rPr lang="en-CA" sz="1700" dirty="0" smtClean="0"/>
              <a:t>, </a:t>
            </a:r>
            <a:r>
              <a:rPr lang="en-CA" sz="1700" dirty="0" err="1" smtClean="0"/>
              <a:t>ptrdiff_t</a:t>
            </a:r>
            <a:r>
              <a:rPr lang="en-CA" sz="1700" dirty="0" smtClean="0"/>
              <a:t>, </a:t>
            </a:r>
            <a:r>
              <a:rPr lang="en-CA" sz="1700" dirty="0" err="1" smtClean="0"/>
              <a:t>intptr_t</a:t>
            </a:r>
            <a:r>
              <a:rPr lang="en-CA" sz="1700" dirty="0" smtClean="0"/>
              <a:t>, </a:t>
            </a:r>
            <a:r>
              <a:rPr lang="en-CA" sz="1700" dirty="0" err="1" smtClean="0"/>
              <a:t>uintptr_t</a:t>
            </a:r>
            <a:r>
              <a:rPr lang="en-CA" sz="1700" dirty="0" smtClean="0"/>
              <a:t>, or </a:t>
            </a:r>
            <a:r>
              <a:rPr lang="en-CA" sz="1700" dirty="0" err="1" smtClean="0"/>
              <a:t>event_t</a:t>
            </a:r>
            <a:r>
              <a:rPr lang="en-CA" sz="1700" dirty="0" smtClean="0"/>
              <a:t>.                </a:t>
            </a:r>
          </a:p>
          <a:p>
            <a:r>
              <a:rPr lang="en-CA" sz="1700" dirty="0" smtClean="0"/>
              <a:t>The return type for a kernel function must be void.                </a:t>
            </a:r>
          </a:p>
          <a:p>
            <a:r>
              <a:rPr lang="en-CA" sz="1700" dirty="0" smtClean="0"/>
              <a:t>Arguments to kernel functions that are declared to be a </a:t>
            </a:r>
            <a:r>
              <a:rPr lang="en-CA" sz="1700" dirty="0" err="1" smtClean="0"/>
              <a:t>struct</a:t>
            </a:r>
            <a:r>
              <a:rPr lang="en-CA" sz="1700" dirty="0" smtClean="0"/>
              <a:t> cannot pass OpenCL objects         (such as buffers, images) as elements of the </a:t>
            </a:r>
            <a:r>
              <a:rPr lang="en-CA" sz="1700" dirty="0" err="1" smtClean="0"/>
              <a:t>struct</a:t>
            </a:r>
            <a:r>
              <a:rPr lang="en-CA" sz="1700" dirty="0" smtClean="0"/>
              <a:t>.                </a:t>
            </a:r>
          </a:p>
          <a:p>
            <a:r>
              <a:rPr lang="en-CA" sz="1700" dirty="0" smtClean="0"/>
              <a:t>Bit field </a:t>
            </a:r>
            <a:r>
              <a:rPr lang="en-CA" sz="1700" dirty="0" err="1" smtClean="0"/>
              <a:t>struct</a:t>
            </a:r>
            <a:r>
              <a:rPr lang="en-CA" sz="1700" dirty="0" smtClean="0"/>
              <a:t> members are not supported.                </a:t>
            </a:r>
          </a:p>
          <a:p>
            <a:r>
              <a:rPr lang="en-CA" sz="1700" dirty="0" smtClean="0"/>
              <a:t>Variable-length arrays and structures with flexible (or </a:t>
            </a:r>
            <a:r>
              <a:rPr lang="en-CA" sz="1700" dirty="0" err="1" smtClean="0"/>
              <a:t>unsized</a:t>
            </a:r>
            <a:r>
              <a:rPr lang="en-CA" sz="1700" dirty="0" smtClean="0"/>
              <a:t>) arrays are not supported. </a:t>
            </a:r>
          </a:p>
          <a:p>
            <a:r>
              <a:rPr lang="en-CA" sz="1700" dirty="0" err="1" smtClean="0"/>
              <a:t>Variadic</a:t>
            </a:r>
            <a:r>
              <a:rPr lang="en-CA" sz="1700" dirty="0" smtClean="0"/>
              <a:t> macros and functions are not supported.                </a:t>
            </a:r>
          </a:p>
          <a:p>
            <a:r>
              <a:rPr lang="en-CA" sz="1700" dirty="0" smtClean="0"/>
              <a:t>The extern, static, auto, and register storage class </a:t>
            </a:r>
            <a:r>
              <a:rPr lang="en-CA" sz="1700" dirty="0" err="1" smtClean="0"/>
              <a:t>specifiers</a:t>
            </a:r>
            <a:r>
              <a:rPr lang="en-CA" sz="1700" dirty="0" smtClean="0"/>
              <a:t> are not supported. </a:t>
            </a:r>
          </a:p>
          <a:p>
            <a:r>
              <a:rPr lang="en-CA" sz="1700" dirty="0" smtClean="0"/>
              <a:t>Predefined identifiers such as __</a:t>
            </a:r>
            <a:r>
              <a:rPr lang="en-CA" sz="1700" dirty="0" err="1" smtClean="0"/>
              <a:t>func</a:t>
            </a:r>
            <a:r>
              <a:rPr lang="en-CA" sz="1700" dirty="0" smtClean="0"/>
              <a:t>__ are not supported.                                </a:t>
            </a:r>
          </a:p>
          <a:p>
            <a:r>
              <a:rPr lang="en-CA" sz="1700" dirty="0" smtClean="0"/>
              <a:t>The library functions defined in the C99 standard headers—</a:t>
            </a:r>
            <a:r>
              <a:rPr lang="en-CA" sz="1700" dirty="0" err="1" smtClean="0"/>
              <a:t>assert.h</a:t>
            </a:r>
            <a:r>
              <a:rPr lang="en-CA" sz="1700" dirty="0" smtClean="0"/>
              <a:t>, </a:t>
            </a:r>
            <a:r>
              <a:rPr lang="en-CA" sz="1700" dirty="0" err="1" smtClean="0"/>
              <a:t>ctype.h</a:t>
            </a:r>
            <a:r>
              <a:rPr lang="en-CA" sz="1700" dirty="0" smtClean="0"/>
              <a:t>, </a:t>
            </a:r>
            <a:r>
              <a:rPr lang="en-CA" sz="1700" dirty="0" err="1" smtClean="0"/>
              <a:t>complex.h</a:t>
            </a:r>
            <a:r>
              <a:rPr lang="en-CA" sz="1700" dirty="0" smtClean="0"/>
              <a:t>, </a:t>
            </a:r>
            <a:r>
              <a:rPr lang="en-CA" sz="1700" dirty="0" err="1" smtClean="0"/>
              <a:t>errno.h</a:t>
            </a:r>
            <a:r>
              <a:rPr lang="en-CA" sz="1700" dirty="0" smtClean="0"/>
              <a:t>, </a:t>
            </a:r>
            <a:r>
              <a:rPr lang="en-CA" sz="1700" dirty="0" err="1" smtClean="0"/>
              <a:t>fenv.h</a:t>
            </a:r>
            <a:r>
              <a:rPr lang="en-CA" sz="1700" dirty="0" smtClean="0"/>
              <a:t>, </a:t>
            </a:r>
            <a:r>
              <a:rPr lang="en-CA" sz="1700" dirty="0" err="1" smtClean="0"/>
              <a:t>float.h</a:t>
            </a:r>
            <a:r>
              <a:rPr lang="en-CA" sz="1700" dirty="0" smtClean="0"/>
              <a:t>, </a:t>
            </a:r>
            <a:r>
              <a:rPr lang="en-CA" sz="1700" dirty="0" err="1" smtClean="0"/>
              <a:t>inttypes.h</a:t>
            </a:r>
            <a:r>
              <a:rPr lang="en-CA" sz="1700" dirty="0" smtClean="0"/>
              <a:t>, </a:t>
            </a:r>
            <a:r>
              <a:rPr lang="en-CA" sz="1700" dirty="0" err="1" smtClean="0"/>
              <a:t>limits.h</a:t>
            </a:r>
            <a:r>
              <a:rPr lang="en-CA" sz="1700" dirty="0" smtClean="0"/>
              <a:t>, </a:t>
            </a:r>
            <a:r>
              <a:rPr lang="en-CA" sz="1700" dirty="0" err="1" smtClean="0"/>
              <a:t>locale.h</a:t>
            </a:r>
            <a:r>
              <a:rPr lang="en-CA" sz="1700" dirty="0" smtClean="0"/>
              <a:t>, </a:t>
            </a:r>
            <a:r>
              <a:rPr lang="en-CA" sz="1700" dirty="0" err="1" smtClean="0"/>
              <a:t>setjmp.h</a:t>
            </a:r>
            <a:r>
              <a:rPr lang="en-CA" sz="1700" dirty="0" smtClean="0"/>
              <a:t>, </a:t>
            </a:r>
            <a:r>
              <a:rPr lang="en-CA" sz="1700" dirty="0" err="1" smtClean="0"/>
              <a:t>signal.h</a:t>
            </a:r>
            <a:r>
              <a:rPr lang="en-CA" sz="1700" dirty="0" smtClean="0"/>
              <a:t>, </a:t>
            </a:r>
            <a:r>
              <a:rPr lang="en-CA" sz="1700" dirty="0" err="1" smtClean="0"/>
              <a:t>stdarg.h</a:t>
            </a:r>
            <a:r>
              <a:rPr lang="en-CA" sz="1700" dirty="0" smtClean="0"/>
              <a:t>, </a:t>
            </a:r>
            <a:r>
              <a:rPr lang="en-CA" sz="1700" dirty="0" err="1" smtClean="0"/>
              <a:t>stdio.h</a:t>
            </a:r>
            <a:r>
              <a:rPr lang="en-CA" sz="1700" dirty="0" smtClean="0"/>
              <a:t>, </a:t>
            </a:r>
            <a:r>
              <a:rPr lang="en-CA" sz="1700" dirty="0" err="1" smtClean="0"/>
              <a:t>stdlib.h</a:t>
            </a:r>
            <a:r>
              <a:rPr lang="en-CA" sz="1700" dirty="0" smtClean="0"/>
              <a:t>, </a:t>
            </a:r>
            <a:r>
              <a:rPr lang="en-CA" sz="1700" dirty="0" err="1" smtClean="0"/>
              <a:t>string.h</a:t>
            </a:r>
            <a:r>
              <a:rPr lang="en-CA" sz="1700" dirty="0" smtClean="0"/>
              <a:t>, </a:t>
            </a:r>
            <a:r>
              <a:rPr lang="en-CA" sz="1700" dirty="0" err="1" smtClean="0"/>
              <a:t>tgmath.h</a:t>
            </a:r>
            <a:r>
              <a:rPr lang="en-CA" sz="1700" dirty="0" smtClean="0"/>
              <a:t>, </a:t>
            </a:r>
            <a:r>
              <a:rPr lang="en-CA" sz="1700" dirty="0" err="1" smtClean="0"/>
              <a:t>time.h</a:t>
            </a:r>
            <a:r>
              <a:rPr lang="en-CA" sz="1700" dirty="0" smtClean="0"/>
              <a:t>, </a:t>
            </a:r>
            <a:r>
              <a:rPr lang="en-CA" sz="1700" dirty="0" err="1" smtClean="0"/>
              <a:t>wchar.h</a:t>
            </a:r>
            <a:r>
              <a:rPr lang="en-CA" sz="1700" dirty="0" smtClean="0"/>
              <a:t>, and </a:t>
            </a:r>
            <a:r>
              <a:rPr lang="en-CA" sz="1700" dirty="0" err="1" smtClean="0"/>
              <a:t>wctype.h</a:t>
            </a:r>
            <a:r>
              <a:rPr lang="en-CA" sz="1700" dirty="0" smtClean="0"/>
              <a:t>—are not available and cannot be included by a program.</a:t>
            </a:r>
            <a:endParaRPr lang="en-CA" sz="1700"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35</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5" name="Picture 4" descr="Opencl-overview_Page_43.jpg"/>
          <p:cNvPicPr>
            <a:picLocks noChangeAspect="1"/>
          </p:cNvPicPr>
          <p:nvPr/>
        </p:nvPicPr>
        <p:blipFill>
          <a:blip r:embed="rId3" cstate="print"/>
          <a:stretch>
            <a:fillRect/>
          </a:stretch>
        </p:blipFill>
        <p:spPr>
          <a:xfrm>
            <a:off x="0" y="1124744"/>
            <a:ext cx="9144000" cy="51454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36</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4.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5.jpg"/>
          <p:cNvPicPr>
            <a:picLocks noChangeAspect="1"/>
          </p:cNvPicPr>
          <p:nvPr/>
        </p:nvPicPr>
        <p:blipFill>
          <a:blip r:embed="rId3" cstate="print"/>
          <a:stretch>
            <a:fillRect/>
          </a:stretch>
        </p:blipFill>
        <p:spPr>
          <a:xfrm>
            <a:off x="0" y="1124744"/>
            <a:ext cx="9144000" cy="514483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6.jpg"/>
          <p:cNvPicPr>
            <a:picLocks noChangeAspect="1"/>
          </p:cNvPicPr>
          <p:nvPr/>
        </p:nvPicPr>
        <p:blipFill>
          <a:blip r:embed="rId3" cstate="print"/>
          <a:stretch>
            <a:fillRect/>
          </a:stretch>
        </p:blipFill>
        <p:spPr>
          <a:xfrm>
            <a:off x="0" y="1124744"/>
            <a:ext cx="9144000" cy="514738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39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5" name="Picture 4" descr="10.png"/>
          <p:cNvPicPr>
            <a:picLocks noChangeAspect="1"/>
          </p:cNvPicPr>
          <p:nvPr/>
        </p:nvPicPr>
        <p:blipFill>
          <a:blip r:embed="rId3" cstate="print"/>
          <a:stretch>
            <a:fillRect/>
          </a:stretch>
        </p:blipFill>
        <p:spPr>
          <a:xfrm>
            <a:off x="3826939" y="1268760"/>
            <a:ext cx="5317061" cy="5184576"/>
          </a:xfrm>
          <a:prstGeom prst="rect">
            <a:avLst/>
          </a:prstGeom>
        </p:spPr>
      </p:pic>
      <p:sp>
        <p:nvSpPr>
          <p:cNvPr id="8" name="TextBox 7"/>
          <p:cNvSpPr txBox="1"/>
          <p:nvPr/>
        </p:nvSpPr>
        <p:spPr>
          <a:xfrm>
            <a:off x="0" y="6237312"/>
            <a:ext cx="3923928"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Accelerated Parallel Processing OpenCL July 2012</a:t>
            </a:r>
          </a:p>
        </p:txBody>
      </p:sp>
      <p:pic>
        <p:nvPicPr>
          <p:cNvPr id="9" name="Picture 8" descr="11.png"/>
          <p:cNvPicPr>
            <a:picLocks noChangeAspect="1"/>
          </p:cNvPicPr>
          <p:nvPr/>
        </p:nvPicPr>
        <p:blipFill>
          <a:blip r:embed="rId4" cstate="print"/>
          <a:stretch>
            <a:fillRect/>
          </a:stretch>
        </p:blipFill>
        <p:spPr>
          <a:xfrm>
            <a:off x="107504" y="2114930"/>
            <a:ext cx="3153215" cy="2610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Pages from Introduction_to_OpenCL_Programming (201005)_Page_4.jpg"/>
          <p:cNvPicPr>
            <a:picLocks noChangeAspect="1"/>
          </p:cNvPicPr>
          <p:nvPr/>
        </p:nvPicPr>
        <p:blipFill>
          <a:blip r:embed="rId3" cstate="print"/>
          <a:stretch>
            <a:fillRect/>
          </a:stretch>
        </p:blipFill>
        <p:spPr>
          <a:xfrm>
            <a:off x="971600" y="1124744"/>
            <a:ext cx="7164288" cy="537321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40</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47.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41</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sp>
        <p:nvSpPr>
          <p:cNvPr id="8" name="TextBox 7"/>
          <p:cNvSpPr txBox="1"/>
          <p:nvPr/>
        </p:nvSpPr>
        <p:spPr>
          <a:xfrm>
            <a:off x="0" y="6237312"/>
            <a:ext cx="3923928"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AMD Accelerated Parallel Processing OpenCL July 2012</a:t>
            </a:r>
          </a:p>
        </p:txBody>
      </p:sp>
      <p:pic>
        <p:nvPicPr>
          <p:cNvPr id="5" name="Picture 4" descr="12.png"/>
          <p:cNvPicPr>
            <a:picLocks noChangeAspect="1"/>
          </p:cNvPicPr>
          <p:nvPr/>
        </p:nvPicPr>
        <p:blipFill>
          <a:blip r:embed="rId3" cstate="print"/>
          <a:stretch>
            <a:fillRect/>
          </a:stretch>
        </p:blipFill>
        <p:spPr>
          <a:xfrm>
            <a:off x="4355100" y="2132856"/>
            <a:ext cx="4788900" cy="3960440"/>
          </a:xfrm>
          <a:prstGeom prst="rect">
            <a:avLst/>
          </a:prstGeom>
        </p:spPr>
      </p:pic>
      <p:pic>
        <p:nvPicPr>
          <p:cNvPr id="9" name="Picture 8" descr="13.png"/>
          <p:cNvPicPr>
            <a:picLocks noChangeAspect="1"/>
          </p:cNvPicPr>
          <p:nvPr/>
        </p:nvPicPr>
        <p:blipFill>
          <a:blip r:embed="rId4" cstate="print"/>
          <a:stretch>
            <a:fillRect/>
          </a:stretch>
        </p:blipFill>
        <p:spPr>
          <a:xfrm>
            <a:off x="0" y="1628800"/>
            <a:ext cx="4423748" cy="4252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42</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52.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53.jpg"/>
          <p:cNvPicPr>
            <a:picLocks noChangeAspect="1"/>
          </p:cNvPicPr>
          <p:nvPr/>
        </p:nvPicPr>
        <p:blipFill>
          <a:blip r:embed="rId3" cstate="print"/>
          <a:stretch>
            <a:fillRect/>
          </a:stretch>
        </p:blipFill>
        <p:spPr>
          <a:xfrm>
            <a:off x="0" y="1093812"/>
            <a:ext cx="9144000" cy="51435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4" name="Picture 3" descr="Opencl-overview_Page_55.jpg"/>
          <p:cNvPicPr>
            <a:picLocks noChangeAspect="1"/>
          </p:cNvPicPr>
          <p:nvPr/>
        </p:nvPicPr>
        <p:blipFill>
          <a:blip r:embed="rId3" cstate="print"/>
          <a:stretch>
            <a:fillRect/>
          </a:stretch>
        </p:blipFill>
        <p:spPr>
          <a:xfrm>
            <a:off x="0" y="1090819"/>
            <a:ext cx="9144000" cy="514649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45</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chemeClr val="bg1"/>
                </a:solidFill>
                <a:latin typeface="Times New Roman" pitchFamily="18" charset="0"/>
                <a:cs typeface="Times New Roman" pitchFamily="18" charset="0"/>
              </a:rPr>
              <a:t>OpenCL Examples</a:t>
            </a:r>
          </a:p>
          <a:p>
            <a:r>
              <a:rPr lang="en-CA" sz="1200" b="1" dirty="0" smtClean="0">
                <a:solidFill>
                  <a:srgbClr val="00B050"/>
                </a:solidFill>
                <a:latin typeface="Times New Roman" pitchFamily="18" charset="0"/>
                <a:cs typeface="Times New Roman" pitchFamily="18" charset="0"/>
              </a:rPr>
              <a:t>AMD OpenCL Tools </a:t>
            </a:r>
          </a:p>
        </p:txBody>
      </p:sp>
      <p:sp>
        <p:nvSpPr>
          <p:cNvPr id="4" name="Text Placeholder 1"/>
          <p:cNvSpPr>
            <a:spLocks noGrp="1"/>
          </p:cNvSpPr>
          <p:nvPr>
            <p:ph type="body" idx="1"/>
          </p:nvPr>
        </p:nvSpPr>
        <p:spPr>
          <a:xfrm>
            <a:off x="0" y="1052736"/>
            <a:ext cx="2915816" cy="639762"/>
          </a:xfrm>
        </p:spPr>
        <p:txBody>
          <a:bodyPr/>
          <a:lstStyle/>
          <a:p>
            <a:r>
              <a:rPr lang="en-CA" dirty="0" smtClean="0"/>
              <a:t>Numerical Reduction</a:t>
            </a:r>
            <a:endParaRPr lang="en-CA" dirty="0"/>
          </a:p>
        </p:txBody>
      </p:sp>
      <p:sp>
        <p:nvSpPr>
          <p:cNvPr id="5" name="TextBox 4"/>
          <p:cNvSpPr txBox="1"/>
          <p:nvPr/>
        </p:nvSpPr>
        <p:spPr>
          <a:xfrm>
            <a:off x="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pic>
        <p:nvPicPr>
          <p:cNvPr id="8" name="Picture 7" descr="Untitled.png"/>
          <p:cNvPicPr>
            <a:picLocks noChangeAspect="1"/>
          </p:cNvPicPr>
          <p:nvPr/>
        </p:nvPicPr>
        <p:blipFill>
          <a:blip r:embed="rId3" cstate="print"/>
          <a:stretch>
            <a:fillRect/>
          </a:stretch>
        </p:blipFill>
        <p:spPr>
          <a:xfrm>
            <a:off x="4604150" y="1124744"/>
            <a:ext cx="4539850" cy="5425250"/>
          </a:xfrm>
          <a:prstGeom prst="rect">
            <a:avLst/>
          </a:prstGeom>
        </p:spPr>
      </p:pic>
      <p:pic>
        <p:nvPicPr>
          <p:cNvPr id="9" name="Picture 8" descr="Capture.PNG"/>
          <p:cNvPicPr>
            <a:picLocks noChangeAspect="1"/>
          </p:cNvPicPr>
          <p:nvPr/>
        </p:nvPicPr>
        <p:blipFill>
          <a:blip r:embed="rId4" cstate="print"/>
          <a:stretch>
            <a:fillRect/>
          </a:stretch>
        </p:blipFill>
        <p:spPr>
          <a:xfrm>
            <a:off x="0" y="2996952"/>
            <a:ext cx="3896269" cy="1333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46</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chemeClr val="bg1"/>
                </a:solidFill>
                <a:latin typeface="Times New Roman" pitchFamily="18" charset="0"/>
                <a:cs typeface="Times New Roman" pitchFamily="18" charset="0"/>
              </a:rPr>
              <a:t>OpenCL Examples</a:t>
            </a:r>
          </a:p>
          <a:p>
            <a:r>
              <a:rPr lang="en-CA" sz="1200" b="1" dirty="0" smtClean="0">
                <a:solidFill>
                  <a:srgbClr val="00B050"/>
                </a:solidFill>
                <a:latin typeface="Times New Roman" pitchFamily="18" charset="0"/>
                <a:cs typeface="Times New Roman" pitchFamily="18" charset="0"/>
              </a:rPr>
              <a:t>AMD OpenCL Tools </a:t>
            </a:r>
          </a:p>
        </p:txBody>
      </p:sp>
      <p:pic>
        <p:nvPicPr>
          <p:cNvPr id="8" name="Picture 7" descr="Untitled1.png"/>
          <p:cNvPicPr>
            <a:picLocks noChangeAspect="1"/>
          </p:cNvPicPr>
          <p:nvPr/>
        </p:nvPicPr>
        <p:blipFill>
          <a:blip r:embed="rId3" cstate="print"/>
          <a:stretch>
            <a:fillRect/>
          </a:stretch>
        </p:blipFill>
        <p:spPr>
          <a:xfrm>
            <a:off x="1043608" y="1052736"/>
            <a:ext cx="6726386" cy="2664296"/>
          </a:xfrm>
          <a:prstGeom prst="rect">
            <a:avLst/>
          </a:prstGeom>
        </p:spPr>
      </p:pic>
      <p:pic>
        <p:nvPicPr>
          <p:cNvPr id="9" name="Picture 8" descr="Capture2.PNG"/>
          <p:cNvPicPr>
            <a:picLocks noChangeAspect="1"/>
          </p:cNvPicPr>
          <p:nvPr/>
        </p:nvPicPr>
        <p:blipFill>
          <a:blip r:embed="rId4" cstate="print"/>
          <a:stretch>
            <a:fillRect/>
          </a:stretch>
        </p:blipFill>
        <p:spPr>
          <a:xfrm>
            <a:off x="901003" y="3717032"/>
            <a:ext cx="7199390" cy="2808312"/>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pic>
        <p:nvPicPr>
          <p:cNvPr id="2050" name="Picture 2"/>
          <p:cNvPicPr>
            <a:picLocks noChangeAspect="1" noChangeArrowheads="1"/>
          </p:cNvPicPr>
          <p:nvPr/>
        </p:nvPicPr>
        <p:blipFill>
          <a:blip r:embed="rId5" cstate="print"/>
          <a:srcRect/>
          <a:stretch>
            <a:fillRect/>
          </a:stretch>
        </p:blipFill>
        <p:spPr bwMode="auto">
          <a:xfrm>
            <a:off x="6131371" y="4655790"/>
            <a:ext cx="2905125"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47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chemeClr val="bg1"/>
                </a:solidFill>
                <a:latin typeface="Times New Roman" pitchFamily="18" charset="0"/>
                <a:cs typeface="Times New Roman" pitchFamily="18" charset="0"/>
              </a:rPr>
              <a:t>OpenCL Examples</a:t>
            </a:r>
          </a:p>
          <a:p>
            <a:r>
              <a:rPr lang="en-CA" sz="1200" b="1" dirty="0" smtClean="0">
                <a:solidFill>
                  <a:srgbClr val="00B050"/>
                </a:solidFill>
                <a:latin typeface="Times New Roman" pitchFamily="18" charset="0"/>
                <a:cs typeface="Times New Roman" pitchFamily="18" charset="0"/>
              </a:rPr>
              <a:t>AMD OpenCL Tools </a:t>
            </a:r>
          </a:p>
        </p:txBody>
      </p:sp>
      <p:pic>
        <p:nvPicPr>
          <p:cNvPr id="8" name="Picture 7" descr="Capture5.PNG"/>
          <p:cNvPicPr>
            <a:picLocks noChangeAspect="1"/>
          </p:cNvPicPr>
          <p:nvPr/>
        </p:nvPicPr>
        <p:blipFill>
          <a:blip r:embed="rId3" cstate="print"/>
          <a:stretch>
            <a:fillRect/>
          </a:stretch>
        </p:blipFill>
        <p:spPr>
          <a:xfrm>
            <a:off x="3672173" y="1124744"/>
            <a:ext cx="5471827" cy="1584176"/>
          </a:xfrm>
          <a:prstGeom prst="rect">
            <a:avLst/>
          </a:prstGeom>
        </p:spPr>
      </p:pic>
      <p:sp>
        <p:nvSpPr>
          <p:cNvPr id="9" name="Text Placeholder 1"/>
          <p:cNvSpPr>
            <a:spLocks noGrp="1"/>
          </p:cNvSpPr>
          <p:nvPr>
            <p:ph type="body" idx="1"/>
          </p:nvPr>
        </p:nvSpPr>
        <p:spPr>
          <a:xfrm>
            <a:off x="0" y="1052736"/>
            <a:ext cx="2915816" cy="504056"/>
          </a:xfrm>
        </p:spPr>
        <p:txBody>
          <a:bodyPr/>
          <a:lstStyle/>
          <a:p>
            <a:r>
              <a:rPr lang="en-CA" dirty="0" smtClean="0"/>
              <a:t>Matrix Transpose</a:t>
            </a:r>
            <a:endParaRPr lang="en-CA" dirty="0"/>
          </a:p>
        </p:txBody>
      </p:sp>
      <p:pic>
        <p:nvPicPr>
          <p:cNvPr id="13" name="Picture 12" descr="Untitled2.png"/>
          <p:cNvPicPr>
            <a:picLocks noChangeAspect="1"/>
          </p:cNvPicPr>
          <p:nvPr/>
        </p:nvPicPr>
        <p:blipFill>
          <a:blip r:embed="rId4" cstate="print"/>
          <a:stretch>
            <a:fillRect/>
          </a:stretch>
        </p:blipFill>
        <p:spPr>
          <a:xfrm>
            <a:off x="72008" y="2636911"/>
            <a:ext cx="6660232" cy="3788851"/>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48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chemeClr val="bg1"/>
                </a:solidFill>
                <a:latin typeface="Times New Roman" pitchFamily="18" charset="0"/>
                <a:cs typeface="Times New Roman" pitchFamily="18" charset="0"/>
              </a:rPr>
              <a:t>OpenCL Examples</a:t>
            </a:r>
          </a:p>
          <a:p>
            <a:r>
              <a:rPr lang="en-CA" sz="1200" b="1" dirty="0" smtClean="0">
                <a:solidFill>
                  <a:srgbClr val="00B050"/>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2915816" cy="504056"/>
          </a:xfrm>
        </p:spPr>
        <p:txBody>
          <a:bodyPr/>
          <a:lstStyle/>
          <a:p>
            <a:r>
              <a:rPr lang="en-CA" dirty="0" smtClean="0"/>
              <a:t>Matrix Transpose</a:t>
            </a:r>
            <a:endParaRPr lang="en-CA" dirty="0"/>
          </a:p>
        </p:txBody>
      </p:sp>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pic>
        <p:nvPicPr>
          <p:cNvPr id="11" name="Picture 10" descr="Capture6.PNG"/>
          <p:cNvPicPr>
            <a:picLocks noChangeAspect="1"/>
          </p:cNvPicPr>
          <p:nvPr/>
        </p:nvPicPr>
        <p:blipFill>
          <a:blip r:embed="rId3" cstate="print"/>
          <a:stretch>
            <a:fillRect/>
          </a:stretch>
        </p:blipFill>
        <p:spPr>
          <a:xfrm>
            <a:off x="0" y="1628800"/>
            <a:ext cx="5042234" cy="4891494"/>
          </a:xfrm>
          <a:prstGeom prst="rect">
            <a:avLst/>
          </a:prstGeom>
        </p:spPr>
      </p:pic>
      <p:pic>
        <p:nvPicPr>
          <p:cNvPr id="12" name="Picture 11" descr="Untitled3.png"/>
          <p:cNvPicPr>
            <a:picLocks noChangeAspect="1"/>
          </p:cNvPicPr>
          <p:nvPr/>
        </p:nvPicPr>
        <p:blipFill>
          <a:blip r:embed="rId4" cstate="print"/>
          <a:stretch>
            <a:fillRect/>
          </a:stretch>
        </p:blipFill>
        <p:spPr>
          <a:xfrm>
            <a:off x="5114656" y="2492896"/>
            <a:ext cx="4029344" cy="2723128"/>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49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a:p>
            <a:r>
              <a:rPr lang="en-CA" sz="1200" b="1" dirty="0" smtClean="0">
                <a:solidFill>
                  <a:schemeClr val="bg1"/>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2915816" cy="504056"/>
          </a:xfrm>
        </p:spPr>
        <p:txBody>
          <a:bodyPr/>
          <a:lstStyle/>
          <a:p>
            <a:r>
              <a:rPr lang="en-CA" dirty="0" smtClean="0"/>
              <a:t>AMD APP Profiler</a:t>
            </a:r>
            <a:endParaRPr lang="en-CA" dirty="0"/>
          </a:p>
        </p:txBody>
      </p:sp>
      <p:pic>
        <p:nvPicPr>
          <p:cNvPr id="8" name="Picture 7" descr="5.png"/>
          <p:cNvPicPr>
            <a:picLocks noChangeAspect="1"/>
          </p:cNvPicPr>
          <p:nvPr/>
        </p:nvPicPr>
        <p:blipFill>
          <a:blip r:embed="rId3" cstate="print"/>
          <a:stretch>
            <a:fillRect/>
          </a:stretch>
        </p:blipFill>
        <p:spPr>
          <a:xfrm>
            <a:off x="827584" y="1474066"/>
            <a:ext cx="7488832" cy="4857377"/>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chemeClr val="bg1"/>
                </a:solidFill>
                <a:latin typeface="Times New Roman" pitchFamily="18" charset="0"/>
                <a:cs typeface="Times New Roman" pitchFamily="18" charset="0"/>
              </a:rPr>
              <a:t>OpenCL Board</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04.jpg"/>
          <p:cNvPicPr>
            <a:picLocks noChangeAspect="1"/>
          </p:cNvPicPr>
          <p:nvPr/>
        </p:nvPicPr>
        <p:blipFill>
          <a:blip r:embed="rId3" cstate="print"/>
          <a:stretch>
            <a:fillRect/>
          </a:stretch>
        </p:blipFill>
        <p:spPr>
          <a:xfrm>
            <a:off x="0" y="1124744"/>
            <a:ext cx="9144000" cy="514579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50</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a:p>
            <a:r>
              <a:rPr lang="en-CA" sz="1200" b="1" dirty="0" smtClean="0">
                <a:solidFill>
                  <a:schemeClr val="bg1"/>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2915816" cy="504056"/>
          </a:xfrm>
        </p:spPr>
        <p:txBody>
          <a:bodyPr/>
          <a:lstStyle/>
          <a:p>
            <a:r>
              <a:rPr lang="en-CA" dirty="0" smtClean="0"/>
              <a:t>AMD APP Profiler</a:t>
            </a:r>
            <a:endParaRPr lang="en-CA" dirty="0"/>
          </a:p>
        </p:txBody>
      </p:sp>
      <p:pic>
        <p:nvPicPr>
          <p:cNvPr id="11" name="Picture 10" descr="6.png"/>
          <p:cNvPicPr>
            <a:picLocks noChangeAspect="1"/>
          </p:cNvPicPr>
          <p:nvPr/>
        </p:nvPicPr>
        <p:blipFill>
          <a:blip r:embed="rId3" cstate="print"/>
          <a:stretch>
            <a:fillRect/>
          </a:stretch>
        </p:blipFill>
        <p:spPr>
          <a:xfrm>
            <a:off x="840275" y="1556792"/>
            <a:ext cx="7463451" cy="2390051"/>
          </a:xfrm>
          <a:prstGeom prst="rect">
            <a:avLst/>
          </a:prstGeom>
        </p:spPr>
      </p:pic>
      <p:pic>
        <p:nvPicPr>
          <p:cNvPr id="12" name="Picture 11" descr="7.png"/>
          <p:cNvPicPr>
            <a:picLocks noChangeAspect="1"/>
          </p:cNvPicPr>
          <p:nvPr/>
        </p:nvPicPr>
        <p:blipFill>
          <a:blip r:embed="rId4" cstate="print"/>
          <a:stretch>
            <a:fillRect/>
          </a:stretch>
        </p:blipFill>
        <p:spPr>
          <a:xfrm>
            <a:off x="1673679" y="4005064"/>
            <a:ext cx="5796643" cy="2302677"/>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51</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a:p>
            <a:r>
              <a:rPr lang="en-CA" sz="1200" b="1" dirty="0" smtClean="0">
                <a:solidFill>
                  <a:schemeClr val="bg1"/>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2915816" cy="504056"/>
          </a:xfrm>
        </p:spPr>
        <p:txBody>
          <a:bodyPr/>
          <a:lstStyle/>
          <a:p>
            <a:r>
              <a:rPr lang="en-CA" dirty="0" smtClean="0"/>
              <a:t>AMD APP Profiler</a:t>
            </a:r>
            <a:endParaRPr lang="en-CA" dirty="0"/>
          </a:p>
        </p:txBody>
      </p:sp>
      <p:pic>
        <p:nvPicPr>
          <p:cNvPr id="8" name="Picture 7" descr="8.png"/>
          <p:cNvPicPr>
            <a:picLocks noChangeAspect="1"/>
          </p:cNvPicPr>
          <p:nvPr/>
        </p:nvPicPr>
        <p:blipFill>
          <a:blip r:embed="rId3" cstate="print"/>
          <a:stretch>
            <a:fillRect/>
          </a:stretch>
        </p:blipFill>
        <p:spPr>
          <a:xfrm>
            <a:off x="432662" y="1483918"/>
            <a:ext cx="8278676" cy="4969418"/>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52</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a:p>
            <a:r>
              <a:rPr lang="en-CA" sz="1200" b="1" dirty="0" smtClean="0">
                <a:solidFill>
                  <a:schemeClr val="bg1"/>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3563888" cy="504056"/>
          </a:xfrm>
        </p:spPr>
        <p:txBody>
          <a:bodyPr/>
          <a:lstStyle/>
          <a:p>
            <a:r>
              <a:rPr lang="en-CA" dirty="0" smtClean="0"/>
              <a:t>AMD APP KernelAnalyzer</a:t>
            </a:r>
            <a:endParaRPr lang="en-CA" dirty="0"/>
          </a:p>
        </p:txBody>
      </p:sp>
      <p:pic>
        <p:nvPicPr>
          <p:cNvPr id="11" name="Picture 10" descr="9.png"/>
          <p:cNvPicPr>
            <a:picLocks noChangeAspect="1"/>
          </p:cNvPicPr>
          <p:nvPr/>
        </p:nvPicPr>
        <p:blipFill>
          <a:blip r:embed="rId3" cstate="print"/>
          <a:stretch>
            <a:fillRect/>
          </a:stretch>
        </p:blipFill>
        <p:spPr>
          <a:xfrm>
            <a:off x="899592" y="1556792"/>
            <a:ext cx="7344817" cy="4960763"/>
          </a:xfrm>
          <a:prstGeom prst="rect">
            <a:avLst/>
          </a:prstGeom>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53</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a:p>
            <a:r>
              <a:rPr lang="en-CA" sz="1200" b="1" dirty="0" smtClean="0">
                <a:solidFill>
                  <a:schemeClr val="bg1"/>
                </a:solidFill>
                <a:latin typeface="Times New Roman" pitchFamily="18" charset="0"/>
                <a:cs typeface="Times New Roman" pitchFamily="18" charset="0"/>
              </a:rPr>
              <a:t>AMD OpenCL Tools </a:t>
            </a:r>
          </a:p>
        </p:txBody>
      </p:sp>
      <p:sp>
        <p:nvSpPr>
          <p:cNvPr id="9" name="Text Placeholder 1"/>
          <p:cNvSpPr>
            <a:spLocks noGrp="1"/>
          </p:cNvSpPr>
          <p:nvPr>
            <p:ph type="body" idx="1"/>
          </p:nvPr>
        </p:nvSpPr>
        <p:spPr>
          <a:xfrm>
            <a:off x="0" y="1052736"/>
            <a:ext cx="3563888" cy="432048"/>
          </a:xfrm>
        </p:spPr>
        <p:txBody>
          <a:bodyPr/>
          <a:lstStyle/>
          <a:p>
            <a:r>
              <a:rPr lang="en-CA" dirty="0" smtClean="0"/>
              <a:t>AMD APP gDEBugger</a:t>
            </a:r>
            <a:endParaRPr lang="en-CA" dirty="0"/>
          </a:p>
        </p:txBody>
      </p:sp>
      <p:pic>
        <p:nvPicPr>
          <p:cNvPr id="3074" name="Picture 2"/>
          <p:cNvPicPr>
            <a:picLocks noChangeAspect="1" noChangeArrowheads="1"/>
          </p:cNvPicPr>
          <p:nvPr/>
        </p:nvPicPr>
        <p:blipFill>
          <a:blip r:embed="rId3" cstate="print"/>
          <a:srcRect/>
          <a:stretch>
            <a:fillRect/>
          </a:stretch>
        </p:blipFill>
        <p:spPr bwMode="auto">
          <a:xfrm>
            <a:off x="467544" y="1453514"/>
            <a:ext cx="8208912" cy="4855806"/>
          </a:xfrm>
          <a:prstGeom prst="rect">
            <a:avLst/>
          </a:prstGeom>
          <a:noFill/>
          <a:ln w="9525">
            <a:noFill/>
            <a:miter lim="800000"/>
            <a:headEnd/>
            <a:tailEnd/>
          </a:ln>
        </p:spPr>
      </p:pic>
      <p:sp>
        <p:nvSpPr>
          <p:cNvPr id="10" name="TextBox 9"/>
          <p:cNvSpPr txBox="1"/>
          <p:nvPr/>
        </p:nvSpPr>
        <p:spPr>
          <a:xfrm>
            <a:off x="6012160" y="6237312"/>
            <a:ext cx="3131840" cy="276999"/>
          </a:xfrm>
          <a:prstGeom prst="rect">
            <a:avLst/>
          </a:prstGeom>
          <a:noFill/>
        </p:spPr>
        <p:txBody>
          <a:bodyPr wrap="square" rtlCol="0">
            <a:spAutoFit/>
          </a:bodyPr>
          <a:lstStyle/>
          <a:p>
            <a:r>
              <a:rPr lang="en-CA" sz="1200" b="1" dirty="0" smtClean="0">
                <a:latin typeface="Times New Roman" pitchFamily="18" charset="0"/>
                <a:cs typeface="Times New Roman" pitchFamily="18" charset="0"/>
              </a:rPr>
              <a:t>OpenCL In Action (Matthew </a:t>
            </a:r>
            <a:r>
              <a:rPr lang="en-CA" sz="1200" b="1" dirty="0" err="1" smtClean="0">
                <a:latin typeface="Times New Roman" pitchFamily="18" charset="0"/>
                <a:cs typeface="Times New Roman" pitchFamily="18" charset="0"/>
              </a:rPr>
              <a:t>Scarpino</a:t>
            </a:r>
            <a:r>
              <a:rPr lang="en-CA" sz="1200" b="1"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54</a:t>
            </a:fld>
            <a:endParaRPr lang="en-CA" dirty="0"/>
          </a:p>
        </p:txBody>
      </p:sp>
      <p:sp>
        <p:nvSpPr>
          <p:cNvPr id="9" name="Text Placeholder 1"/>
          <p:cNvSpPr>
            <a:spLocks noGrp="1"/>
          </p:cNvSpPr>
          <p:nvPr>
            <p:ph type="body" idx="1"/>
          </p:nvPr>
        </p:nvSpPr>
        <p:spPr>
          <a:xfrm>
            <a:off x="0" y="4509120"/>
            <a:ext cx="3563888" cy="432048"/>
          </a:xfrm>
        </p:spPr>
        <p:txBody>
          <a:bodyPr/>
          <a:lstStyle/>
          <a:p>
            <a:r>
              <a:rPr lang="en-CA" dirty="0" smtClean="0"/>
              <a:t>References:</a:t>
            </a:r>
            <a:endParaRPr lang="en-CA" dirty="0"/>
          </a:p>
        </p:txBody>
      </p:sp>
      <p:sp>
        <p:nvSpPr>
          <p:cNvPr id="8" name="Content Placeholder 4"/>
          <p:cNvSpPr>
            <a:spLocks noGrp="1"/>
          </p:cNvSpPr>
          <p:nvPr>
            <p:ph sz="quarter" idx="4"/>
          </p:nvPr>
        </p:nvSpPr>
        <p:spPr>
          <a:xfrm>
            <a:off x="0" y="4941168"/>
            <a:ext cx="8352927" cy="1584176"/>
          </a:xfrm>
        </p:spPr>
        <p:txBody>
          <a:bodyPr/>
          <a:lstStyle/>
          <a:p>
            <a:r>
              <a:rPr lang="en-CA" sz="1400" dirty="0" smtClean="0">
                <a:latin typeface="Times New Roman" pitchFamily="18" charset="0"/>
                <a:cs typeface="Times New Roman" pitchFamily="18" charset="0"/>
              </a:rPr>
              <a:t>[1] AMD Accelerated Parallel Processing OpenCL  Programming Guide, July 2012.</a:t>
            </a:r>
          </a:p>
          <a:p>
            <a:r>
              <a:rPr lang="en-CA" sz="1400" dirty="0" smtClean="0">
                <a:latin typeface="Times New Roman" pitchFamily="18" charset="0"/>
                <a:cs typeface="Times New Roman" pitchFamily="18" charset="0"/>
              </a:rPr>
              <a:t>[2] AMD Southern Islands Instruction Set Architecture, Aug 2012.</a:t>
            </a:r>
          </a:p>
          <a:p>
            <a:r>
              <a:rPr lang="en-CA" sz="1400" dirty="0" smtClean="0">
                <a:latin typeface="Times New Roman" pitchFamily="18" charset="0"/>
                <a:cs typeface="Times New Roman" pitchFamily="18" charset="0"/>
              </a:rPr>
              <a:t>[3] O. Rosenberg, OpenCL 1.2 Overview, KHRONOS Group, Nov 2011.</a:t>
            </a:r>
          </a:p>
          <a:p>
            <a:r>
              <a:rPr lang="en-CA" sz="1400" dirty="0" smtClean="0">
                <a:latin typeface="Times New Roman" pitchFamily="18" charset="0"/>
                <a:cs typeface="Times New Roman" pitchFamily="18" charset="0"/>
              </a:rPr>
              <a:t>[4] Introduction to OpenCL Programming, AMD Fusion, May 2010.</a:t>
            </a:r>
          </a:p>
          <a:p>
            <a:r>
              <a:rPr lang="en-CA" sz="1400" dirty="0" smtClean="0">
                <a:latin typeface="Times New Roman" pitchFamily="18" charset="0"/>
                <a:cs typeface="Times New Roman" pitchFamily="18" charset="0"/>
              </a:rPr>
              <a:t>[5] M. </a:t>
            </a:r>
            <a:r>
              <a:rPr lang="en-CA" sz="1400" dirty="0" err="1" smtClean="0">
                <a:latin typeface="Times New Roman" pitchFamily="18" charset="0"/>
                <a:cs typeface="Times New Roman" pitchFamily="18" charset="0"/>
              </a:rPr>
              <a:t>Scarpino</a:t>
            </a:r>
            <a:r>
              <a:rPr lang="en-CA" sz="1400" dirty="0" smtClean="0">
                <a:latin typeface="Times New Roman" pitchFamily="18" charset="0"/>
                <a:cs typeface="Times New Roman" pitchFamily="18" charset="0"/>
              </a:rPr>
              <a:t>, OpenCL In Action, Manning Publishing ltd 2012.</a:t>
            </a:r>
          </a:p>
          <a:p>
            <a:r>
              <a:rPr lang="en-CA" sz="1400" smtClean="0">
                <a:latin typeface="Times New Roman" pitchFamily="18" charset="0"/>
                <a:cs typeface="Times New Roman" pitchFamily="18" charset="0"/>
              </a:rPr>
              <a:t>[6] </a:t>
            </a:r>
            <a:r>
              <a:rPr lang="en-CA" sz="1400" dirty="0" smtClean="0">
                <a:latin typeface="Times New Roman" pitchFamily="18" charset="0"/>
                <a:cs typeface="Times New Roman" pitchFamily="18" charset="0"/>
              </a:rPr>
              <a:t>AMD Developer Central: </a:t>
            </a:r>
            <a:r>
              <a:rPr lang="en-CA" sz="1400" b="1" i="1" dirty="0" smtClean="0">
                <a:latin typeface="Times New Roman" pitchFamily="18" charset="0"/>
                <a:cs typeface="Times New Roman" pitchFamily="18" charset="0"/>
              </a:rPr>
              <a:t>developer.amd.com</a:t>
            </a:r>
          </a:p>
          <a:p>
            <a:endParaRPr lang="en-CA" sz="1400" b="1" i="1" dirty="0" smtClean="0">
              <a:latin typeface="Times New Roman" pitchFamily="18" charset="0"/>
              <a:cs typeface="Times New Roman" pitchFamily="18" charset="0"/>
            </a:endParaRPr>
          </a:p>
          <a:p>
            <a:endParaRPr lang="en-CA" sz="1400" dirty="0" smtClean="0">
              <a:latin typeface="Times New Roman" pitchFamily="18" charset="0"/>
              <a:cs typeface="Times New Roman" pitchFamily="18" charset="0"/>
            </a:endParaRPr>
          </a:p>
          <a:p>
            <a:endParaRPr lang="en-CA" sz="1400" dirty="0" smtClean="0">
              <a:latin typeface="Times New Roman" pitchFamily="18" charset="0"/>
              <a:cs typeface="Times New Roman" pitchFamily="18" charset="0"/>
            </a:endParaRPr>
          </a:p>
        </p:txBody>
      </p:sp>
      <p:pic>
        <p:nvPicPr>
          <p:cNvPr id="5" name="Picture 4" descr="Opencl-overview_Page_08.jpg"/>
          <p:cNvPicPr>
            <a:picLocks noChangeAspect="1"/>
          </p:cNvPicPr>
          <p:nvPr/>
        </p:nvPicPr>
        <p:blipFill>
          <a:blip r:embed="rId2" cstate="print"/>
          <a:stretch>
            <a:fillRect/>
          </a:stretch>
        </p:blipFill>
        <p:spPr>
          <a:xfrm>
            <a:off x="1493658" y="1124743"/>
            <a:ext cx="6156684" cy="34584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6</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10.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11.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12.jpg"/>
          <p:cNvPicPr>
            <a:picLocks noChangeAspect="1"/>
          </p:cNvPicPr>
          <p:nvPr/>
        </p:nvPicPr>
        <p:blipFill>
          <a:blip r:embed="rId3" cstate="print"/>
          <a:stretch>
            <a:fillRect/>
          </a:stretch>
        </p:blipFill>
        <p:spPr>
          <a:xfrm>
            <a:off x="0" y="1124744"/>
            <a:ext cx="9144000" cy="5143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OpenCL Board</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OpenCL Overview</a:t>
            </a:r>
          </a:p>
          <a:p>
            <a:r>
              <a:rPr lang="en-CA" sz="1200" b="1" dirty="0" smtClean="0">
                <a:solidFill>
                  <a:srgbClr val="00B050"/>
                </a:solidFill>
                <a:latin typeface="Times New Roman" pitchFamily="18" charset="0"/>
                <a:cs typeface="Times New Roman" pitchFamily="18" charset="0"/>
              </a:rPr>
              <a:t>OpenCL Examples</a:t>
            </a:r>
          </a:p>
        </p:txBody>
      </p:sp>
      <p:pic>
        <p:nvPicPr>
          <p:cNvPr id="8" name="Picture 7" descr="Opencl-overview_Page_13.jpg"/>
          <p:cNvPicPr>
            <a:picLocks noChangeAspect="1"/>
          </p:cNvPicPr>
          <p:nvPr/>
        </p:nvPicPr>
        <p:blipFill>
          <a:blip r:embed="rId3" cstate="print"/>
          <a:stretch>
            <a:fillRect/>
          </a:stretch>
        </p:blipFill>
        <p:spPr>
          <a:xfrm>
            <a:off x="0" y="1124744"/>
            <a:ext cx="9144000" cy="51465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350" b="1" dirty="0" smtClean="0">
            <a:solidFill>
              <a:schemeClr val="bg1"/>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2964</Words>
  <Application>Microsoft Office PowerPoint</Application>
  <PresentationFormat>On-screen Show (4:3)</PresentationFormat>
  <Paragraphs>474</Paragraphs>
  <Slides>54</Slides>
  <Notes>53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Amin</dc:creator>
  <cp:lastModifiedBy>Roya1</cp:lastModifiedBy>
  <cp:revision>541</cp:revision>
  <dcterms:created xsi:type="dcterms:W3CDTF">2012-03-17T17:34:04Z</dcterms:created>
  <dcterms:modified xsi:type="dcterms:W3CDTF">2012-10-15T03:11:15Z</dcterms:modified>
</cp:coreProperties>
</file>