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2" r:id="rId3"/>
    <p:sldId id="281" r:id="rId4"/>
    <p:sldId id="265" r:id="rId5"/>
    <p:sldId id="278" r:id="rId6"/>
    <p:sldId id="279" r:id="rId7"/>
    <p:sldId id="263" r:id="rId8"/>
    <p:sldId id="264" r:id="rId9"/>
    <p:sldId id="277" r:id="rId10"/>
    <p:sldId id="266" r:id="rId11"/>
    <p:sldId id="272" r:id="rId12"/>
    <p:sldId id="269" r:id="rId13"/>
    <p:sldId id="271" r:id="rId14"/>
    <p:sldId id="273" r:id="rId15"/>
    <p:sldId id="274" r:id="rId16"/>
    <p:sldId id="270" r:id="rId17"/>
    <p:sldId id="275" r:id="rId18"/>
    <p:sldId id="276" r:id="rId19"/>
    <p:sldId id="267" r:id="rId20"/>
    <p:sldId id="268" r:id="rId21"/>
    <p:sldId id="280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8" autoAdjust="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97010-33A9-45FE-A18B-F503062AB8C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1DBA9-BEA8-477A-9A59-B86B2A174691}">
      <dgm:prSet phldrT="[Text]"/>
      <dgm:spPr/>
      <dgm:t>
        <a:bodyPr/>
        <a:lstStyle/>
        <a:p>
          <a:r>
            <a:rPr lang="en-US" dirty="0" smtClean="0"/>
            <a:t>Scheduling Multiprocessor Threads</a:t>
          </a:r>
          <a:endParaRPr lang="en-US" dirty="0"/>
        </a:p>
      </dgm:t>
    </dgm:pt>
    <dgm:pt modelId="{91BEDC62-3A0A-49D3-BBA5-A339FD0B3DE5}" type="parTrans" cxnId="{0EE03FC7-8C72-4495-A664-0906A39D53F1}">
      <dgm:prSet/>
      <dgm:spPr/>
      <dgm:t>
        <a:bodyPr/>
        <a:lstStyle/>
        <a:p>
          <a:endParaRPr lang="en-US"/>
        </a:p>
      </dgm:t>
    </dgm:pt>
    <dgm:pt modelId="{3400408F-9B95-427C-89DB-BA8F40D40991}" type="sibTrans" cxnId="{0EE03FC7-8C72-4495-A664-0906A39D53F1}">
      <dgm:prSet/>
      <dgm:spPr/>
      <dgm:t>
        <a:bodyPr/>
        <a:lstStyle/>
        <a:p>
          <a:endParaRPr lang="en-US"/>
        </a:p>
      </dgm:t>
    </dgm:pt>
    <dgm:pt modelId="{15CB2E05-2672-4D3B-979E-A0557E8140ED}">
      <dgm:prSet phldrT="[Text]"/>
      <dgm:spPr/>
      <dgm:t>
        <a:bodyPr/>
        <a:lstStyle/>
        <a:p>
          <a:r>
            <a:rPr lang="en-US" dirty="0" smtClean="0"/>
            <a:t>Scheduling to improve thread performance [1, 2, 3, 4, 15, 5]</a:t>
          </a:r>
          <a:endParaRPr lang="en-US" dirty="0"/>
        </a:p>
      </dgm:t>
    </dgm:pt>
    <dgm:pt modelId="{75946B11-0236-473C-A52E-CEA0A83FA796}" type="parTrans" cxnId="{00EC7017-21D5-43FF-94EC-3EE4924AFDE7}">
      <dgm:prSet/>
      <dgm:spPr/>
      <dgm:t>
        <a:bodyPr/>
        <a:lstStyle/>
        <a:p>
          <a:endParaRPr lang="en-US"/>
        </a:p>
      </dgm:t>
    </dgm:pt>
    <dgm:pt modelId="{5F7538D5-15F7-4BF3-8DAF-98BAC206D120}" type="sibTrans" cxnId="{00EC7017-21D5-43FF-94EC-3EE4924AFDE7}">
      <dgm:prSet/>
      <dgm:spPr/>
      <dgm:t>
        <a:bodyPr/>
        <a:lstStyle/>
        <a:p>
          <a:endParaRPr lang="en-US"/>
        </a:p>
      </dgm:t>
    </dgm:pt>
    <dgm:pt modelId="{7FCB8142-FC75-4BB5-A94E-AD4A0E3B348E}">
      <dgm:prSet phldrT="[Text]"/>
      <dgm:spPr/>
      <dgm:t>
        <a:bodyPr/>
        <a:lstStyle/>
        <a:p>
          <a:r>
            <a:rPr lang="en-US" dirty="0" smtClean="0"/>
            <a:t>Thread priority schemes [6, 7, 8, 9, 10, 15]</a:t>
          </a:r>
          <a:endParaRPr lang="en-US" dirty="0"/>
        </a:p>
      </dgm:t>
    </dgm:pt>
    <dgm:pt modelId="{B9183A3E-4661-4FD3-9511-3033B007AE11}" type="parTrans" cxnId="{7AC079FD-C581-4364-A6AE-93A1CBA1D47D}">
      <dgm:prSet/>
      <dgm:spPr/>
      <dgm:t>
        <a:bodyPr/>
        <a:lstStyle/>
        <a:p>
          <a:endParaRPr lang="en-US"/>
        </a:p>
      </dgm:t>
    </dgm:pt>
    <dgm:pt modelId="{4AA59857-09F7-40AC-8F35-7A0D4C955DF2}" type="sibTrans" cxnId="{7AC079FD-C581-4364-A6AE-93A1CBA1D47D}">
      <dgm:prSet/>
      <dgm:spPr/>
      <dgm:t>
        <a:bodyPr/>
        <a:lstStyle/>
        <a:p>
          <a:endParaRPr lang="en-US"/>
        </a:p>
      </dgm:t>
    </dgm:pt>
    <dgm:pt modelId="{1643020C-002C-4547-9E63-58F48827C3FA}">
      <dgm:prSet phldrT="[Text]"/>
      <dgm:spPr/>
      <dgm:t>
        <a:bodyPr/>
        <a:lstStyle/>
        <a:p>
          <a:r>
            <a:rPr lang="en-US" dirty="0" smtClean="0"/>
            <a:t>OS impact on thread performance [11, 12, 13]</a:t>
          </a:r>
          <a:endParaRPr lang="en-US" dirty="0"/>
        </a:p>
      </dgm:t>
    </dgm:pt>
    <dgm:pt modelId="{09D0ACD8-D5BB-4B43-8BDD-8E944A156DBB}" type="parTrans" cxnId="{F4B660D5-A2C6-4C45-9E90-2AA63C767B9A}">
      <dgm:prSet/>
      <dgm:spPr/>
      <dgm:t>
        <a:bodyPr/>
        <a:lstStyle/>
        <a:p>
          <a:endParaRPr lang="en-US"/>
        </a:p>
      </dgm:t>
    </dgm:pt>
    <dgm:pt modelId="{436456B7-108B-4872-9ED0-E5C9FDF7B8F4}" type="sibTrans" cxnId="{F4B660D5-A2C6-4C45-9E90-2AA63C767B9A}">
      <dgm:prSet/>
      <dgm:spPr/>
      <dgm:t>
        <a:bodyPr/>
        <a:lstStyle/>
        <a:p>
          <a:endParaRPr lang="en-US"/>
        </a:p>
      </dgm:t>
    </dgm:pt>
    <dgm:pt modelId="{64E2497F-1494-4435-98F6-ACDB0124E596}">
      <dgm:prSet phldrT="[Text]"/>
      <dgm:spPr/>
      <dgm:t>
        <a:bodyPr/>
        <a:lstStyle/>
        <a:p>
          <a:r>
            <a:rPr lang="en-US" dirty="0" smtClean="0"/>
            <a:t>Relationship between interrupts and threads  [16, 14, 17]</a:t>
          </a:r>
          <a:endParaRPr lang="en-US" dirty="0"/>
        </a:p>
      </dgm:t>
    </dgm:pt>
    <dgm:pt modelId="{26A15186-4A36-42CE-ACA8-D481AF97AF18}" type="parTrans" cxnId="{9CB8848D-F6CF-4425-A9BB-94453A0FC877}">
      <dgm:prSet/>
      <dgm:spPr/>
      <dgm:t>
        <a:bodyPr/>
        <a:lstStyle/>
        <a:p>
          <a:endParaRPr lang="en-US"/>
        </a:p>
      </dgm:t>
    </dgm:pt>
    <dgm:pt modelId="{DE6053C1-44CA-41FF-8D8F-7068FEE24A63}" type="sibTrans" cxnId="{9CB8848D-F6CF-4425-A9BB-94453A0FC877}">
      <dgm:prSet/>
      <dgm:spPr/>
      <dgm:t>
        <a:bodyPr/>
        <a:lstStyle/>
        <a:p>
          <a:endParaRPr lang="en-US"/>
        </a:p>
      </dgm:t>
    </dgm:pt>
    <dgm:pt modelId="{0C082B40-7E31-42AE-8B35-7C32AAE735E0}" type="pres">
      <dgm:prSet presAssocID="{E9D97010-33A9-45FE-A18B-F503062AB8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9542A34-3210-457A-B13D-B6241CE81C63}" type="pres">
      <dgm:prSet presAssocID="{6A91DBA9-BEA8-477A-9A59-B86B2A174691}" presName="centerShape" presStyleLbl="node0" presStyleIdx="0" presStyleCnt="1"/>
      <dgm:spPr/>
      <dgm:t>
        <a:bodyPr/>
        <a:lstStyle/>
        <a:p>
          <a:endParaRPr lang="en-CA"/>
        </a:p>
      </dgm:t>
    </dgm:pt>
    <dgm:pt modelId="{8AAC5F50-2DCB-42FC-B65B-8D71BB0367F3}" type="pres">
      <dgm:prSet presAssocID="{75946B11-0236-473C-A52E-CEA0A83FA796}" presName="Name9" presStyleLbl="parChTrans1D2" presStyleIdx="0" presStyleCnt="4"/>
      <dgm:spPr/>
      <dgm:t>
        <a:bodyPr/>
        <a:lstStyle/>
        <a:p>
          <a:endParaRPr lang="en-CA"/>
        </a:p>
      </dgm:t>
    </dgm:pt>
    <dgm:pt modelId="{1B4268B4-28F8-4284-AC88-6CDFD467B33C}" type="pres">
      <dgm:prSet presAssocID="{75946B11-0236-473C-A52E-CEA0A83FA796}" presName="connTx" presStyleLbl="parChTrans1D2" presStyleIdx="0" presStyleCnt="4"/>
      <dgm:spPr/>
      <dgm:t>
        <a:bodyPr/>
        <a:lstStyle/>
        <a:p>
          <a:endParaRPr lang="en-CA"/>
        </a:p>
      </dgm:t>
    </dgm:pt>
    <dgm:pt modelId="{67189487-A51B-4C66-93F8-A1D69361949B}" type="pres">
      <dgm:prSet presAssocID="{15CB2E05-2672-4D3B-979E-A0557E8140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3F1719-86B0-4E5C-ACA8-ED9C6671BE5E}" type="pres">
      <dgm:prSet presAssocID="{B9183A3E-4661-4FD3-9511-3033B007AE11}" presName="Name9" presStyleLbl="parChTrans1D2" presStyleIdx="1" presStyleCnt="4"/>
      <dgm:spPr/>
      <dgm:t>
        <a:bodyPr/>
        <a:lstStyle/>
        <a:p>
          <a:endParaRPr lang="en-CA"/>
        </a:p>
      </dgm:t>
    </dgm:pt>
    <dgm:pt modelId="{1D5C39A0-FEEE-403E-9AAE-D95BD7F7A56B}" type="pres">
      <dgm:prSet presAssocID="{B9183A3E-4661-4FD3-9511-3033B007AE11}" presName="connTx" presStyleLbl="parChTrans1D2" presStyleIdx="1" presStyleCnt="4"/>
      <dgm:spPr/>
      <dgm:t>
        <a:bodyPr/>
        <a:lstStyle/>
        <a:p>
          <a:endParaRPr lang="en-CA"/>
        </a:p>
      </dgm:t>
    </dgm:pt>
    <dgm:pt modelId="{91DB65B4-D735-4F99-9A95-FF36EE2142AF}" type="pres">
      <dgm:prSet presAssocID="{7FCB8142-FC75-4BB5-A94E-AD4A0E3B34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590E28-C2E7-4E59-8B41-94BC67C7933A}" type="pres">
      <dgm:prSet presAssocID="{09D0ACD8-D5BB-4B43-8BDD-8E944A156DBB}" presName="Name9" presStyleLbl="parChTrans1D2" presStyleIdx="2" presStyleCnt="4"/>
      <dgm:spPr/>
      <dgm:t>
        <a:bodyPr/>
        <a:lstStyle/>
        <a:p>
          <a:endParaRPr lang="en-CA"/>
        </a:p>
      </dgm:t>
    </dgm:pt>
    <dgm:pt modelId="{2CF8D1E5-CB7F-4527-9EAC-EFA4EB15A8F2}" type="pres">
      <dgm:prSet presAssocID="{09D0ACD8-D5BB-4B43-8BDD-8E944A156DBB}" presName="connTx" presStyleLbl="parChTrans1D2" presStyleIdx="2" presStyleCnt="4"/>
      <dgm:spPr/>
      <dgm:t>
        <a:bodyPr/>
        <a:lstStyle/>
        <a:p>
          <a:endParaRPr lang="en-CA"/>
        </a:p>
      </dgm:t>
    </dgm:pt>
    <dgm:pt modelId="{0BF9BA3D-77D1-43CD-BEA6-B5AF853846D7}" type="pres">
      <dgm:prSet presAssocID="{1643020C-002C-4547-9E63-58F48827C3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947741-50AE-472D-AD14-3EEA95347D66}" type="pres">
      <dgm:prSet presAssocID="{26A15186-4A36-42CE-ACA8-D481AF97AF18}" presName="Name9" presStyleLbl="parChTrans1D2" presStyleIdx="3" presStyleCnt="4"/>
      <dgm:spPr/>
      <dgm:t>
        <a:bodyPr/>
        <a:lstStyle/>
        <a:p>
          <a:endParaRPr lang="en-CA"/>
        </a:p>
      </dgm:t>
    </dgm:pt>
    <dgm:pt modelId="{7C17A5C2-B3AF-4812-9472-8C09646AED91}" type="pres">
      <dgm:prSet presAssocID="{26A15186-4A36-42CE-ACA8-D481AF97AF18}" presName="connTx" presStyleLbl="parChTrans1D2" presStyleIdx="3" presStyleCnt="4"/>
      <dgm:spPr/>
      <dgm:t>
        <a:bodyPr/>
        <a:lstStyle/>
        <a:p>
          <a:endParaRPr lang="en-CA"/>
        </a:p>
      </dgm:t>
    </dgm:pt>
    <dgm:pt modelId="{797CC846-0459-4799-8C26-282686FE82A5}" type="pres">
      <dgm:prSet presAssocID="{64E2497F-1494-4435-98F6-ACDB0124E5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EE03FC7-8C72-4495-A664-0906A39D53F1}" srcId="{E9D97010-33A9-45FE-A18B-F503062AB8CA}" destId="{6A91DBA9-BEA8-477A-9A59-B86B2A174691}" srcOrd="0" destOrd="0" parTransId="{91BEDC62-3A0A-49D3-BBA5-A339FD0B3DE5}" sibTransId="{3400408F-9B95-427C-89DB-BA8F40D40991}"/>
    <dgm:cxn modelId="{0DF424AB-9997-4F2E-910C-5DE3429E67A0}" type="presOf" srcId="{B9183A3E-4661-4FD3-9511-3033B007AE11}" destId="{793F1719-86B0-4E5C-ACA8-ED9C6671BE5E}" srcOrd="0" destOrd="0" presId="urn:microsoft.com/office/officeart/2005/8/layout/radial1"/>
    <dgm:cxn modelId="{D8B9B72A-C21D-4F25-93F8-681D399A0917}" type="presOf" srcId="{7FCB8142-FC75-4BB5-A94E-AD4A0E3B348E}" destId="{91DB65B4-D735-4F99-9A95-FF36EE2142AF}" srcOrd="0" destOrd="0" presId="urn:microsoft.com/office/officeart/2005/8/layout/radial1"/>
    <dgm:cxn modelId="{8A97A38B-0054-4BA9-AC0F-A81C016AEE2D}" type="presOf" srcId="{6A91DBA9-BEA8-477A-9A59-B86B2A174691}" destId="{39542A34-3210-457A-B13D-B6241CE81C63}" srcOrd="0" destOrd="0" presId="urn:microsoft.com/office/officeart/2005/8/layout/radial1"/>
    <dgm:cxn modelId="{9CB8848D-F6CF-4425-A9BB-94453A0FC877}" srcId="{6A91DBA9-BEA8-477A-9A59-B86B2A174691}" destId="{64E2497F-1494-4435-98F6-ACDB0124E596}" srcOrd="3" destOrd="0" parTransId="{26A15186-4A36-42CE-ACA8-D481AF97AF18}" sibTransId="{DE6053C1-44CA-41FF-8D8F-7068FEE24A63}"/>
    <dgm:cxn modelId="{686796A4-201D-423D-852D-406357B4D3C3}" type="presOf" srcId="{09D0ACD8-D5BB-4B43-8BDD-8E944A156DBB}" destId="{4C590E28-C2E7-4E59-8B41-94BC67C7933A}" srcOrd="0" destOrd="0" presId="urn:microsoft.com/office/officeart/2005/8/layout/radial1"/>
    <dgm:cxn modelId="{6D5EC353-D5E7-41C8-8B11-586EA168BB2C}" type="presOf" srcId="{15CB2E05-2672-4D3B-979E-A0557E8140ED}" destId="{67189487-A51B-4C66-93F8-A1D69361949B}" srcOrd="0" destOrd="0" presId="urn:microsoft.com/office/officeart/2005/8/layout/radial1"/>
    <dgm:cxn modelId="{7F2DABDF-D5FA-4639-B704-5C69D7943BE3}" type="presOf" srcId="{1643020C-002C-4547-9E63-58F48827C3FA}" destId="{0BF9BA3D-77D1-43CD-BEA6-B5AF853846D7}" srcOrd="0" destOrd="0" presId="urn:microsoft.com/office/officeart/2005/8/layout/radial1"/>
    <dgm:cxn modelId="{24DAA0E9-69E5-4CEC-82DB-950FD42408AE}" type="presOf" srcId="{09D0ACD8-D5BB-4B43-8BDD-8E944A156DBB}" destId="{2CF8D1E5-CB7F-4527-9EAC-EFA4EB15A8F2}" srcOrd="1" destOrd="0" presId="urn:microsoft.com/office/officeart/2005/8/layout/radial1"/>
    <dgm:cxn modelId="{00EC7017-21D5-43FF-94EC-3EE4924AFDE7}" srcId="{6A91DBA9-BEA8-477A-9A59-B86B2A174691}" destId="{15CB2E05-2672-4D3B-979E-A0557E8140ED}" srcOrd="0" destOrd="0" parTransId="{75946B11-0236-473C-A52E-CEA0A83FA796}" sibTransId="{5F7538D5-15F7-4BF3-8DAF-98BAC206D120}"/>
    <dgm:cxn modelId="{7AC079FD-C581-4364-A6AE-93A1CBA1D47D}" srcId="{6A91DBA9-BEA8-477A-9A59-B86B2A174691}" destId="{7FCB8142-FC75-4BB5-A94E-AD4A0E3B348E}" srcOrd="1" destOrd="0" parTransId="{B9183A3E-4661-4FD3-9511-3033B007AE11}" sibTransId="{4AA59857-09F7-40AC-8F35-7A0D4C955DF2}"/>
    <dgm:cxn modelId="{F21947A0-3CE5-4A1B-8443-CFF9EEA86BFA}" type="presOf" srcId="{E9D97010-33A9-45FE-A18B-F503062AB8CA}" destId="{0C082B40-7E31-42AE-8B35-7C32AAE735E0}" srcOrd="0" destOrd="0" presId="urn:microsoft.com/office/officeart/2005/8/layout/radial1"/>
    <dgm:cxn modelId="{F4B660D5-A2C6-4C45-9E90-2AA63C767B9A}" srcId="{6A91DBA9-BEA8-477A-9A59-B86B2A174691}" destId="{1643020C-002C-4547-9E63-58F48827C3FA}" srcOrd="2" destOrd="0" parTransId="{09D0ACD8-D5BB-4B43-8BDD-8E944A156DBB}" sibTransId="{436456B7-108B-4872-9ED0-E5C9FDF7B8F4}"/>
    <dgm:cxn modelId="{A4E5D065-DBE4-4453-B3B8-DC00809F6961}" type="presOf" srcId="{26A15186-4A36-42CE-ACA8-D481AF97AF18}" destId="{7C17A5C2-B3AF-4812-9472-8C09646AED91}" srcOrd="1" destOrd="0" presId="urn:microsoft.com/office/officeart/2005/8/layout/radial1"/>
    <dgm:cxn modelId="{D38CB335-757F-4144-BEC9-0BFFB354C6CE}" type="presOf" srcId="{75946B11-0236-473C-A52E-CEA0A83FA796}" destId="{1B4268B4-28F8-4284-AC88-6CDFD467B33C}" srcOrd="1" destOrd="0" presId="urn:microsoft.com/office/officeart/2005/8/layout/radial1"/>
    <dgm:cxn modelId="{11FED75F-48BE-4255-93DD-BFB7B54BF8C3}" type="presOf" srcId="{75946B11-0236-473C-A52E-CEA0A83FA796}" destId="{8AAC5F50-2DCB-42FC-B65B-8D71BB0367F3}" srcOrd="0" destOrd="0" presId="urn:microsoft.com/office/officeart/2005/8/layout/radial1"/>
    <dgm:cxn modelId="{851B72B3-258D-4C70-BC1B-5A09502056CD}" type="presOf" srcId="{B9183A3E-4661-4FD3-9511-3033B007AE11}" destId="{1D5C39A0-FEEE-403E-9AAE-D95BD7F7A56B}" srcOrd="1" destOrd="0" presId="urn:microsoft.com/office/officeart/2005/8/layout/radial1"/>
    <dgm:cxn modelId="{8D3DD226-C5CE-4A93-AEBA-5E4C88F88A75}" type="presOf" srcId="{26A15186-4A36-42CE-ACA8-D481AF97AF18}" destId="{78947741-50AE-472D-AD14-3EEA95347D66}" srcOrd="0" destOrd="0" presId="urn:microsoft.com/office/officeart/2005/8/layout/radial1"/>
    <dgm:cxn modelId="{BBC09962-C76B-4DB9-9A08-2AD971CA5C0D}" type="presOf" srcId="{64E2497F-1494-4435-98F6-ACDB0124E596}" destId="{797CC846-0459-4799-8C26-282686FE82A5}" srcOrd="0" destOrd="0" presId="urn:microsoft.com/office/officeart/2005/8/layout/radial1"/>
    <dgm:cxn modelId="{602E3956-6341-4A42-B548-47D33EFC3D73}" type="presParOf" srcId="{0C082B40-7E31-42AE-8B35-7C32AAE735E0}" destId="{39542A34-3210-457A-B13D-B6241CE81C63}" srcOrd="0" destOrd="0" presId="urn:microsoft.com/office/officeart/2005/8/layout/radial1"/>
    <dgm:cxn modelId="{30B1B858-26E0-4EDC-9F83-B076BB35161F}" type="presParOf" srcId="{0C082B40-7E31-42AE-8B35-7C32AAE735E0}" destId="{8AAC5F50-2DCB-42FC-B65B-8D71BB0367F3}" srcOrd="1" destOrd="0" presId="urn:microsoft.com/office/officeart/2005/8/layout/radial1"/>
    <dgm:cxn modelId="{CCC849A5-AC45-4D8E-8B64-B0F420CB1EFD}" type="presParOf" srcId="{8AAC5F50-2DCB-42FC-B65B-8D71BB0367F3}" destId="{1B4268B4-28F8-4284-AC88-6CDFD467B33C}" srcOrd="0" destOrd="0" presId="urn:microsoft.com/office/officeart/2005/8/layout/radial1"/>
    <dgm:cxn modelId="{74D00A71-6296-4F79-B12B-8AD7FBD4CCEC}" type="presParOf" srcId="{0C082B40-7E31-42AE-8B35-7C32AAE735E0}" destId="{67189487-A51B-4C66-93F8-A1D69361949B}" srcOrd="2" destOrd="0" presId="urn:microsoft.com/office/officeart/2005/8/layout/radial1"/>
    <dgm:cxn modelId="{DAFC0745-72B1-493F-95F0-F44DBAFE25DE}" type="presParOf" srcId="{0C082B40-7E31-42AE-8B35-7C32AAE735E0}" destId="{793F1719-86B0-4E5C-ACA8-ED9C6671BE5E}" srcOrd="3" destOrd="0" presId="urn:microsoft.com/office/officeart/2005/8/layout/radial1"/>
    <dgm:cxn modelId="{4D41AA22-5152-48BC-BB72-30AB25938AEC}" type="presParOf" srcId="{793F1719-86B0-4E5C-ACA8-ED9C6671BE5E}" destId="{1D5C39A0-FEEE-403E-9AAE-D95BD7F7A56B}" srcOrd="0" destOrd="0" presId="urn:microsoft.com/office/officeart/2005/8/layout/radial1"/>
    <dgm:cxn modelId="{840A86A0-71B2-4EB9-8B75-6D60A4EDB334}" type="presParOf" srcId="{0C082B40-7E31-42AE-8B35-7C32AAE735E0}" destId="{91DB65B4-D735-4F99-9A95-FF36EE2142AF}" srcOrd="4" destOrd="0" presId="urn:microsoft.com/office/officeart/2005/8/layout/radial1"/>
    <dgm:cxn modelId="{1E407006-90AA-4FBD-AC2D-9C765751496C}" type="presParOf" srcId="{0C082B40-7E31-42AE-8B35-7C32AAE735E0}" destId="{4C590E28-C2E7-4E59-8B41-94BC67C7933A}" srcOrd="5" destOrd="0" presId="urn:microsoft.com/office/officeart/2005/8/layout/radial1"/>
    <dgm:cxn modelId="{89F32BD2-374F-4AD8-B75F-790E8947CAF4}" type="presParOf" srcId="{4C590E28-C2E7-4E59-8B41-94BC67C7933A}" destId="{2CF8D1E5-CB7F-4527-9EAC-EFA4EB15A8F2}" srcOrd="0" destOrd="0" presId="urn:microsoft.com/office/officeart/2005/8/layout/radial1"/>
    <dgm:cxn modelId="{4ADEDC1C-C617-42F1-869E-900631BC0828}" type="presParOf" srcId="{0C082B40-7E31-42AE-8B35-7C32AAE735E0}" destId="{0BF9BA3D-77D1-43CD-BEA6-B5AF853846D7}" srcOrd="6" destOrd="0" presId="urn:microsoft.com/office/officeart/2005/8/layout/radial1"/>
    <dgm:cxn modelId="{48C75210-9948-4EEA-B38A-57B82705A074}" type="presParOf" srcId="{0C082B40-7E31-42AE-8B35-7C32AAE735E0}" destId="{78947741-50AE-472D-AD14-3EEA95347D66}" srcOrd="7" destOrd="0" presId="urn:microsoft.com/office/officeart/2005/8/layout/radial1"/>
    <dgm:cxn modelId="{AB133797-589E-49B7-B373-8C9D89AA43BA}" type="presParOf" srcId="{78947741-50AE-472D-AD14-3EEA95347D66}" destId="{7C17A5C2-B3AF-4812-9472-8C09646AED91}" srcOrd="0" destOrd="0" presId="urn:microsoft.com/office/officeart/2005/8/layout/radial1"/>
    <dgm:cxn modelId="{1E970C13-FF01-4099-A9FC-655CE30BB076}" type="presParOf" srcId="{0C082B40-7E31-42AE-8B35-7C32AAE735E0}" destId="{797CC846-0459-4799-8C26-282686FE82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42A34-3210-457A-B13D-B6241CE81C63}">
      <dsp:nvSpPr>
        <dsp:cNvPr id="0" name=""/>
        <dsp:cNvSpPr/>
      </dsp:nvSpPr>
      <dsp:spPr>
        <a:xfrm>
          <a:off x="3779490" y="2064990"/>
          <a:ext cx="1585019" cy="1585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Scheduling Multiprocessor Threads</a:t>
          </a:r>
          <a:endParaRPr lang="en-US" sz="1400" kern="1200" dirty="0"/>
        </a:p>
      </dsp:txBody>
      <dsp:txXfrm>
        <a:off x="3779490" y="2064990"/>
        <a:ext cx="1585019" cy="1585019"/>
      </dsp:txXfrm>
    </dsp:sp>
    <dsp:sp modelId="{8AAC5F50-2DCB-42FC-B65B-8D71BB0367F3}">
      <dsp:nvSpPr>
        <dsp:cNvPr id="0" name=""/>
        <dsp:cNvSpPr/>
      </dsp:nvSpPr>
      <dsp:spPr>
        <a:xfrm rot="16200000">
          <a:off x="4333829" y="1811219"/>
          <a:ext cx="476340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76340" y="15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560091" y="1814911"/>
        <a:ext cx="23817" cy="23817"/>
      </dsp:txXfrm>
    </dsp:sp>
    <dsp:sp modelId="{67189487-A51B-4C66-93F8-A1D69361949B}">
      <dsp:nvSpPr>
        <dsp:cNvPr id="0" name=""/>
        <dsp:cNvSpPr/>
      </dsp:nvSpPr>
      <dsp:spPr>
        <a:xfrm>
          <a:off x="3779490" y="3630"/>
          <a:ext cx="1585019" cy="1585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Scheduling to improve thread performance [1, 2, 3, 4, 15, 5]</a:t>
          </a:r>
          <a:endParaRPr lang="en-US" sz="1300" kern="1200" dirty="0"/>
        </a:p>
      </dsp:txBody>
      <dsp:txXfrm>
        <a:off x="3779490" y="3630"/>
        <a:ext cx="1585019" cy="1585019"/>
      </dsp:txXfrm>
    </dsp:sp>
    <dsp:sp modelId="{793F1719-86B0-4E5C-ACA8-ED9C6671BE5E}">
      <dsp:nvSpPr>
        <dsp:cNvPr id="0" name=""/>
        <dsp:cNvSpPr/>
      </dsp:nvSpPr>
      <dsp:spPr>
        <a:xfrm>
          <a:off x="5364509" y="2841899"/>
          <a:ext cx="476340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76340" y="15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0771" y="2845591"/>
        <a:ext cx="23817" cy="23817"/>
      </dsp:txXfrm>
    </dsp:sp>
    <dsp:sp modelId="{91DB65B4-D735-4F99-9A95-FF36EE2142AF}">
      <dsp:nvSpPr>
        <dsp:cNvPr id="0" name=""/>
        <dsp:cNvSpPr/>
      </dsp:nvSpPr>
      <dsp:spPr>
        <a:xfrm>
          <a:off x="5840850" y="2064990"/>
          <a:ext cx="1585019" cy="1585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Thread priority schemes [6, 7, 8, 9, 10, 15]</a:t>
          </a:r>
          <a:endParaRPr lang="en-US" sz="1300" kern="1200" dirty="0"/>
        </a:p>
      </dsp:txBody>
      <dsp:txXfrm>
        <a:off x="5840850" y="2064990"/>
        <a:ext cx="1585019" cy="1585019"/>
      </dsp:txXfrm>
    </dsp:sp>
    <dsp:sp modelId="{4C590E28-C2E7-4E59-8B41-94BC67C7933A}">
      <dsp:nvSpPr>
        <dsp:cNvPr id="0" name=""/>
        <dsp:cNvSpPr/>
      </dsp:nvSpPr>
      <dsp:spPr>
        <a:xfrm rot="5400000">
          <a:off x="4333829" y="3872579"/>
          <a:ext cx="476340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76340" y="15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560091" y="3876271"/>
        <a:ext cx="23817" cy="23817"/>
      </dsp:txXfrm>
    </dsp:sp>
    <dsp:sp modelId="{0BF9BA3D-77D1-43CD-BEA6-B5AF853846D7}">
      <dsp:nvSpPr>
        <dsp:cNvPr id="0" name=""/>
        <dsp:cNvSpPr/>
      </dsp:nvSpPr>
      <dsp:spPr>
        <a:xfrm>
          <a:off x="3779490" y="4126350"/>
          <a:ext cx="1585019" cy="1585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OS impact on thread performance [11, 12, 13]</a:t>
          </a:r>
          <a:endParaRPr lang="en-US" sz="1300" kern="1200" dirty="0"/>
        </a:p>
      </dsp:txBody>
      <dsp:txXfrm>
        <a:off x="3779490" y="4126350"/>
        <a:ext cx="1585019" cy="1585019"/>
      </dsp:txXfrm>
    </dsp:sp>
    <dsp:sp modelId="{78947741-50AE-472D-AD14-3EEA95347D66}">
      <dsp:nvSpPr>
        <dsp:cNvPr id="0" name=""/>
        <dsp:cNvSpPr/>
      </dsp:nvSpPr>
      <dsp:spPr>
        <a:xfrm rot="10800000">
          <a:off x="3303149" y="2841899"/>
          <a:ext cx="476340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476340" y="15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29411" y="2845591"/>
        <a:ext cx="23817" cy="23817"/>
      </dsp:txXfrm>
    </dsp:sp>
    <dsp:sp modelId="{797CC846-0459-4799-8C26-282686FE82A5}">
      <dsp:nvSpPr>
        <dsp:cNvPr id="0" name=""/>
        <dsp:cNvSpPr/>
      </dsp:nvSpPr>
      <dsp:spPr>
        <a:xfrm>
          <a:off x="1718130" y="2064990"/>
          <a:ext cx="1585019" cy="1585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Relationship between interrupts and threads  [16, 14, 17]</a:t>
          </a:r>
          <a:endParaRPr lang="en-US" sz="1300" kern="1200" dirty="0"/>
        </a:p>
      </dsp:txBody>
      <dsp:txXfrm>
        <a:off x="1718130" y="2064990"/>
        <a:ext cx="1585019" cy="158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4190-C56E-4FE4-B2DF-66220A3C4FC2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84C8-752D-43CE-AA74-3F3D5696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20-25 minutes on new achievements in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Jitter http://domino.research.ibm.com/comm/research_projects.nsf/pages/osjitter.index.html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4C8-752D-43CE-AA74-3F3D569612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263C-47E1-4B35-97B2-CF0BA88DBB8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619D-125C-4AA3-8061-374E395EB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hyperlink" Target="mailto:jparri@uottawa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.ele.tue.nl/~heco/lit/conf+journal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9335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Trends in Multiprocessor Thread Schedulers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91200" y="2286000"/>
            <a:ext cx="2576514" cy="533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Daniel Shapiro</a:t>
            </a:r>
          </a:p>
        </p:txBody>
      </p:sp>
      <p:sp>
        <p:nvSpPr>
          <p:cNvPr id="6" name="Rectangle 5"/>
          <p:cNvSpPr/>
          <p:nvPr/>
        </p:nvSpPr>
        <p:spPr>
          <a:xfrm>
            <a:off x="-71470" y="-285752"/>
            <a:ext cx="9286940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677" y="3500439"/>
            <a:ext cx="92791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-71470" y="3214686"/>
            <a:ext cx="9286940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1" y="25908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dshap092@uottawa.ca</a:t>
            </a:r>
            <a:endParaRPr lang="en-US" dirty="0" smtClean="0"/>
          </a:p>
          <a:p>
            <a:r>
              <a:rPr lang="en-US" dirty="0" smtClean="0"/>
              <a:t>http://site.uottawa.ca/~dshap092</a:t>
            </a:r>
            <a:endParaRPr lang="en-US" dirty="0"/>
          </a:p>
        </p:txBody>
      </p:sp>
      <p:pic>
        <p:nvPicPr>
          <p:cNvPr id="17410" name="Picture 2" descr="C:\Documents and Settings\carg\Local Settings\Temporary Internet Files\Content.IE5\NDFLY9HJ\MC9003224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1428184" cy="12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92" y="1600200"/>
            <a:ext cx="74498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[2, 9,10, 13], the units for resource utilization were </a:t>
            </a:r>
            <a:r>
              <a:rPr lang="en-US" b="1" dirty="0" smtClean="0"/>
              <a:t>memory bytes</a:t>
            </a:r>
            <a:r>
              <a:rPr lang="en-US" dirty="0" smtClean="0"/>
              <a:t>[2, 13], shared PE hardware [9], and the common instruction buffer [10]. </a:t>
            </a:r>
          </a:p>
          <a:p>
            <a:r>
              <a:rPr lang="en-US" dirty="0" smtClean="0"/>
              <a:t>The resource utilization is not necessarily a good metric for performance. </a:t>
            </a:r>
          </a:p>
          <a:p>
            <a:r>
              <a:rPr lang="en-US" dirty="0" smtClean="0"/>
              <a:t>One can imagine that keeping hardware units busy or memory usage low does not necessarily translate into a higher throughput of threads or a bigger speedup. </a:t>
            </a:r>
          </a:p>
        </p:txBody>
      </p:sp>
      <p:pic>
        <p:nvPicPr>
          <p:cNvPr id="9218" name="Picture 2" descr="C:\Documents and Settings\carg\Local Settings\Temporary Internet Files\Content.IE5\C6DN7A7O\MC9004419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381000"/>
            <a:ext cx="1168400" cy="132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[1, 4, 5, 6, 8, 10, 12], throughput is discussed in terms of the balance between instructions issued and fairness to priority.</a:t>
            </a:r>
          </a:p>
          <a:p>
            <a:r>
              <a:rPr lang="en-US" dirty="0" smtClean="0"/>
              <a:t>IPC control: balancing priority and throughput. </a:t>
            </a:r>
          </a:p>
          <a:p>
            <a:r>
              <a:rPr lang="en-US" dirty="0" smtClean="0"/>
              <a:t>Clearly, throughput maximization in a system with multiple threads is nominally good, but as with IPC, this number does not represent a full picture of the system performance. </a:t>
            </a:r>
          </a:p>
        </p:txBody>
      </p:sp>
      <p:pic>
        <p:nvPicPr>
          <p:cNvPr id="8194" name="Picture 2" descr="C:\Documents and Settings\carg\Local Settings\Temporary Internet Files\Content.IE5\NDFLY9HJ\MM90017398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533400"/>
            <a:ext cx="1228725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[12] used slowdown as a measure of performance, but then also had negative slowdown to represent speedup. Speedup was used as a metric in [5, 7, 8, 12, 11]. </a:t>
            </a:r>
          </a:p>
          <a:p>
            <a:r>
              <a:rPr lang="en-US" dirty="0" smtClean="0"/>
              <a:t>This metric is very commonly in computer architecture papers for expressing the benefit of an approach. </a:t>
            </a:r>
          </a:p>
          <a:p>
            <a:r>
              <a:rPr lang="en-US" dirty="0" smtClean="0"/>
              <a:t>Speedup may abstract the finer grained details of a multiple thread program, where situations such as priority inversion and thread starvation are often more important than the overall system speedup.</a:t>
            </a:r>
          </a:p>
        </p:txBody>
      </p:sp>
      <p:pic>
        <p:nvPicPr>
          <p:cNvPr id="7170" name="Picture 2" descr="C:\Documents and Settings\carg\Local Settings\Temporary Internet Files\Content.IE5\29JDG8HG\MC9003324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722" y="228600"/>
            <a:ext cx="1763878" cy="119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 Time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[2, 3, 5, 6, 9, 10, 11, 12] used seconds, microseconds, abstract units in a simulation (called time, latency), and cycles as units for execution time. </a:t>
            </a:r>
          </a:p>
          <a:p>
            <a:r>
              <a:rPr lang="en-US" dirty="0" smtClean="0"/>
              <a:t>While cycles and ticks in a simulation remove the clock frequency from consideration, real time units provide a much better understanding of the real-world implications of a given approach.</a:t>
            </a:r>
          </a:p>
        </p:txBody>
      </p:sp>
      <p:pic>
        <p:nvPicPr>
          <p:cNvPr id="6147" name="Picture 3" descr="C:\Documents and Settings\carg\Local Settings\Temporary Internet Files\Content.IE5\29JDG8HG\MC9000481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33400"/>
            <a:ext cx="489204" cy="89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[12, 7] normalized the collected samples, while [4] gave an average IPC, and [7, 10] presented raw IPC values. </a:t>
            </a:r>
          </a:p>
          <a:p>
            <a:r>
              <a:rPr lang="en-US" dirty="0" smtClean="0"/>
              <a:t>Maximizing IPC does not guarantee better throughput, as we have seen in the RISC versus CISC comparison.</a:t>
            </a:r>
          </a:p>
          <a:p>
            <a:pPr lvl="1"/>
            <a:r>
              <a:rPr lang="en-US" dirty="0" smtClean="0"/>
              <a:t>Specifically, RISC has a simpler instruction set and so even though the Cycles Per Instruction (CPI) is minimized compared to the CISC, the CISC can perform a broader range of operations, and can directly access the global memory in a single cycle. </a:t>
            </a:r>
          </a:p>
          <a:p>
            <a:r>
              <a:rPr lang="en-US" dirty="0" smtClean="0"/>
              <a:t>Having said this caveat, IPC is probably interesting for thread analysis because it gives an idea of the number of events happening in parallel.</a:t>
            </a:r>
          </a:p>
        </p:txBody>
      </p:sp>
      <p:pic>
        <p:nvPicPr>
          <p:cNvPr id="5122" name="Picture 2" descr="C:\Documents and Settings\carg\Local Settings\Temporary Internet Files\Content.IE5\29JDG8HG\MC9102163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86040"/>
            <a:ext cx="1493907" cy="159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Cache miss rates</a:t>
            </a:r>
            <a:r>
              <a:rPr lang="en-US" dirty="0" smtClean="0"/>
              <a:t>: the number of misses was observed by [4] and the miss rate was observed by [12]. </a:t>
            </a:r>
          </a:p>
          <a:p>
            <a:r>
              <a:rPr lang="en-US" dirty="0" smtClean="0"/>
              <a:t>Scheduling is so sensitive to cache coherence policy, size, and structure that it should probably be reported on more often.</a:t>
            </a:r>
          </a:p>
          <a:p>
            <a:r>
              <a:rPr lang="en-US" dirty="0" smtClean="0"/>
              <a:t>Sometimes there is </a:t>
            </a:r>
            <a:r>
              <a:rPr lang="en-US" b="1" dirty="0" smtClean="0"/>
              <a:t>not enough data </a:t>
            </a:r>
            <a:r>
              <a:rPr lang="en-US" dirty="0" smtClean="0"/>
              <a:t>available on the inner workings of the cache at runtime, and so a simulator or hardware debug support is required. </a:t>
            </a:r>
          </a:p>
          <a:p>
            <a:r>
              <a:rPr lang="en-US" dirty="0" smtClean="0"/>
              <a:t>In some cases there is no cache or limited caching present in the hardware, such as the multiprocessor </a:t>
            </a:r>
            <a:r>
              <a:rPr lang="en-US" dirty="0" err="1" smtClean="0"/>
              <a:t>MicroBlaze</a:t>
            </a:r>
            <a:r>
              <a:rPr lang="en-US" dirty="0" smtClean="0"/>
              <a:t> system in [9] where there is a local memory for data and an L1 instruction cache.</a:t>
            </a:r>
            <a:endParaRPr lang="en-US" dirty="0"/>
          </a:p>
        </p:txBody>
      </p:sp>
      <p:pic>
        <p:nvPicPr>
          <p:cNvPr id="4099" name="Picture 3" descr="C:\Documents and Settings\carg\Local Settings\Temporary Internet Files\Content.IE5\29JDG8HG\MC90024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792224" cy="1631290"/>
          </a:xfrm>
          <a:prstGeom prst="rect">
            <a:avLst/>
          </a:prstGeom>
          <a:noFill/>
        </p:spPr>
      </p:pic>
      <p:pic>
        <p:nvPicPr>
          <p:cNvPr id="4100" name="Picture 4" descr="C:\Documents and Settings\carg\Local Settings\Temporary Internet Files\Content.IE5\29JDG8HG\MC9001963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552651" cy="1725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 time and/or the jitter in response time was noted by [6, 9, 11, 12]</a:t>
            </a:r>
          </a:p>
          <a:p>
            <a:r>
              <a:rPr lang="en-US" dirty="0" smtClean="0"/>
              <a:t>Was represented as a percentage of total execution time [11], and time spent waiting. </a:t>
            </a:r>
          </a:p>
          <a:p>
            <a:r>
              <a:rPr lang="en-US" dirty="0" smtClean="0"/>
              <a:t>Jitter is typically random a runtime effect, and so static scheduling will not be able to take such noise into account easily.</a:t>
            </a:r>
            <a:endParaRPr lang="en-US" dirty="0"/>
          </a:p>
        </p:txBody>
      </p:sp>
      <p:pic>
        <p:nvPicPr>
          <p:cNvPr id="3074" name="Picture 2" descr="C:\Documents and Settings\carg\Local Settings\Temporary Internet Files\Content.IE5\C6DN7A7O\MC9004316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benchmark used to obtain the stated metrics were:</a:t>
            </a:r>
          </a:p>
          <a:p>
            <a:pPr lvl="1"/>
            <a:r>
              <a:rPr lang="en-US" dirty="0" smtClean="0"/>
              <a:t>IDCT in [10]</a:t>
            </a:r>
          </a:p>
          <a:p>
            <a:pPr lvl="1"/>
            <a:r>
              <a:rPr lang="en-US" dirty="0" err="1" smtClean="0"/>
              <a:t>MiBench</a:t>
            </a:r>
            <a:r>
              <a:rPr lang="en-US" dirty="0" smtClean="0"/>
              <a:t> in [9, 7]</a:t>
            </a:r>
          </a:p>
          <a:p>
            <a:pPr lvl="1"/>
            <a:r>
              <a:rPr lang="en-US" dirty="0" smtClean="0"/>
              <a:t>SPEC CPU2000 in [1, 12,7, 4]</a:t>
            </a:r>
          </a:p>
          <a:p>
            <a:pPr lvl="1"/>
            <a:r>
              <a:rPr lang="en-US" dirty="0" smtClean="0"/>
              <a:t>SPEC CPU2006 for [8]</a:t>
            </a:r>
          </a:p>
          <a:p>
            <a:pPr lvl="1"/>
            <a:r>
              <a:rPr lang="en-US" dirty="0" smtClean="0"/>
              <a:t>Trace Collector in [11]</a:t>
            </a:r>
          </a:p>
          <a:p>
            <a:pPr lvl="1"/>
            <a:r>
              <a:rPr lang="en-US" dirty="0" err="1" smtClean="0"/>
              <a:t>PapaBench</a:t>
            </a:r>
            <a:r>
              <a:rPr lang="en-US" dirty="0" smtClean="0"/>
              <a:t> in [2]</a:t>
            </a:r>
          </a:p>
          <a:p>
            <a:pPr lvl="1"/>
            <a:r>
              <a:rPr lang="en-US" dirty="0" smtClean="0"/>
              <a:t>PARSEC in [6]</a:t>
            </a:r>
          </a:p>
          <a:p>
            <a:pPr lvl="1"/>
            <a:r>
              <a:rPr lang="en-US" dirty="0" err="1" smtClean="0"/>
              <a:t>netperf</a:t>
            </a:r>
            <a:r>
              <a:rPr lang="en-US" dirty="0" smtClean="0"/>
              <a:t> in [14]</a:t>
            </a:r>
          </a:p>
          <a:p>
            <a:pPr lvl="1"/>
            <a:r>
              <a:rPr lang="en-US" dirty="0" smtClean="0"/>
              <a:t>PCMark05 in the related work of [3]</a:t>
            </a:r>
          </a:p>
          <a:p>
            <a:pPr lvl="1"/>
            <a:r>
              <a:rPr lang="en-US" dirty="0" smtClean="0"/>
              <a:t>In [16] the programs referred to as ”</a:t>
            </a:r>
            <a:r>
              <a:rPr lang="en-US" dirty="0" err="1" smtClean="0"/>
              <a:t>microbenchmarks</a:t>
            </a:r>
            <a:r>
              <a:rPr lang="en-US" dirty="0" smtClean="0"/>
              <a:t>” were non-standard.</a:t>
            </a:r>
          </a:p>
          <a:p>
            <a:r>
              <a:rPr lang="en-US" dirty="0" smtClean="0"/>
              <a:t>It is proposed in [15] that a new benchmark suite is needed for real-time Java on parallel processors.</a:t>
            </a:r>
          </a:p>
          <a:p>
            <a:r>
              <a:rPr lang="en-US" dirty="0" smtClean="0"/>
              <a:t>This will only </a:t>
            </a:r>
            <a:r>
              <a:rPr lang="en-US" b="1" dirty="0" smtClean="0"/>
              <a:t>continue</a:t>
            </a:r>
            <a:r>
              <a:rPr lang="en-US" dirty="0" smtClean="0"/>
              <a:t> the trend (e.g. ISE identification) that one can see in performance evaluation where the benchmarks used are not the same even for a small cluster of papers in a subspecialty of computer architecture. </a:t>
            </a:r>
          </a:p>
          <a:p>
            <a:r>
              <a:rPr lang="en-US" dirty="0" smtClean="0"/>
              <a:t>It is worth noting that SPEC CPU and </a:t>
            </a:r>
            <a:r>
              <a:rPr lang="en-US" dirty="0" err="1" smtClean="0"/>
              <a:t>MiBench</a:t>
            </a:r>
            <a:r>
              <a:rPr lang="en-US" dirty="0" smtClean="0"/>
              <a:t> are broadly used.</a:t>
            </a:r>
            <a:endParaRPr lang="en-US" dirty="0"/>
          </a:p>
        </p:txBody>
      </p:sp>
      <p:pic>
        <p:nvPicPr>
          <p:cNvPr id="15362" name="Picture 2" descr="C:\Documents and Settings\carg\Local Settings\Temporary Internet Files\Content.IE5\C6DN7A7O\MC900383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847088" cy="1512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Gains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done yet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+taxonomy</a:t>
            </a:r>
          </a:p>
          <a:p>
            <a:r>
              <a:rPr lang="en-US" dirty="0" smtClean="0">
                <a:sym typeface="Wingdings" pitchFamily="2" charset="2"/>
              </a:rPr>
              <a:t>qualitative</a:t>
            </a:r>
          </a:p>
          <a:p>
            <a:endParaRPr lang="en-US" dirty="0"/>
          </a:p>
        </p:txBody>
      </p:sp>
      <p:pic>
        <p:nvPicPr>
          <p:cNvPr id="2050" name="Picture 2" descr="C:\Documents and Settings\carg\Local Settings\Temporary Internet Files\Content.IE5\C6DN7A7O\MC90043472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carg\Local Settings\Temporary Internet Files\Content.IE5\NDFLY9HJ\MC9004471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27627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Thread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Multithreading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Thread scheduler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Quickly choose among the list of ready-to-run threads to execute a subset of them on the available hardware</a:t>
            </a:r>
          </a:p>
          <a:p>
            <a:pPr lvl="1"/>
            <a:r>
              <a:rPr lang="en-US" dirty="0" smtClean="0"/>
              <a:t>Maintain the ready-to-run and stalled thread lists. </a:t>
            </a:r>
          </a:p>
          <a:p>
            <a:pPr lvl="1"/>
            <a:r>
              <a:rPr lang="en-US" dirty="0" smtClean="0"/>
              <a:t>Different </a:t>
            </a:r>
            <a:r>
              <a:rPr lang="en-US" b="1" dirty="0" smtClean="0">
                <a:solidFill>
                  <a:srgbClr val="FF0000"/>
                </a:solidFill>
              </a:rPr>
              <a:t>thread priority schemes </a:t>
            </a:r>
            <a:r>
              <a:rPr lang="en-US" dirty="0" smtClean="0"/>
              <a:t>can be used by </a:t>
            </a:r>
            <a:r>
              <a:rPr lang="en-US" dirty="0" smtClean="0"/>
              <a:t>the </a:t>
            </a:r>
            <a:r>
              <a:rPr lang="en-US" dirty="0" smtClean="0"/>
              <a:t>scheduler. </a:t>
            </a:r>
          </a:p>
          <a:p>
            <a:pPr lvl="1"/>
            <a:r>
              <a:rPr lang="en-US" dirty="0" smtClean="0"/>
              <a:t>The thread scheduler can be implemented in software, hardware or a mix.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000" dirty="0" smtClean="0"/>
              <a:t>[1] F.J. </a:t>
            </a:r>
            <a:r>
              <a:rPr lang="en-US" sz="4000" dirty="0" err="1" smtClean="0"/>
              <a:t>Cazorla</a:t>
            </a:r>
            <a:r>
              <a:rPr lang="en-US" sz="4000" dirty="0" smtClean="0"/>
              <a:t>, P.M.W. </a:t>
            </a:r>
            <a:r>
              <a:rPr lang="en-US" sz="4000" dirty="0" err="1" smtClean="0"/>
              <a:t>Knijnenburg</a:t>
            </a:r>
            <a:r>
              <a:rPr lang="en-US" sz="4000" dirty="0" smtClean="0"/>
              <a:t>, R. </a:t>
            </a:r>
            <a:r>
              <a:rPr lang="en-US" sz="4000" dirty="0" err="1" smtClean="0"/>
              <a:t>Sakellariou</a:t>
            </a:r>
            <a:r>
              <a:rPr lang="en-US" sz="4000" dirty="0" smtClean="0"/>
              <a:t>, </a:t>
            </a:r>
            <a:r>
              <a:rPr lang="es-ES" sz="4000" dirty="0" smtClean="0"/>
              <a:t>E. </a:t>
            </a:r>
            <a:r>
              <a:rPr lang="es-ES" sz="4000" dirty="0" err="1" smtClean="0"/>
              <a:t>Fernandez</a:t>
            </a:r>
            <a:r>
              <a:rPr lang="es-ES" sz="4000" dirty="0" smtClean="0"/>
              <a:t>, A. </a:t>
            </a:r>
            <a:r>
              <a:rPr lang="es-ES" sz="4000" dirty="0" err="1" smtClean="0"/>
              <a:t>Ramirez</a:t>
            </a:r>
            <a:r>
              <a:rPr lang="es-ES" sz="4000" dirty="0" smtClean="0"/>
              <a:t>, and M. Valero, “</a:t>
            </a:r>
            <a:r>
              <a:rPr lang="es-ES" sz="4000" dirty="0" err="1" smtClean="0"/>
              <a:t>Predictable</a:t>
            </a:r>
            <a:r>
              <a:rPr lang="es-ES" sz="4000" dirty="0" smtClean="0"/>
              <a:t> </a:t>
            </a:r>
            <a:r>
              <a:rPr lang="en-US" sz="4000" dirty="0" smtClean="0"/>
              <a:t>performance in </a:t>
            </a:r>
            <a:r>
              <a:rPr lang="en-US" sz="4000" dirty="0" err="1" smtClean="0"/>
              <a:t>smt</a:t>
            </a:r>
            <a:r>
              <a:rPr lang="en-US" sz="4000" dirty="0" smtClean="0"/>
              <a:t> processors: synergy between the </a:t>
            </a:r>
            <a:r>
              <a:rPr lang="en-US" sz="4000" dirty="0" err="1" smtClean="0"/>
              <a:t>os</a:t>
            </a:r>
            <a:r>
              <a:rPr lang="en-US" sz="4000" dirty="0" smtClean="0"/>
              <a:t> and </a:t>
            </a:r>
            <a:r>
              <a:rPr lang="en-US" sz="4000" dirty="0" err="1" smtClean="0"/>
              <a:t>smts</a:t>
            </a:r>
            <a:r>
              <a:rPr lang="en-US" sz="4000" dirty="0" smtClean="0"/>
              <a:t>,” </a:t>
            </a:r>
            <a:r>
              <a:rPr lang="en-US" sz="4000" i="1" dirty="0" smtClean="0"/>
              <a:t>Computers, IEEE Transactions on, vol. 55, </a:t>
            </a:r>
            <a:r>
              <a:rPr lang="en-US" sz="4000" dirty="0" smtClean="0"/>
              <a:t>no. 7, pp. 785 – 799, 2006.</a:t>
            </a:r>
          </a:p>
          <a:p>
            <a:pPr>
              <a:buNone/>
            </a:pPr>
            <a:r>
              <a:rPr lang="en-US" sz="4000" dirty="0" smtClean="0"/>
              <a:t>[2] R. </a:t>
            </a:r>
            <a:r>
              <a:rPr lang="en-US" sz="4000" dirty="0" err="1" smtClean="0"/>
              <a:t>Ghattas</a:t>
            </a:r>
            <a:r>
              <a:rPr lang="en-US" sz="4000" dirty="0" smtClean="0"/>
              <a:t> and A.C. Dean, “Preemption threshold scheduling: Stack optimality, enhancements and analysis,” in </a:t>
            </a:r>
            <a:r>
              <a:rPr lang="en-US" sz="4000" i="1" dirty="0" smtClean="0"/>
              <a:t>Real Time and Embedded Technology and Applications Symposium, 2007. RTAS ’07. 13th IEEE, 2007, </a:t>
            </a:r>
            <a:r>
              <a:rPr lang="en-US" sz="4000" dirty="0" smtClean="0"/>
              <a:t>pp. 147 –157.</a:t>
            </a:r>
          </a:p>
          <a:p>
            <a:pPr>
              <a:buNone/>
            </a:pPr>
            <a:r>
              <a:rPr lang="en-US" sz="4000" dirty="0" smtClean="0"/>
              <a:t>[3] F.N. </a:t>
            </a:r>
            <a:r>
              <a:rPr lang="en-US" sz="4000" dirty="0" err="1" smtClean="0"/>
              <a:t>Sibai</a:t>
            </a:r>
            <a:r>
              <a:rPr lang="en-US" sz="4000" dirty="0" smtClean="0"/>
              <a:t>, “Performance effect of localized thread schedules in heterogeneous multi-core processors,” in </a:t>
            </a:r>
            <a:r>
              <a:rPr lang="en-US" sz="4000" i="1" dirty="0" smtClean="0"/>
              <a:t>Innovations in Information Technology, 2007. IIT ’07. 4th International Conference on, 2007, pp. 292 –296.</a:t>
            </a:r>
          </a:p>
          <a:p>
            <a:pPr>
              <a:buNone/>
            </a:pPr>
            <a:r>
              <a:rPr lang="en-US" sz="4000" dirty="0" smtClean="0"/>
              <a:t>[4] Lichen </a:t>
            </a:r>
            <a:r>
              <a:rPr lang="en-US" sz="4000" dirty="0" err="1" smtClean="0"/>
              <a:t>Weng</a:t>
            </a:r>
            <a:r>
              <a:rPr lang="en-US" sz="4000" dirty="0" smtClean="0"/>
              <a:t> and Chen Liu, “On better performance from scheduling threads according to resource demands in </a:t>
            </a:r>
            <a:r>
              <a:rPr lang="en-US" sz="4000" dirty="0" err="1" smtClean="0"/>
              <a:t>mmmp</a:t>
            </a:r>
            <a:r>
              <a:rPr lang="en-US" sz="4000" dirty="0" smtClean="0"/>
              <a:t>,” in </a:t>
            </a:r>
            <a:r>
              <a:rPr lang="en-US" sz="4000" i="1" dirty="0" smtClean="0"/>
              <a:t>Parallel Processing Workshops (ICPPW), 2010 39th International Conference on, 2010, pp. 339 –</a:t>
            </a:r>
            <a:r>
              <a:rPr lang="en-US" sz="4000" dirty="0" smtClean="0"/>
              <a:t>345.</a:t>
            </a:r>
          </a:p>
          <a:p>
            <a:pPr>
              <a:buNone/>
            </a:pPr>
            <a:r>
              <a:rPr lang="en-US" sz="4000" dirty="0" smtClean="0"/>
              <a:t>[5] O. </a:t>
            </a:r>
            <a:r>
              <a:rPr lang="en-US" sz="4000" dirty="0" err="1" smtClean="0"/>
              <a:t>Mutlu</a:t>
            </a:r>
            <a:r>
              <a:rPr lang="en-US" sz="4000" dirty="0" smtClean="0"/>
              <a:t> and T. </a:t>
            </a:r>
            <a:r>
              <a:rPr lang="en-US" sz="4000" dirty="0" err="1" smtClean="0"/>
              <a:t>Moscibroda</a:t>
            </a:r>
            <a:r>
              <a:rPr lang="en-US" sz="4000" dirty="0" smtClean="0"/>
              <a:t>, “Parallelism-aware batch scheduling: Enabling high-performance and fair shared memory controllers,” </a:t>
            </a:r>
            <a:r>
              <a:rPr lang="en-US" sz="4000" i="1" dirty="0" smtClean="0"/>
              <a:t>Micro, IEEE, vol. 29, no. 1, pp.</a:t>
            </a:r>
            <a:r>
              <a:rPr lang="en-US" sz="4000" dirty="0" smtClean="0"/>
              <a:t>22 –32, 2009.</a:t>
            </a:r>
          </a:p>
          <a:p>
            <a:pPr>
              <a:buNone/>
            </a:pPr>
            <a:r>
              <a:rPr lang="en-US" sz="4000" dirty="0" smtClean="0"/>
              <a:t>[6] B. Grot, S.W. </a:t>
            </a:r>
            <a:r>
              <a:rPr lang="en-US" sz="4000" dirty="0" err="1" smtClean="0"/>
              <a:t>Keckler</a:t>
            </a:r>
            <a:r>
              <a:rPr lang="en-US" sz="4000" dirty="0" smtClean="0"/>
              <a:t>, and O. </a:t>
            </a:r>
            <a:r>
              <a:rPr lang="en-US" sz="4000" dirty="0" err="1" smtClean="0"/>
              <a:t>Mutlu</a:t>
            </a:r>
            <a:r>
              <a:rPr lang="en-US" sz="4000" dirty="0" smtClean="0"/>
              <a:t>, “Preemptive virtual clock: A flexible, efficient, and cost-effective </a:t>
            </a:r>
            <a:r>
              <a:rPr lang="en-US" sz="4000" dirty="0" err="1" smtClean="0"/>
              <a:t>qos</a:t>
            </a:r>
            <a:r>
              <a:rPr lang="en-US" sz="4000" dirty="0" smtClean="0"/>
              <a:t> scheme for networks-on-chip,” in </a:t>
            </a:r>
            <a:r>
              <a:rPr lang="en-US" sz="4000" i="1" dirty="0" err="1" smtClean="0"/>
              <a:t>Microarchitecture</a:t>
            </a:r>
            <a:r>
              <a:rPr lang="en-US" sz="4000" i="1" dirty="0" smtClean="0"/>
              <a:t>, 2009. MICRO-42. 42nd Annual IEEE/ACM International Symposium on, 2009, pp. 268 –279.</a:t>
            </a:r>
          </a:p>
          <a:p>
            <a:pPr>
              <a:buNone/>
            </a:pPr>
            <a:r>
              <a:rPr lang="en-US" sz="4000" dirty="0" smtClean="0"/>
              <a:t>[7] Cheng </a:t>
            </a:r>
            <a:r>
              <a:rPr lang="en-US" sz="4000" dirty="0" err="1" smtClean="0"/>
              <a:t>Lian</a:t>
            </a:r>
            <a:r>
              <a:rPr lang="en-US" sz="4000" dirty="0" smtClean="0"/>
              <a:t> and Yang </a:t>
            </a:r>
            <a:r>
              <a:rPr lang="en-US" sz="4000" dirty="0" err="1" smtClean="0"/>
              <a:t>Quansheng</a:t>
            </a:r>
            <a:r>
              <a:rPr lang="en-US" sz="4000" dirty="0" smtClean="0"/>
              <a:t>, “Thread priority sensitive simultaneous multi-threading fair scheduling strategy,” in </a:t>
            </a:r>
            <a:r>
              <a:rPr lang="en-US" sz="4000" i="1" dirty="0" smtClean="0"/>
              <a:t>Computational Intelligence and Software Engineering, 2009. </a:t>
            </a:r>
            <a:r>
              <a:rPr lang="en-US" sz="4000" i="1" dirty="0" err="1" smtClean="0"/>
              <a:t>CiSE</a:t>
            </a:r>
            <a:r>
              <a:rPr lang="en-US" sz="4000" i="1" dirty="0" smtClean="0"/>
              <a:t> 2009. International Conference </a:t>
            </a:r>
            <a:r>
              <a:rPr lang="fi-FI" sz="4000" i="1" dirty="0" smtClean="0"/>
              <a:t>on, 2009, pp. 1 –4.</a:t>
            </a:r>
          </a:p>
          <a:p>
            <a:pPr>
              <a:buNone/>
            </a:pPr>
            <a:r>
              <a:rPr lang="en-US" sz="4000" dirty="0" smtClean="0"/>
              <a:t>[8] J.C. </a:t>
            </a:r>
            <a:r>
              <a:rPr lang="en-US" sz="4000" dirty="0" err="1" smtClean="0"/>
              <a:t>Saez</a:t>
            </a:r>
            <a:r>
              <a:rPr lang="en-US" sz="4000" dirty="0" smtClean="0"/>
              <a:t>, J.I. Gomez, and M. </a:t>
            </a:r>
            <a:r>
              <a:rPr lang="en-US" sz="4000" dirty="0" err="1" smtClean="0"/>
              <a:t>Prieto</a:t>
            </a:r>
            <a:r>
              <a:rPr lang="en-US" sz="4000" dirty="0" smtClean="0"/>
              <a:t>, “Improving priority enforcement via non-work-conserving </a:t>
            </a:r>
            <a:r>
              <a:rPr lang="en-US" sz="4000" dirty="0" err="1" smtClean="0"/>
              <a:t>scheduling,”in</a:t>
            </a:r>
            <a:r>
              <a:rPr lang="en-US" sz="4000" dirty="0" smtClean="0"/>
              <a:t> </a:t>
            </a:r>
            <a:r>
              <a:rPr lang="en-US" sz="4000" i="1" dirty="0" smtClean="0"/>
              <a:t>Parallel Processing, 2008. ICPP ’08. 37th International Conference on, 2008, pp. 99 –106.</a:t>
            </a:r>
          </a:p>
          <a:p>
            <a:pPr>
              <a:buNone/>
            </a:pPr>
            <a:r>
              <a:rPr lang="it-IT" sz="4000" dirty="0" smtClean="0"/>
              <a:t>[9] A. Tumeo, M. Branca, L. Camerini, M. Ceriani, M. Monchiero, G. Palermo, F. Ferrandi, and D. Sciuto,</a:t>
            </a:r>
            <a:r>
              <a:rPr lang="en-US" sz="4000" dirty="0" smtClean="0"/>
              <a:t>“A dual-priority </a:t>
            </a:r>
            <a:r>
              <a:rPr lang="en-US" sz="4000" dirty="0" smtClean="0"/>
              <a:t>real-time multiprocessor </a:t>
            </a:r>
            <a:r>
              <a:rPr lang="en-US" sz="4000" dirty="0" smtClean="0"/>
              <a:t>system on </a:t>
            </a:r>
            <a:r>
              <a:rPr lang="en-US" sz="4000" dirty="0" err="1" smtClean="0"/>
              <a:t>fpga</a:t>
            </a:r>
            <a:r>
              <a:rPr lang="en-US" sz="4000" dirty="0" smtClean="0"/>
              <a:t> for automotive applications,” in </a:t>
            </a:r>
            <a:r>
              <a:rPr lang="en-US" sz="4000" i="1" dirty="0" smtClean="0"/>
              <a:t>Design, Automation and Test in Europe, 2008.DATE ’08, 2008, pp. 1039</a:t>
            </a:r>
            <a:r>
              <a:rPr lang="en-US" sz="4000" dirty="0" smtClean="0"/>
              <a:t>–1044.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900" dirty="0" smtClean="0"/>
              <a:t>[10] N. Yamasaki, I. </a:t>
            </a:r>
            <a:r>
              <a:rPr lang="en-US" sz="900" dirty="0" err="1" smtClean="0"/>
              <a:t>Magaki</a:t>
            </a:r>
            <a:r>
              <a:rPr lang="en-US" sz="900" dirty="0" smtClean="0"/>
              <a:t>, and T. Itou, “Prioritized SMT architecture with </a:t>
            </a:r>
            <a:r>
              <a:rPr lang="en-US" sz="900" dirty="0" err="1" smtClean="0"/>
              <a:t>ipc</a:t>
            </a:r>
            <a:r>
              <a:rPr lang="en-US" sz="900" dirty="0" smtClean="0"/>
              <a:t> control method for real-time processing,” in </a:t>
            </a:r>
            <a:r>
              <a:rPr lang="en-US" sz="900" i="1" dirty="0" smtClean="0"/>
              <a:t>Real Time and Embedded Technology and Applications Symposium, 2007. RTAS ’07. 13th IEEE, </a:t>
            </a:r>
            <a:r>
              <a:rPr lang="en-US" sz="900" dirty="0" smtClean="0"/>
              <a:t>2007, pp. 12 –21.</a:t>
            </a:r>
          </a:p>
          <a:p>
            <a:pPr>
              <a:buNone/>
            </a:pPr>
            <a:r>
              <a:rPr lang="en-US" sz="900" dirty="0" smtClean="0"/>
              <a:t>[11] P. De, V. Mann, and U. </a:t>
            </a:r>
            <a:r>
              <a:rPr lang="en-US" sz="900" dirty="0" err="1" smtClean="0"/>
              <a:t>Mittaly</a:t>
            </a:r>
            <a:r>
              <a:rPr lang="en-US" sz="900" dirty="0" smtClean="0"/>
              <a:t>, “Handling </a:t>
            </a:r>
            <a:r>
              <a:rPr lang="en-US" sz="900" dirty="0" err="1" smtClean="0"/>
              <a:t>os</a:t>
            </a:r>
            <a:r>
              <a:rPr lang="en-US" sz="900" dirty="0" smtClean="0"/>
              <a:t> jitter on </a:t>
            </a:r>
            <a:r>
              <a:rPr lang="en-US" sz="900" dirty="0" err="1" smtClean="0"/>
              <a:t>multicore</a:t>
            </a:r>
            <a:r>
              <a:rPr lang="en-US" sz="900" dirty="0" smtClean="0"/>
              <a:t> multithreaded systems,” in </a:t>
            </a:r>
            <a:r>
              <a:rPr lang="en-US" sz="900" i="1" dirty="0" smtClean="0"/>
              <a:t>Parallel Distributed Processing, 2009. IPDPS 2009. IEEE International Symposium on, May 2009, pp. 1 –12.</a:t>
            </a:r>
          </a:p>
          <a:p>
            <a:pPr>
              <a:buNone/>
            </a:pPr>
            <a:r>
              <a:rPr lang="en-US" sz="900" dirty="0" smtClean="0"/>
              <a:t>[12] A. </a:t>
            </a:r>
            <a:r>
              <a:rPr lang="en-US" sz="900" dirty="0" err="1" smtClean="0"/>
              <a:t>Fedorova</a:t>
            </a:r>
            <a:r>
              <a:rPr lang="en-US" sz="900" dirty="0" smtClean="0"/>
              <a:t> and M. Seltzer, “Improving performance isolation on chip multiprocessors via an operating system scheduler,” in </a:t>
            </a:r>
            <a:r>
              <a:rPr lang="en-US" sz="900" i="1" dirty="0" smtClean="0"/>
              <a:t>Parallel Architecture and Compilation Techniques, 2007. PACT 2007. 16th International Conference on, 2007, pp. 25 –38.</a:t>
            </a:r>
          </a:p>
          <a:p>
            <a:pPr>
              <a:buNone/>
            </a:pPr>
            <a:r>
              <a:rPr lang="en-US" sz="900" dirty="0" smtClean="0"/>
              <a:t>[13] </a:t>
            </a:r>
            <a:r>
              <a:rPr lang="en-US" sz="900" dirty="0" err="1" smtClean="0"/>
              <a:t>Hai</a:t>
            </a:r>
            <a:r>
              <a:rPr lang="en-US" sz="900" dirty="0" smtClean="0"/>
              <a:t> </a:t>
            </a:r>
            <a:r>
              <a:rPr lang="en-US" sz="900" dirty="0" err="1" smtClean="0"/>
              <a:t>ying</a:t>
            </a:r>
            <a:r>
              <a:rPr lang="en-US" sz="900" dirty="0" smtClean="0"/>
              <a:t> Zhou and Kun mean </a:t>
            </a:r>
            <a:r>
              <a:rPr lang="en-US" sz="900" dirty="0" err="1" smtClean="0"/>
              <a:t>Hou</a:t>
            </a:r>
            <a:r>
              <a:rPr lang="en-US" sz="900" dirty="0" smtClean="0"/>
              <a:t>, “Limos: A lightweight multi-threading operating system dedicated to wireless sensor networks,” in </a:t>
            </a:r>
            <a:r>
              <a:rPr lang="en-US" sz="900" i="1" dirty="0" smtClean="0"/>
              <a:t>Wireless Communications, Networking </a:t>
            </a:r>
            <a:r>
              <a:rPr lang="en-US" sz="900" i="1" dirty="0" err="1" smtClean="0"/>
              <a:t>andMobile</a:t>
            </a:r>
            <a:r>
              <a:rPr lang="en-US" sz="900" i="1" dirty="0" smtClean="0"/>
              <a:t> Computing, 2007.WiCom 2007. International Conference on, 2007, pp. 3051 –</a:t>
            </a:r>
            <a:r>
              <a:rPr lang="en-US" sz="900" dirty="0" smtClean="0"/>
              <a:t>3054.</a:t>
            </a:r>
          </a:p>
          <a:p>
            <a:pPr>
              <a:buNone/>
            </a:pPr>
            <a:r>
              <a:rPr lang="it-IT" sz="900" dirty="0" smtClean="0"/>
              <a:t>[14] N. Manica, L. Abeni, and L. Palopoli, “Reservationbased </a:t>
            </a:r>
            <a:r>
              <a:rPr lang="en-US" sz="900" dirty="0" smtClean="0"/>
              <a:t>interrupt scheduling,” in </a:t>
            </a:r>
            <a:r>
              <a:rPr lang="en-US" sz="900" i="1" dirty="0" smtClean="0"/>
              <a:t>Real-Time and Embedded Technology and Applications Symposium (RTAS), 2010 16th IEEE, 2010, pp. 46 –55.</a:t>
            </a:r>
          </a:p>
          <a:p>
            <a:pPr>
              <a:buNone/>
            </a:pPr>
            <a:r>
              <a:rPr lang="en-US" sz="900" dirty="0" smtClean="0"/>
              <a:t>[15] V. </a:t>
            </a:r>
            <a:r>
              <a:rPr lang="en-US" sz="900" dirty="0" err="1" smtClean="0"/>
              <a:t>Olaru</a:t>
            </a:r>
            <a:r>
              <a:rPr lang="en-US" sz="900" dirty="0" smtClean="0"/>
              <a:t>, A. </a:t>
            </a:r>
            <a:r>
              <a:rPr lang="en-US" sz="900" dirty="0" err="1" smtClean="0"/>
              <a:t>Hangan</a:t>
            </a:r>
            <a:r>
              <a:rPr lang="en-US" sz="900" dirty="0" smtClean="0"/>
              <a:t>, G. </a:t>
            </a:r>
            <a:r>
              <a:rPr lang="en-US" sz="900" dirty="0" err="1" smtClean="0"/>
              <a:t>Sebestyen</a:t>
            </a:r>
            <a:r>
              <a:rPr lang="en-US" sz="900" dirty="0" smtClean="0"/>
              <a:t>-Pal, and G. </a:t>
            </a:r>
            <a:r>
              <a:rPr lang="en-US" sz="900" dirty="0" err="1" smtClean="0"/>
              <a:t>Saplacan,“Real</a:t>
            </a:r>
            <a:r>
              <a:rPr lang="en-US" sz="900" dirty="0" smtClean="0"/>
              <a:t>-time java and multi-core architectures,” in </a:t>
            </a:r>
            <a:r>
              <a:rPr lang="en-US" sz="900" i="1" dirty="0" smtClean="0"/>
              <a:t>Intelligent Computer Communication and Processing, 2008. ICCP 2008. 4th International Conference on, </a:t>
            </a:r>
            <a:r>
              <a:rPr lang="en-US" sz="900" dirty="0" smtClean="0"/>
              <a:t>2008, pp. 215 –222.</a:t>
            </a:r>
          </a:p>
          <a:p>
            <a:pPr>
              <a:buNone/>
            </a:pPr>
            <a:r>
              <a:rPr lang="en-US" sz="900" dirty="0" smtClean="0"/>
              <a:t>[16] G. Parmer and R. West, “Predictable interrupt management and scheduling in the composite component-based system,” in </a:t>
            </a:r>
            <a:r>
              <a:rPr lang="en-US" sz="900" i="1" dirty="0" smtClean="0"/>
              <a:t>Real-Time Systems Symposium, 2008, </a:t>
            </a:r>
            <a:r>
              <a:rPr lang="en-US" sz="900" i="1" dirty="0" err="1" smtClean="0"/>
              <a:t>dec</a:t>
            </a:r>
            <a:r>
              <a:rPr lang="en-US" sz="900" i="1" dirty="0" smtClean="0"/>
              <a:t>. </a:t>
            </a:r>
            <a:r>
              <a:rPr lang="en-US" sz="900" dirty="0" smtClean="0"/>
              <a:t>2008, pp. 232 –243.</a:t>
            </a:r>
          </a:p>
          <a:p>
            <a:pPr>
              <a:buNone/>
            </a:pPr>
            <a:r>
              <a:rPr lang="de-DE" sz="900" dirty="0" smtClean="0"/>
              <a:t>[17] W. Hofer, D. Lohmann, F. Scheler, and W. Schroder- </a:t>
            </a:r>
            <a:r>
              <a:rPr lang="en-US" sz="900" dirty="0" err="1" smtClean="0"/>
              <a:t>Preikschat</a:t>
            </a:r>
            <a:r>
              <a:rPr lang="en-US" sz="900" dirty="0" smtClean="0"/>
              <a:t>, “Sloth: Threads as interrupts,” in </a:t>
            </a:r>
            <a:r>
              <a:rPr lang="en-US" sz="900" i="1" dirty="0" smtClean="0"/>
              <a:t>Real-Time Systems Symposium, 2009, RTSS 2009. 30th IEEE,</a:t>
            </a:r>
            <a:r>
              <a:rPr lang="en-US" sz="900" dirty="0" smtClean="0"/>
              <a:t>2009, pp. 204 –213.</a:t>
            </a:r>
            <a:endParaRPr lang="en-US" sz="900" dirty="0"/>
          </a:p>
        </p:txBody>
      </p:sp>
      <p:pic>
        <p:nvPicPr>
          <p:cNvPr id="16386" name="Picture 2" descr="C:\Documents and Settings\carg\Local Settings\Temporary Internet Files\Content.IE5\29JDG8HG\MC9002821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57200"/>
            <a:ext cx="913486" cy="46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pic>
        <p:nvPicPr>
          <p:cNvPr id="1026" name="Picture 2" descr="C:\Documents and Settings\carg\Local Settings\Temporary Internet Files\Content.IE5\NDFLY9HJ\MC90043485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005931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SCRIBING, AND ANSWERING TO THE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Report (total 3 weeks after the lecture):</a:t>
            </a:r>
          </a:p>
          <a:p>
            <a:pPr lvl="1"/>
            <a:r>
              <a:rPr lang="en-US" dirty="0" smtClean="0"/>
              <a:t>Scribing of the lecture </a:t>
            </a:r>
          </a:p>
          <a:p>
            <a:pPr lvl="1"/>
            <a:r>
              <a:rPr lang="en-US" dirty="0" smtClean="0"/>
              <a:t>Questions and paper analysis need to be answered</a:t>
            </a:r>
          </a:p>
          <a:p>
            <a:r>
              <a:rPr lang="en-US" dirty="0" smtClean="0"/>
              <a:t>New questions/problems need to be defined and solved (5 problems (programming, algorithm, computer architecture design) and 5 questions) </a:t>
            </a:r>
          </a:p>
          <a:p>
            <a:r>
              <a:rPr lang="en-US" dirty="0" smtClean="0"/>
              <a:t>Review (1 week)</a:t>
            </a:r>
          </a:p>
          <a:p>
            <a:r>
              <a:rPr lang="en-US" dirty="0" smtClean="0"/>
              <a:t>Final submission (1 week)</a:t>
            </a:r>
          </a:p>
          <a:p>
            <a:r>
              <a:rPr lang="en-US" dirty="0" smtClean="0"/>
              <a:t>The goal of this exercise is:</a:t>
            </a:r>
          </a:p>
          <a:p>
            <a:pPr lvl="1"/>
            <a:r>
              <a:rPr lang="en-US" dirty="0" smtClean="0"/>
              <a:t>To do review</a:t>
            </a:r>
          </a:p>
          <a:p>
            <a:pPr lvl="1"/>
            <a:r>
              <a:rPr lang="en-US" dirty="0" smtClean="0"/>
              <a:t>To prepare slides with the comments </a:t>
            </a:r>
          </a:p>
          <a:p>
            <a:pPr lvl="1"/>
            <a:r>
              <a:rPr lang="en-US" dirty="0" smtClean="0"/>
              <a:t>To prepare questions for the others</a:t>
            </a:r>
          </a:p>
          <a:p>
            <a:pPr lvl="1"/>
            <a:r>
              <a:rPr lang="en-US" dirty="0" smtClean="0"/>
              <a:t>To answer to the reviewer comments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SCRIBING, AND ANSWERING TO THE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Scribing</a:t>
            </a:r>
          </a:p>
          <a:p>
            <a:r>
              <a:rPr lang="en-US" dirty="0" smtClean="0"/>
              <a:t>-               Is the lecture correctly covered? If not, please provide recommendations.</a:t>
            </a:r>
          </a:p>
          <a:p>
            <a:r>
              <a:rPr lang="en-US" dirty="0" smtClean="0"/>
              <a:t>-               Are the references correct? Are they up-to-date? Are they in correct format?</a:t>
            </a:r>
          </a:p>
          <a:p>
            <a:r>
              <a:rPr lang="en-US" dirty="0" smtClean="0"/>
              <a:t>-               Is every figure properly referenced?</a:t>
            </a:r>
          </a:p>
          <a:p>
            <a:r>
              <a:rPr lang="en-US" dirty="0" smtClean="0"/>
              <a:t>-               Is there any copy-paste?</a:t>
            </a:r>
          </a:p>
          <a:p>
            <a:r>
              <a:rPr lang="en-US" dirty="0" smtClean="0"/>
              <a:t>Answering to the questions</a:t>
            </a:r>
          </a:p>
          <a:p>
            <a:r>
              <a:rPr lang="en-US" dirty="0" smtClean="0"/>
              <a:t>-               Are all the questions answered properly</a:t>
            </a:r>
          </a:p>
          <a:p>
            <a:r>
              <a:rPr lang="en-US" dirty="0" smtClean="0"/>
              <a:t>-               Did the student consult the appropriate literature? If not, please recommend more references.</a:t>
            </a:r>
          </a:p>
          <a:p>
            <a:r>
              <a:rPr lang="en-US" dirty="0" smtClean="0"/>
              <a:t>-               Did the student perform proper comparison?</a:t>
            </a:r>
          </a:p>
          <a:p>
            <a:r>
              <a:rPr lang="en-US" dirty="0" smtClean="0"/>
              <a:t>Proposed questions and their solutions</a:t>
            </a:r>
          </a:p>
          <a:p>
            <a:r>
              <a:rPr lang="en-US" dirty="0" smtClean="0"/>
              <a:t>-               Do the questions and problems make sense? Are they too easy? If yes, then suggest some other.</a:t>
            </a:r>
          </a:p>
          <a:p>
            <a:r>
              <a:rPr lang="en-US" dirty="0" smtClean="0"/>
              <a:t>-               Did the student answered correctly?</a:t>
            </a:r>
          </a:p>
          <a:p>
            <a:r>
              <a:rPr lang="en-US" dirty="0" smtClean="0"/>
              <a:t>Style and format</a:t>
            </a:r>
          </a:p>
          <a:p>
            <a:r>
              <a:rPr lang="en-US" dirty="0" smtClean="0"/>
              <a:t>-               Are the paper and references in IEEE format?</a:t>
            </a:r>
          </a:p>
          <a:p>
            <a:r>
              <a:rPr lang="en-US" dirty="0" smtClean="0"/>
              <a:t>-               Please correct English </a:t>
            </a:r>
          </a:p>
          <a:p>
            <a:r>
              <a:rPr lang="en-US" dirty="0" smtClean="0"/>
              <a:t>The technical report will be marked based upon the advice in the document "The best method for presentation of research results in theses and papers" by Prof. Ivan </a:t>
            </a:r>
            <a:r>
              <a:rPr lang="en-US" dirty="0" err="1" smtClean="0"/>
              <a:t>Stojmenovic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http://www.site.uottawa.ca/~dshap092/ceg4136/Stojmenovic.pdf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Problems</a:t>
            </a:r>
          </a:p>
          <a:p>
            <a:r>
              <a:rPr lang="en-CA" dirty="0" smtClean="0"/>
              <a:t>Papers</a:t>
            </a:r>
          </a:p>
          <a:p>
            <a:r>
              <a:rPr lang="en-CA" dirty="0" smtClean="0"/>
              <a:t>Progress</a:t>
            </a:r>
          </a:p>
          <a:p>
            <a:r>
              <a:rPr lang="en-CA" dirty="0" smtClean="0"/>
              <a:t>Clustering</a:t>
            </a:r>
          </a:p>
          <a:p>
            <a:r>
              <a:rPr lang="en-CA" dirty="0" smtClean="0"/>
              <a:t>Performance metrics</a:t>
            </a:r>
          </a:p>
          <a:p>
            <a:r>
              <a:rPr lang="en-CA" dirty="0" smtClean="0"/>
              <a:t>Metrics analysis</a:t>
            </a:r>
          </a:p>
          <a:p>
            <a:r>
              <a:rPr lang="en-CA" dirty="0" smtClean="0"/>
              <a:t>Performance Gains (not completed)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8435" name="Picture 3" descr="C:\Documents and Settings\carg\Local Settings\Temporary Internet Files\Content.IE5\LIIBUDZP\MC900439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57" y="15240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carg\Local Settings\Temporary Internet Files\Content.IE5\29JDG8HG\MC9002926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40510" cy="1358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 Thread Scheduling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 jitter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Scheduling algorithm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Priority assignment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Priority inversion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Thread competition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scheduling and resource utilization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Inter-processor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Interrupts: Low priority interrupts halt high priority threads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Intermittent slowdown in thread due to hidden OS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possible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Threads do not have HW priorities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Medium priorities starve high priority threads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Deadlocks and </a:t>
            </a:r>
            <a:r>
              <a:rPr lang="en-US" dirty="0" err="1" smtClean="0"/>
              <a:t>livelocks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Hard to assign threads to maximize HW utilization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Dependencies tend to ruin the available parallelism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24200" y="1752600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2362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28194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6600" y="31242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7600" y="35052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57600" y="41148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46482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Titles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sz="1800" dirty="0" smtClean="0"/>
              <a:t>“</a:t>
            </a:r>
            <a:r>
              <a:rPr lang="es-ES" sz="1800" dirty="0" err="1" smtClean="0"/>
              <a:t>Predictable</a:t>
            </a:r>
            <a:r>
              <a:rPr lang="es-ES" sz="1800" dirty="0" smtClean="0"/>
              <a:t> </a:t>
            </a:r>
            <a:r>
              <a:rPr lang="en-US" sz="1800" dirty="0" smtClean="0"/>
              <a:t>performance in </a:t>
            </a:r>
            <a:r>
              <a:rPr lang="en-US" sz="1800" dirty="0" smtClean="0"/>
              <a:t>SMT </a:t>
            </a:r>
            <a:r>
              <a:rPr lang="en-US" sz="1800" dirty="0" smtClean="0"/>
              <a:t>processors: synergy between the </a:t>
            </a:r>
            <a:r>
              <a:rPr lang="en-US" sz="1800" dirty="0" smtClean="0"/>
              <a:t>OS </a:t>
            </a:r>
            <a:r>
              <a:rPr lang="en-US" sz="1800" dirty="0" smtClean="0"/>
              <a:t>and </a:t>
            </a:r>
            <a:r>
              <a:rPr lang="en-US" sz="1800" dirty="0" smtClean="0"/>
              <a:t>SMTs</a:t>
            </a:r>
            <a:r>
              <a:rPr lang="en-US" sz="1800" dirty="0" smtClean="0"/>
              <a:t>”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Preemption threshold scheduling: Stack optimality, enhancements and </a:t>
            </a:r>
            <a:r>
              <a:rPr lang="en-US" sz="1800" dirty="0" smtClean="0"/>
              <a:t>analysis”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CA" sz="1800" dirty="0" smtClean="0"/>
              <a:t>PTS tries ad-hoc to </a:t>
            </a:r>
            <a:r>
              <a:rPr lang="en-CA" sz="1800" dirty="0" smtClean="0"/>
              <a:t>minimize </a:t>
            </a:r>
            <a:r>
              <a:rPr lang="en-CA" sz="1800" dirty="0" err="1" smtClean="0"/>
              <a:t>preemptions</a:t>
            </a:r>
            <a:r>
              <a:rPr lang="en-CA" sz="1800" dirty="0" smtClean="0"/>
              <a:t> as much as possible </a:t>
            </a:r>
            <a:r>
              <a:rPr lang="en-CA" sz="1800" dirty="0" smtClean="0"/>
              <a:t>while preserving </a:t>
            </a:r>
            <a:r>
              <a:rPr lang="en-CA" sz="1800" dirty="0" smtClean="0"/>
              <a:t>the system’s </a:t>
            </a:r>
            <a:r>
              <a:rPr lang="en-CA" sz="1800" dirty="0" err="1" smtClean="0"/>
              <a:t>schedulability</a:t>
            </a:r>
            <a:r>
              <a:rPr lang="en-CA" sz="1800" dirty="0" smtClean="0"/>
              <a:t>.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Performance effect of localized thread schedules in heterogeneous multi-core </a:t>
            </a:r>
            <a:r>
              <a:rPr lang="en-US" sz="1800" dirty="0" smtClean="0"/>
              <a:t>processors”</a:t>
            </a: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On better performance from scheduling threads according to resource demands in </a:t>
            </a:r>
            <a:r>
              <a:rPr lang="en-US" sz="1800" dirty="0" smtClean="0"/>
              <a:t>MMMP”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CA" sz="1800" dirty="0" smtClean="0"/>
              <a:t> Multi-core Multi-threading </a:t>
            </a:r>
            <a:r>
              <a:rPr lang="en-CA" sz="1800" dirty="0" smtClean="0"/>
              <a:t>Microprocessor </a:t>
            </a:r>
            <a:r>
              <a:rPr lang="en-CA" sz="1800" dirty="0" smtClean="0">
                <a:sym typeface="Wingdings" pitchFamily="2" charset="2"/>
              </a:rPr>
              <a:t>balance </a:t>
            </a:r>
            <a:r>
              <a:rPr lang="en-CA" sz="1800" dirty="0" err="1" smtClean="0">
                <a:sym typeface="Wingdings" pitchFamily="2" charset="2"/>
              </a:rPr>
              <a:t>CPI_mem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Parallelism-aware batch scheduling: Enabling high-performance and fair shared memory </a:t>
            </a:r>
            <a:r>
              <a:rPr lang="en-US" sz="1800" dirty="0" smtClean="0"/>
              <a:t>controllers” 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“</a:t>
            </a:r>
            <a:r>
              <a:rPr lang="en-US" sz="1800" dirty="0" smtClean="0"/>
              <a:t>Preemptive virtual clock: A flexible, efficient, and cost-effective </a:t>
            </a: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  <a:r>
              <a:rPr lang="en-US" sz="1800" dirty="0" smtClean="0"/>
              <a:t>scheme for </a:t>
            </a:r>
            <a:r>
              <a:rPr lang="en-US" sz="1800" dirty="0" smtClean="0"/>
              <a:t>networks-on-chip” </a:t>
            </a:r>
            <a:r>
              <a:rPr lang="en-US" sz="1800" dirty="0" smtClean="0">
                <a:sym typeface="Wingdings" pitchFamily="2" charset="2"/>
              </a:rPr>
              <a:t>priority inversion, buffering, </a:t>
            </a:r>
            <a:r>
              <a:rPr lang="en-CA" sz="1800" dirty="0" smtClean="0"/>
              <a:t>trade-off between the strength of the guarantees and </a:t>
            </a:r>
            <a:r>
              <a:rPr lang="en-CA" sz="1800" dirty="0" smtClean="0"/>
              <a:t>throughput, bandwidth provision per thread.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Thread priority sensitive simultaneous multi-threading fair scheduling </a:t>
            </a:r>
            <a:r>
              <a:rPr lang="en-US" sz="1800" dirty="0" smtClean="0"/>
              <a:t>strategy”</a:t>
            </a:r>
            <a:endParaRPr lang="fi-FI" sz="1800" i="1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Improving priority enforcement via non-work-conserving </a:t>
            </a:r>
            <a:r>
              <a:rPr lang="en-US" sz="1800" dirty="0" smtClean="0"/>
              <a:t>scheduling”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CA" sz="1800" i="1" dirty="0" smtClean="0"/>
              <a:t> co-runners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A dual-priority </a:t>
            </a:r>
            <a:r>
              <a:rPr lang="en-US" sz="1800" dirty="0" smtClean="0"/>
              <a:t>real-time multiprocessor </a:t>
            </a:r>
            <a:r>
              <a:rPr lang="en-US" sz="1800" dirty="0" smtClean="0"/>
              <a:t>system on </a:t>
            </a:r>
            <a:r>
              <a:rPr lang="en-US" sz="1800" dirty="0" err="1" smtClean="0"/>
              <a:t>fpga</a:t>
            </a:r>
            <a:r>
              <a:rPr lang="en-US" sz="1800" dirty="0" smtClean="0"/>
              <a:t> for automotive </a:t>
            </a:r>
            <a:r>
              <a:rPr lang="en-US" sz="1800" dirty="0" smtClean="0"/>
              <a:t>applications”</a:t>
            </a:r>
            <a:endParaRPr lang="en-US" sz="1400" dirty="0"/>
          </a:p>
        </p:txBody>
      </p:sp>
      <p:pic>
        <p:nvPicPr>
          <p:cNvPr id="6" name="Picture 2" descr="C:\Documents and Settings\carg\Local Settings\Temporary Internet Files\Content.IE5\LIIBUDZ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Titles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Prioritized SMT architecture with </a:t>
            </a:r>
            <a:r>
              <a:rPr lang="en-US" sz="1800" dirty="0" smtClean="0"/>
              <a:t>IPC </a:t>
            </a:r>
            <a:r>
              <a:rPr lang="en-US" sz="1800" dirty="0" smtClean="0"/>
              <a:t>control method for real-time </a:t>
            </a:r>
            <a:r>
              <a:rPr lang="en-US" sz="1800" dirty="0" smtClean="0"/>
              <a:t>processing” </a:t>
            </a:r>
            <a:r>
              <a:rPr lang="en-US" sz="1800" dirty="0" smtClean="0">
                <a:sym typeface="Wingdings" pitchFamily="2" charset="2"/>
              </a:rPr>
              <a:t>throughput </a:t>
            </a:r>
            <a:r>
              <a:rPr lang="en-US" sz="1800" dirty="0" err="1" smtClean="0">
                <a:sym typeface="Wingdings" pitchFamily="2" charset="2"/>
              </a:rPr>
              <a:t>vs</a:t>
            </a:r>
            <a:r>
              <a:rPr lang="en-US" sz="1800" dirty="0" smtClean="0">
                <a:sym typeface="Wingdings" pitchFamily="2" charset="2"/>
              </a:rPr>
              <a:t> priority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Handling </a:t>
            </a:r>
            <a:r>
              <a:rPr lang="en-US" sz="1800" dirty="0" smtClean="0"/>
              <a:t> OS </a:t>
            </a:r>
            <a:r>
              <a:rPr lang="en-US" sz="1800" dirty="0" smtClean="0"/>
              <a:t>jitter on </a:t>
            </a:r>
            <a:r>
              <a:rPr lang="en-US" sz="1800" dirty="0" err="1" smtClean="0"/>
              <a:t>multicore</a:t>
            </a:r>
            <a:r>
              <a:rPr lang="en-US" sz="1800" dirty="0" smtClean="0"/>
              <a:t> multithreaded </a:t>
            </a:r>
            <a:r>
              <a:rPr lang="en-US" sz="1800" dirty="0" smtClean="0"/>
              <a:t>systems” </a:t>
            </a:r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Improving performance isolation on chip multiprocessors via an operating system </a:t>
            </a:r>
            <a:r>
              <a:rPr lang="en-US" sz="1800" dirty="0" smtClean="0"/>
              <a:t>scheduler”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CA" sz="1800" i="1" dirty="0" smtClean="0"/>
              <a:t> co-runners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Limos: A lightweight multi-threading operating system dedicated to wireless sensor </a:t>
            </a:r>
            <a:r>
              <a:rPr lang="en-US" sz="1800" dirty="0" smtClean="0"/>
              <a:t>networks” </a:t>
            </a:r>
            <a:r>
              <a:rPr lang="en-US" sz="1800" dirty="0" smtClean="0">
                <a:sym typeface="Wingdings" pitchFamily="2" charset="2"/>
              </a:rPr>
              <a:t>2-level </a:t>
            </a:r>
            <a:r>
              <a:rPr lang="en-US" sz="1800" dirty="0" err="1" smtClean="0">
                <a:sym typeface="Wingdings" pitchFamily="2" charset="2"/>
              </a:rPr>
              <a:t>sched</a:t>
            </a:r>
            <a:r>
              <a:rPr lang="en-US" sz="1800" dirty="0" smtClean="0">
                <a:sym typeface="Wingdings" pitchFamily="2" charset="2"/>
              </a:rPr>
              <a:t> preempt/not, event driven</a:t>
            </a:r>
            <a:endParaRPr lang="en-US" sz="1800" dirty="0" smtClean="0"/>
          </a:p>
          <a:p>
            <a:pPr>
              <a:buNone/>
            </a:pPr>
            <a:r>
              <a:rPr lang="it-IT" sz="1800" dirty="0" smtClean="0"/>
              <a:t>“</a:t>
            </a:r>
            <a:r>
              <a:rPr lang="it-IT" sz="1800" dirty="0" smtClean="0"/>
              <a:t>Reservationbased </a:t>
            </a:r>
            <a:r>
              <a:rPr lang="en-US" sz="1800" dirty="0" smtClean="0"/>
              <a:t>interrupt </a:t>
            </a:r>
            <a:r>
              <a:rPr lang="en-US" sz="1800" dirty="0" smtClean="0"/>
              <a:t>scheduling”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CA" sz="1800" dirty="0" smtClean="0"/>
              <a:t> trade-off between </a:t>
            </a:r>
            <a:r>
              <a:rPr lang="en-CA" sz="1800" dirty="0" smtClean="0"/>
              <a:t>predictability and </a:t>
            </a:r>
            <a:r>
              <a:rPr lang="en-CA" sz="1800" dirty="0" smtClean="0"/>
              <a:t>hardware performance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Real-time java and multi-core </a:t>
            </a:r>
            <a:r>
              <a:rPr lang="en-US" sz="1800" dirty="0" smtClean="0"/>
              <a:t>architectures” </a:t>
            </a:r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Predictable interrupt management and scheduling in the composite component-based </a:t>
            </a:r>
            <a:r>
              <a:rPr lang="en-US" sz="1800" dirty="0" smtClean="0"/>
              <a:t>system” </a:t>
            </a:r>
            <a:r>
              <a:rPr lang="en-US" sz="1800" dirty="0" smtClean="0">
                <a:sym typeface="Wingdings" pitchFamily="2" charset="2"/>
              </a:rPr>
              <a:t>security  </a:t>
            </a:r>
            <a:r>
              <a:rPr lang="en-CA" sz="1800" dirty="0" smtClean="0"/>
              <a:t>dependable and </a:t>
            </a:r>
            <a:r>
              <a:rPr lang="en-CA" sz="1800" dirty="0" smtClean="0"/>
              <a:t>predictable for </a:t>
            </a:r>
            <a:r>
              <a:rPr lang="en-CA" sz="1800" dirty="0" err="1" smtClean="0"/>
              <a:t>untrusted</a:t>
            </a:r>
            <a:r>
              <a:rPr lang="en-CA" sz="1800" dirty="0" smtClean="0"/>
              <a:t> user code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Sloth: Threads as </a:t>
            </a:r>
            <a:r>
              <a:rPr lang="en-US" sz="1800" dirty="0" smtClean="0"/>
              <a:t>interrupts”</a:t>
            </a:r>
            <a:endParaRPr lang="en-US" sz="1800" dirty="0"/>
          </a:p>
        </p:txBody>
      </p:sp>
      <p:pic>
        <p:nvPicPr>
          <p:cNvPr id="12290" name="Picture 2" descr="C:\Documents and Settings\carg\Local Settings\Temporary Internet Files\Content.IE5\LIIBUDZ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carg\Local Settings\Temporary Internet Files\Content.IE5\29JDG8HG\MP9102209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21691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Progress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Well-Known </a:t>
            </a:r>
            <a:r>
              <a:rPr lang="en-US" dirty="0" smtClean="0"/>
              <a:t>Scheduling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Handling OS Jitter</a:t>
            </a:r>
          </a:p>
          <a:p>
            <a:r>
              <a:rPr lang="en-US" dirty="0" smtClean="0"/>
              <a:t>Preemption threshold scheduling (PTS) is the optimal real-time algorithm for reducing stack memory size.</a:t>
            </a:r>
          </a:p>
          <a:p>
            <a:r>
              <a:rPr lang="en-US" dirty="0" smtClean="0"/>
              <a:t>Parallelism-aware batch scheduling</a:t>
            </a:r>
          </a:p>
          <a:p>
            <a:r>
              <a:rPr lang="en-US" dirty="0" smtClean="0"/>
              <a:t>QOS Scheme prevents priority inversion</a:t>
            </a:r>
          </a:p>
          <a:p>
            <a:r>
              <a:rPr lang="en-US" dirty="0" smtClean="0"/>
              <a:t>Synergy between the OS and SMTs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And Thread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Performance Effect of Localized Thread Schedules</a:t>
            </a:r>
          </a:p>
          <a:p>
            <a:r>
              <a:rPr lang="en-US" dirty="0" smtClean="0"/>
              <a:t>Thread Performance Isolation using Operating System Scheduler</a:t>
            </a:r>
          </a:p>
          <a:p>
            <a:r>
              <a:rPr lang="en-US" dirty="0" smtClean="0"/>
              <a:t>Thread priorities during instruction scheduling in SMT</a:t>
            </a:r>
          </a:p>
          <a:p>
            <a:r>
              <a:rPr lang="en-US" dirty="0" smtClean="0"/>
              <a:t>Priority enforcement via non-work-conserving scheduling</a:t>
            </a:r>
          </a:p>
          <a:p>
            <a:r>
              <a:rPr lang="en-US" dirty="0" smtClean="0"/>
              <a:t>Prioritized SMT Architecture with Inter-processor communication (IPC) Control Method</a:t>
            </a:r>
          </a:p>
          <a:p>
            <a:r>
              <a:rPr lang="en-US" dirty="0" smtClean="0"/>
              <a:t>Scheduling Threads According to Resource Demands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carg\Local Settings\Temporary Internet Files\Content.IE5\29JDG8HG\MP9102209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21691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Progress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Dual-Priority </a:t>
            </a:r>
            <a:r>
              <a:rPr lang="en-US" dirty="0" err="1" smtClean="0"/>
              <a:t>MPSoC</a:t>
            </a:r>
            <a:r>
              <a:rPr lang="en-US" dirty="0" smtClean="0"/>
              <a:t> for cars</a:t>
            </a:r>
          </a:p>
          <a:p>
            <a:r>
              <a:rPr lang="en-US" dirty="0" smtClean="0"/>
              <a:t>Multi-threading OS for WSN</a:t>
            </a:r>
          </a:p>
          <a:p>
            <a:r>
              <a:rPr lang="en-US" dirty="0" smtClean="0"/>
              <a:t>Real-Time Java and Multi-Core Architectures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And Interrupt Ideas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Threads as Interrupts</a:t>
            </a:r>
          </a:p>
          <a:p>
            <a:r>
              <a:rPr lang="en-US" dirty="0" smtClean="0"/>
              <a:t>Reservation-Based Interrupt Scheduling</a:t>
            </a:r>
          </a:p>
          <a:p>
            <a:r>
              <a:rPr lang="en-US" dirty="0" smtClean="0"/>
              <a:t>Predictable Interrupt Scheduling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of Topics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Documents and Settings\carg\Local Settings\Temporary Internet Files\Content.IE5\C6DN7A7O\MC90044713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1122" y="0"/>
            <a:ext cx="2072878" cy="289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2223</Words>
  <Application>Microsoft Office PowerPoint</Application>
  <PresentationFormat>On-screen Show (4:3)</PresentationFormat>
  <Paragraphs>199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</vt:lpstr>
      <vt:lpstr>Trends in Multiprocessor Thread Schedulers</vt:lpstr>
      <vt:lpstr>Thread Scheduler</vt:lpstr>
      <vt:lpstr>Overview</vt:lpstr>
      <vt:lpstr>MP Thread Scheduling Problems</vt:lpstr>
      <vt:lpstr>Paper Titles</vt:lpstr>
      <vt:lpstr>Paper Titles</vt:lpstr>
      <vt:lpstr>Areas of Progress</vt:lpstr>
      <vt:lpstr>Areas of Progress</vt:lpstr>
      <vt:lpstr>Clustering of Topics</vt:lpstr>
      <vt:lpstr>Performance Metrics</vt:lpstr>
      <vt:lpstr>Resource Utilization Analysis</vt:lpstr>
      <vt:lpstr>Throughput Analysis</vt:lpstr>
      <vt:lpstr>Speedup Analysis</vt:lpstr>
      <vt:lpstr>Exec Time Analysis</vt:lpstr>
      <vt:lpstr>IPC Analysis</vt:lpstr>
      <vt:lpstr>Caches Analysis</vt:lpstr>
      <vt:lpstr>Response Time Analysis</vt:lpstr>
      <vt:lpstr>Benchmark Analysis</vt:lpstr>
      <vt:lpstr>Performance Gains</vt:lpstr>
      <vt:lpstr>References</vt:lpstr>
      <vt:lpstr>Questions?</vt:lpstr>
      <vt:lpstr>SCRIBING, AND ANSWERING TO THE QUESTIONS </vt:lpstr>
      <vt:lpstr>SCRIBING, AND ANSWERING TO THE QUESTIONS </vt:lpstr>
    </vt:vector>
  </TitlesOfParts>
  <Company>nil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</dc:creator>
  <cp:lastModifiedBy>COE Support</cp:lastModifiedBy>
  <cp:revision>177</cp:revision>
  <dcterms:created xsi:type="dcterms:W3CDTF">2009-09-14T18:23:59Z</dcterms:created>
  <dcterms:modified xsi:type="dcterms:W3CDTF">2010-11-04T16:34:21Z</dcterms:modified>
</cp:coreProperties>
</file>