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2" r:id="rId3"/>
    <p:sldId id="264" r:id="rId4"/>
    <p:sldId id="263" r:id="rId5"/>
    <p:sldId id="277" r:id="rId6"/>
    <p:sldId id="261" r:id="rId7"/>
    <p:sldId id="276" r:id="rId8"/>
    <p:sldId id="257" r:id="rId9"/>
    <p:sldId id="267" r:id="rId10"/>
    <p:sldId id="269" r:id="rId11"/>
    <p:sldId id="271" r:id="rId12"/>
    <p:sldId id="270" r:id="rId13"/>
    <p:sldId id="275" r:id="rId14"/>
    <p:sldId id="272" r:id="rId15"/>
    <p:sldId id="273" r:id="rId16"/>
    <p:sldId id="278" r:id="rId17"/>
    <p:sldId id="274" r:id="rId18"/>
    <p:sldId id="279" r:id="rId19"/>
    <p:sldId id="280" r:id="rId20"/>
    <p:sldId id="281" r:id="rId21"/>
    <p:sldId id="260" r:id="rId22"/>
    <p:sldId id="265" r:id="rId23"/>
    <p:sldId id="266" r:id="rId24"/>
    <p:sldId id="268" r:id="rId25"/>
    <p:sldId id="25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45" autoAdjust="0"/>
    <p:restoredTop sz="81188" autoAdjust="0"/>
  </p:normalViewPr>
  <p:slideViewPr>
    <p:cSldViewPr>
      <p:cViewPr varScale="1">
        <p:scale>
          <a:sx n="90" d="100"/>
          <a:sy n="90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4F353-8EEA-43A6-A44F-D37F245FC578}" type="datetimeFigureOut">
              <a:rPr lang="en-US" smtClean="0"/>
              <a:pPr/>
              <a:t>10/29/2010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F3D32-C493-4BDB-BE4A-6ABA75B4DA7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System where there is n processor</a:t>
            </a:r>
          </a:p>
          <a:p>
            <a:r>
              <a:rPr lang="en-CA" dirty="0" smtClean="0"/>
              <a:t>Whole space is accessible to the programmer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Processor communicate through the network</a:t>
            </a:r>
          </a:p>
          <a:p>
            <a:pPr>
              <a:buFont typeface="Arial" pitchFamily="34" charset="0"/>
              <a:buNone/>
            </a:pPr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Might have one or multiple memory per processor</a:t>
            </a:r>
          </a:p>
          <a:p>
            <a:pPr>
              <a:buFont typeface="Arial" pitchFamily="34" charset="0"/>
              <a:buNone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there is less memory than processor, there will be contention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dirty="0" smtClean="0"/>
              <a:t>Declares 2 array, and allocate memory</a:t>
            </a:r>
            <a:r>
              <a:rPr lang="en-CA" baseline="0" dirty="0" smtClean="0"/>
              <a:t> on the GPU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/>
              <a:t>In the real life we should populate the arrays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/>
              <a:t>Calls a Kernel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Times2 &lt;&lt;&lt; &gt;&gt;&gt; indicates it runs on the GPU</a:t>
            </a:r>
          </a:p>
          <a:p>
            <a:pPr marL="228600" indent="-228600">
              <a:buFont typeface="+mj-lt"/>
              <a:buAutoNum type="arabicPeriod"/>
            </a:pPr>
            <a:endParaRPr lang="en-CA" dirty="0" smtClean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CA" dirty="0" smtClean="0">
                <a:latin typeface="Courier New" pitchFamily="49" charset="0"/>
                <a:cs typeface="Courier New" pitchFamily="49" charset="0"/>
              </a:rPr>
              <a:t>In times2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>
                <a:latin typeface="Courier New" pitchFamily="49" charset="0"/>
                <a:cs typeface="Courier New" pitchFamily="49" charset="0"/>
              </a:rPr>
              <a:t>Declare an</a:t>
            </a: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 array of shared memory (max 16KB)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Gets the index for the thread, will be between 0 and 999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Copies from the global to the shared memory, will be optimized away and perform 384-bit load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Synchronize,  to make sure the memory is all loaded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Add two values of the array and put them in B</a:t>
            </a:r>
          </a:p>
          <a:p>
            <a:pPr marL="228600" indent="-228600">
              <a:buFont typeface="+mj-lt"/>
              <a:buAutoNum type="arabicPeriod"/>
            </a:pPr>
            <a:endParaRPr lang="en-CA" baseline="0" dirty="0" smtClean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Without the shared memory, it may be a lot slower.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dirty="0" smtClean="0"/>
              <a:t>Declares 2 array, and allocate memory</a:t>
            </a:r>
            <a:r>
              <a:rPr lang="en-CA" baseline="0" dirty="0" smtClean="0"/>
              <a:t> on the GPU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/>
              <a:t>In the real life we should populate the arrays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/>
              <a:t>Calls a Kernel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Times2 &lt;&lt;&lt; &gt;&gt;&gt; indicates it runs on the GPU</a:t>
            </a:r>
          </a:p>
          <a:p>
            <a:pPr marL="228600" indent="-228600">
              <a:buFont typeface="+mj-lt"/>
              <a:buAutoNum type="arabicPeriod"/>
            </a:pPr>
            <a:endParaRPr lang="en-CA" dirty="0" smtClean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CA" dirty="0" smtClean="0">
                <a:latin typeface="Courier New" pitchFamily="49" charset="0"/>
                <a:cs typeface="Courier New" pitchFamily="49" charset="0"/>
              </a:rPr>
              <a:t>In times2</a:t>
            </a:r>
          </a:p>
          <a:p>
            <a:pPr marL="228600" indent="-228600">
              <a:buFont typeface="+mj-lt"/>
              <a:buAutoNum type="arabicPeriod"/>
            </a:pPr>
            <a:r>
              <a:rPr lang="en-CA" dirty="0" smtClean="0">
                <a:latin typeface="Courier New" pitchFamily="49" charset="0"/>
                <a:cs typeface="Courier New" pitchFamily="49" charset="0"/>
              </a:rPr>
              <a:t>Declare an</a:t>
            </a: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 array of shared memory (max 16KB)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Gets the index for the thread, will be between 0 and 999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Copies from the global to the shared memory, will be optimized away and perform 384-bit load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Synchronize,  to make sure the memory is all loaded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Add two values of the array and put them in B</a:t>
            </a:r>
          </a:p>
          <a:p>
            <a:pPr marL="228600" indent="-228600">
              <a:buFont typeface="+mj-lt"/>
              <a:buAutoNum type="arabicPeriod"/>
            </a:pPr>
            <a:endParaRPr lang="en-CA" baseline="0" dirty="0" smtClean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Without the shared memory, it may be a </a:t>
            </a:r>
            <a:r>
              <a:rPr lang="en-CA" baseline="0" smtClean="0">
                <a:latin typeface="Courier New" pitchFamily="49" charset="0"/>
                <a:cs typeface="Courier New" pitchFamily="49" charset="0"/>
              </a:rPr>
              <a:t>lot slower.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dirty="0" smtClean="0"/>
              <a:t>Yes, if we remove the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S[</a:t>
            </a:r>
            <a:r>
              <a:rPr lang="en-CA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- 1]</a:t>
            </a:r>
            <a:r>
              <a:rPr lang="en-CA" baseline="0" dirty="0" smtClean="0">
                <a:latin typeface="Courier New" pitchFamily="49" charset="0"/>
                <a:cs typeface="Courier New" pitchFamily="49" charset="0"/>
              </a:rPr>
              <a:t> both methods are as fast.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Can</a:t>
            </a:r>
            <a:r>
              <a:rPr lang="en-CA" baseline="0" dirty="0" smtClean="0"/>
              <a:t> be 16 multiprocessor with 80 thread each. Each thread does the same job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Called 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stream processing units for AMD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CA" dirty="0" smtClean="0"/>
              <a:t>massively parallel systems,</a:t>
            </a:r>
            <a:r>
              <a:rPr lang="en-CA" baseline="0" dirty="0" smtClean="0"/>
              <a:t> it needs special frameworks to schedule thousand of threads.</a:t>
            </a:r>
            <a:endParaRPr lang="en-CA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CA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June 16, 2008 the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Khronos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Compute Working Group was formed.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Talk about CUDA because there is a single design.</a:t>
            </a:r>
          </a:p>
          <a:p>
            <a:endParaRPr lang="en-CA" dirty="0" smtClean="0"/>
          </a:p>
          <a:p>
            <a:r>
              <a:rPr lang="en-CA" dirty="0" smtClean="0"/>
              <a:t>Texture cache size depend on the board, varies from 32KB to 1 MB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Constant data size = 64KB and the cache is 8KB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a common, limited-bandwidth bus as an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interconnection network severely restricts system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scalability. Furthermore, this type of interconnection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 allows only one processor at a time to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communicate with the memory, leading to performance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degradation. To avoid this problem, the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shared memory is divided into memory modules, as</a:t>
            </a:r>
          </a:p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1 shows.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CA" dirty="0" smtClean="0"/>
          </a:p>
          <a:p>
            <a:pPr>
              <a:buFont typeface="Arial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bandwidth between the CPU and the GPU is also important as it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F3D32-C493-4BDB-BE4A-6ABA75B4DA73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10/29/2010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realworldtech.com/page.cfm?ArticleID=RWT090808195242&amp;p=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371600"/>
            <a:ext cx="8313642" cy="1828800"/>
          </a:xfrm>
        </p:spPr>
        <p:txBody>
          <a:bodyPr>
            <a:normAutofit/>
          </a:bodyPr>
          <a:lstStyle/>
          <a:p>
            <a:pPr algn="ctr"/>
            <a:r>
              <a:rPr lang="en-CA" sz="4800" dirty="0" smtClean="0"/>
              <a:t>Programming of parallel systems</a:t>
            </a:r>
            <a:endParaRPr lang="en-CA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Shared memory systems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543956" cy="1143000"/>
          </a:xfrm>
        </p:spPr>
        <p:txBody>
          <a:bodyPr>
            <a:noAutofit/>
          </a:bodyPr>
          <a:lstStyle/>
          <a:p>
            <a:r>
              <a:rPr lang="en-CA" sz="4000" dirty="0" smtClean="0"/>
              <a:t>Support for shared memory in hardware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+mj-lt"/>
              </a:rPr>
              <a:t>Two types of shared memory</a:t>
            </a:r>
          </a:p>
          <a:p>
            <a:r>
              <a:rPr lang="en-CA" dirty="0" smtClean="0">
                <a:latin typeface="+mj-lt"/>
              </a:rPr>
              <a:t>Global memory</a:t>
            </a:r>
          </a:p>
          <a:p>
            <a:pPr lvl="1"/>
            <a:r>
              <a:rPr lang="en-CA" dirty="0" smtClean="0">
                <a:latin typeface="+mj-lt"/>
              </a:rPr>
              <a:t>Shared among the multiprocessor</a:t>
            </a:r>
          </a:p>
          <a:p>
            <a:pPr lvl="1"/>
            <a:r>
              <a:rPr lang="en-CA" dirty="0" smtClean="0">
                <a:latin typeface="+mj-lt"/>
              </a:rPr>
              <a:t>No cache ... cache coherent</a:t>
            </a:r>
          </a:p>
          <a:p>
            <a:pPr lvl="1"/>
            <a:r>
              <a:rPr lang="en-CA" dirty="0" smtClean="0">
                <a:latin typeface="+mj-lt"/>
              </a:rPr>
              <a:t>Support for atomic operations</a:t>
            </a:r>
          </a:p>
          <a:p>
            <a:r>
              <a:rPr lang="en-CA" dirty="0" smtClean="0">
                <a:latin typeface="+mj-lt"/>
              </a:rPr>
              <a:t>Shared memory</a:t>
            </a:r>
          </a:p>
          <a:p>
            <a:pPr lvl="1"/>
            <a:r>
              <a:rPr lang="en-CA" dirty="0" smtClean="0">
                <a:latin typeface="+mj-lt"/>
              </a:rPr>
              <a:t>Not a truly shared memory, because it is local to a multiprocessor</a:t>
            </a:r>
          </a:p>
          <a:p>
            <a:pPr lvl="1"/>
            <a:r>
              <a:rPr lang="en-CA" dirty="0" smtClean="0">
                <a:latin typeface="+mj-lt"/>
              </a:rPr>
              <a:t>Support for atomic operations</a:t>
            </a:r>
          </a:p>
          <a:p>
            <a:pPr lvl="1"/>
            <a:r>
              <a:rPr lang="en-CA" dirty="0" smtClean="0">
                <a:latin typeface="+mj-lt"/>
              </a:rPr>
              <a:t>Often serve a manual cache for the global memory</a:t>
            </a:r>
          </a:p>
          <a:p>
            <a:pPr lvl="2"/>
            <a:r>
              <a:rPr lang="en-CA" dirty="0" smtClean="0">
                <a:latin typeface="+mj-lt"/>
              </a:rPr>
              <a:t>The </a:t>
            </a:r>
            <a:r>
              <a:rPr lang="en-CA" dirty="0" smtClean="0">
                <a:latin typeface="+mj-lt"/>
              </a:rPr>
              <a:t>program </a:t>
            </a:r>
            <a:r>
              <a:rPr lang="en-CA" dirty="0" smtClean="0">
                <a:latin typeface="+mj-lt"/>
              </a:rPr>
              <a:t>explicitly write to the shared memory</a:t>
            </a:r>
          </a:p>
          <a:p>
            <a:pPr lvl="2"/>
            <a:r>
              <a:rPr lang="en-CA" dirty="0" smtClean="0">
                <a:latin typeface="+mj-lt"/>
              </a:rPr>
              <a:t>Private to a multiprocessor, shared between its threads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Memory bandwidth 1/4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+mj-lt"/>
              </a:rPr>
              <a:t>The memory is often the restricting factor in a system</a:t>
            </a:r>
          </a:p>
          <a:p>
            <a:r>
              <a:rPr lang="en-CA" dirty="0" smtClean="0">
                <a:latin typeface="+mj-lt"/>
              </a:rPr>
              <a:t>Using a single bus and a single memory module restricts the system scalability [8]</a:t>
            </a:r>
          </a:p>
          <a:p>
            <a:pPr lvl="1"/>
            <a:r>
              <a:rPr lang="en-CA" dirty="0" smtClean="0">
                <a:latin typeface="+mj-lt"/>
              </a:rPr>
              <a:t>Only one processor could access the memory at one time</a:t>
            </a:r>
          </a:p>
          <a:p>
            <a:pPr lvl="2"/>
            <a:r>
              <a:rPr lang="en-CA" dirty="0" smtClean="0">
                <a:latin typeface="+mj-lt"/>
              </a:rPr>
              <a:t>Leads to </a:t>
            </a:r>
            <a:r>
              <a:rPr lang="en-CA" dirty="0" smtClean="0">
                <a:latin typeface="+mj-lt"/>
              </a:rPr>
              <a:t>serialization</a:t>
            </a:r>
            <a:endParaRPr lang="en-CA" dirty="0" smtClean="0">
              <a:latin typeface="+mj-lt"/>
            </a:endParaRPr>
          </a:p>
          <a:p>
            <a:r>
              <a:rPr lang="en-CA" dirty="0" smtClean="0">
                <a:latin typeface="+mj-lt"/>
              </a:rPr>
              <a:t>Solution on the GPU:</a:t>
            </a:r>
          </a:p>
          <a:p>
            <a:pPr lvl="1"/>
            <a:r>
              <a:rPr lang="en-CA" dirty="0" smtClean="0">
                <a:latin typeface="+mj-lt"/>
              </a:rPr>
              <a:t>Use a LARGE memory bus width such as 384-bit. [9]</a:t>
            </a:r>
          </a:p>
          <a:p>
            <a:pPr lvl="1"/>
            <a:r>
              <a:rPr lang="en-CA" dirty="0" smtClean="0">
                <a:latin typeface="+mj-lt"/>
              </a:rPr>
              <a:t>This can lead to 48 byte read in parallel</a:t>
            </a:r>
          </a:p>
          <a:p>
            <a:pPr lvl="1"/>
            <a:r>
              <a:rPr lang="en-CA" dirty="0" smtClean="0">
                <a:latin typeface="+mj-lt"/>
              </a:rPr>
              <a:t>Use a hardware scheduler to send the right data to the right thread.</a:t>
            </a:r>
          </a:p>
          <a:p>
            <a:pPr lvl="2"/>
            <a:r>
              <a:rPr lang="en-CA" dirty="0" smtClean="0">
                <a:latin typeface="+mj-lt"/>
              </a:rPr>
              <a:t>There is no shuffling, first thread gets the first 4 byte, and so on.</a:t>
            </a:r>
          </a:p>
          <a:p>
            <a:pPr lvl="2"/>
            <a:r>
              <a:rPr lang="en-CA" dirty="0" smtClean="0">
                <a:latin typeface="+mj-lt"/>
              </a:rPr>
              <a:t>Software is responsible to read continuous data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Memory bandwidth 2/4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 fontScale="92500"/>
          </a:bodyPr>
          <a:lstStyle/>
          <a:p>
            <a:r>
              <a:rPr lang="en-CA" sz="2000" dirty="0" smtClean="0">
                <a:latin typeface="+mj-lt"/>
              </a:rPr>
              <a:t>For a </a:t>
            </a:r>
            <a:r>
              <a:rPr lang="en-CA" sz="2000" dirty="0" err="1" smtClean="0">
                <a:latin typeface="+mj-lt"/>
              </a:rPr>
              <a:t>GeForce</a:t>
            </a:r>
            <a:r>
              <a:rPr lang="en-CA" sz="2000" dirty="0" smtClean="0">
                <a:latin typeface="+mj-lt"/>
              </a:rPr>
              <a:t> 480 GTX, theoretical scenario [9]</a:t>
            </a:r>
          </a:p>
          <a:p>
            <a:r>
              <a:rPr lang="en-CA" sz="2000" dirty="0" smtClean="0">
                <a:latin typeface="+mj-lt"/>
              </a:rPr>
              <a:t>The Memory Bandwidth can be as high as </a:t>
            </a:r>
            <a:r>
              <a:rPr lang="en-CA" b="1" dirty="0" smtClean="0">
                <a:latin typeface="+mj-lt"/>
              </a:rPr>
              <a:t>177.4 GB/sec</a:t>
            </a:r>
          </a:p>
          <a:p>
            <a:r>
              <a:rPr lang="en-CA" sz="2000" dirty="0" smtClean="0">
                <a:latin typeface="+mj-lt"/>
              </a:rPr>
              <a:t>The performance can be as high as</a:t>
            </a:r>
            <a:r>
              <a:rPr lang="en-CA" dirty="0" smtClean="0">
                <a:latin typeface="+mj-lt"/>
              </a:rPr>
              <a:t> </a:t>
            </a:r>
            <a:r>
              <a:rPr lang="en-CA" b="1" dirty="0" smtClean="0">
                <a:latin typeface="+mj-lt"/>
              </a:rPr>
              <a:t>1.35 </a:t>
            </a:r>
            <a:r>
              <a:rPr lang="en-CA" b="1" dirty="0" err="1" smtClean="0">
                <a:latin typeface="+mj-lt"/>
              </a:rPr>
              <a:t>Tflops</a:t>
            </a:r>
            <a:endParaRPr lang="en-CA" b="1" dirty="0" smtClean="0">
              <a:latin typeface="+mj-lt"/>
            </a:endParaRPr>
          </a:p>
          <a:p>
            <a:pPr lvl="1"/>
            <a:r>
              <a:rPr lang="en-CA" dirty="0" smtClean="0">
                <a:latin typeface="+mj-lt"/>
              </a:rPr>
              <a:t>1350 * 10</a:t>
            </a:r>
            <a:r>
              <a:rPr lang="en-CA" baseline="30000" dirty="0" smtClean="0">
                <a:latin typeface="+mj-lt"/>
              </a:rPr>
              <a:t>9</a:t>
            </a:r>
            <a:r>
              <a:rPr lang="en-CA" dirty="0" smtClean="0">
                <a:latin typeface="+mj-lt"/>
              </a:rPr>
              <a:t> floating point operation per second</a:t>
            </a:r>
          </a:p>
          <a:p>
            <a:endParaRPr lang="en-CA" dirty="0" smtClean="0">
              <a:latin typeface="+mj-lt"/>
            </a:endParaRPr>
          </a:p>
          <a:p>
            <a:r>
              <a:rPr lang="en-CA" dirty="0" smtClean="0">
                <a:latin typeface="+mj-lt"/>
              </a:rPr>
              <a:t>Float = 4 byte</a:t>
            </a:r>
          </a:p>
          <a:p>
            <a:r>
              <a:rPr lang="en-CA" dirty="0" smtClean="0">
                <a:latin typeface="+mj-lt"/>
              </a:rPr>
              <a:t>Load 44.35 * 10</a:t>
            </a:r>
            <a:r>
              <a:rPr lang="en-CA" baseline="30000" dirty="0" smtClean="0">
                <a:latin typeface="+mj-lt"/>
              </a:rPr>
              <a:t>9</a:t>
            </a:r>
            <a:r>
              <a:rPr lang="en-CA" dirty="0" smtClean="0">
                <a:latin typeface="+mj-lt"/>
              </a:rPr>
              <a:t> float/s</a:t>
            </a:r>
          </a:p>
          <a:p>
            <a:r>
              <a:rPr lang="en-CA" dirty="0" smtClean="0">
                <a:latin typeface="+mj-lt"/>
              </a:rPr>
              <a:t>Process 1.35 * 10</a:t>
            </a:r>
            <a:r>
              <a:rPr lang="en-CA" baseline="30000" dirty="0" smtClean="0">
                <a:latin typeface="+mj-lt"/>
              </a:rPr>
              <a:t>12</a:t>
            </a:r>
            <a:r>
              <a:rPr lang="en-CA" dirty="0" smtClean="0">
                <a:latin typeface="+mj-lt"/>
              </a:rPr>
              <a:t> float/s</a:t>
            </a:r>
          </a:p>
          <a:p>
            <a:r>
              <a:rPr lang="en-CA" dirty="0" smtClean="0">
                <a:latin typeface="+mj-lt"/>
              </a:rPr>
              <a:t>To have maximum utilisation we need</a:t>
            </a:r>
          </a:p>
          <a:p>
            <a:r>
              <a:rPr lang="en-CA" dirty="0" smtClean="0">
                <a:latin typeface="+mj-lt"/>
              </a:rPr>
              <a:t>1,350 * 10</a:t>
            </a:r>
            <a:r>
              <a:rPr lang="en-CA" baseline="30000" dirty="0" smtClean="0">
                <a:latin typeface="+mj-lt"/>
              </a:rPr>
              <a:t>9</a:t>
            </a:r>
            <a:r>
              <a:rPr lang="en-CA" dirty="0" smtClean="0">
                <a:latin typeface="+mj-lt"/>
              </a:rPr>
              <a:t> / 44.35 * 10</a:t>
            </a:r>
            <a:r>
              <a:rPr lang="en-CA" baseline="30000" dirty="0" smtClean="0">
                <a:latin typeface="+mj-lt"/>
              </a:rPr>
              <a:t>9</a:t>
            </a:r>
            <a:r>
              <a:rPr lang="en-CA" dirty="0" smtClean="0">
                <a:latin typeface="+mj-lt"/>
              </a:rPr>
              <a:t> = 30.5 operations per memory access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Memory bandwidth 3/4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In the GPU, the memory bandwidth is really high (177.4 GB/sec) and it is determined by the type of card</a:t>
            </a:r>
          </a:p>
          <a:p>
            <a:r>
              <a:rPr lang="en-CA" dirty="0" smtClean="0">
                <a:latin typeface="+mj-lt"/>
              </a:rPr>
              <a:t>The bandwidth between the CPU and the GPU is limited by the communication link</a:t>
            </a:r>
          </a:p>
          <a:p>
            <a:pPr lvl="1"/>
            <a:r>
              <a:rPr lang="en-CA" dirty="0" smtClean="0">
                <a:latin typeface="+mj-lt"/>
              </a:rPr>
              <a:t>PCI-Express in most cases</a:t>
            </a:r>
          </a:p>
          <a:p>
            <a:pPr lvl="2"/>
            <a:r>
              <a:rPr lang="en-CA" dirty="0" smtClean="0">
                <a:latin typeface="+mj-lt"/>
              </a:rPr>
              <a:t>Max speed: 8GB/s</a:t>
            </a:r>
          </a:p>
          <a:p>
            <a:pPr lvl="2"/>
            <a:r>
              <a:rPr lang="en-CA" dirty="0" smtClean="0">
                <a:latin typeface="+mj-lt"/>
              </a:rPr>
              <a:t>Important to minimize the communication between the CPU and the GPU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Memory bandwidth 4/4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In practice it is almost impossible to achieve maximum throughput because of the memory alignment requirements.</a:t>
            </a:r>
          </a:p>
          <a:p>
            <a:r>
              <a:rPr lang="en-CA" dirty="0" smtClean="0">
                <a:latin typeface="+mj-lt"/>
              </a:rPr>
              <a:t>Solution: Shared memory</a:t>
            </a:r>
          </a:p>
          <a:p>
            <a:pPr lvl="1"/>
            <a:r>
              <a:rPr lang="en-CA" dirty="0" smtClean="0">
                <a:latin typeface="+mj-lt"/>
              </a:rPr>
              <a:t>Acts as a programmable cache</a:t>
            </a:r>
          </a:p>
          <a:p>
            <a:pPr lvl="1"/>
            <a:r>
              <a:rPr lang="en-CA" dirty="0" smtClean="0">
                <a:latin typeface="+mj-lt"/>
              </a:rPr>
              <a:t>It is possible to order the reads from the global memory and do the computation on a faster smaller memory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929486" cy="846980"/>
          </a:xfrm>
        </p:spPr>
        <p:txBody>
          <a:bodyPr>
            <a:normAutofit/>
          </a:bodyPr>
          <a:lstStyle/>
          <a:p>
            <a:r>
              <a:rPr lang="en-CA" dirty="0" smtClean="0"/>
              <a:t>Example of CUDA code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example(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B)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	    B[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 = S[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>
              <a:buNone/>
            </a:pPr>
            <a:r>
              <a:rPr lang="en-CA" sz="1800" dirty="0" err="1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A, * B;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(&amp;A,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(&amp;B,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example&lt;&lt;&lt;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&gt;&gt;&gt;(A, B);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5786454"/>
            <a:ext cx="2608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>
                <a:latin typeface="+mj-lt"/>
              </a:rPr>
              <a:t>Takes 3 second</a:t>
            </a:r>
            <a:endParaRPr lang="en-CA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500990" cy="846980"/>
          </a:xfrm>
        </p:spPr>
        <p:txBody>
          <a:bodyPr>
            <a:normAutofit/>
          </a:bodyPr>
          <a:lstStyle/>
          <a:p>
            <a:r>
              <a:rPr lang="en-CA" dirty="0" smtClean="0"/>
              <a:t>Code with shared memory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example(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B)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__shared__ 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S[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	S[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__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	    B[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 = S[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>
              <a:buNone/>
            </a:pPr>
            <a:r>
              <a:rPr lang="en-CA" sz="1800" dirty="0" err="1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main()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smtClean="0">
                <a:solidFill>
                  <a:srgbClr val="99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* A, * B;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(&amp;A,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dirty="0" err="1" smtClean="0">
                <a:latin typeface="Courier New" pitchFamily="49" charset="0"/>
                <a:cs typeface="Courier New" pitchFamily="49" charset="0"/>
              </a:rPr>
              <a:t>cudaMalloc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(&amp;B,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example&lt;&lt;&lt;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&gt;&gt;&gt;(A, B);</a:t>
            </a:r>
          </a:p>
          <a:p>
            <a:pPr>
              <a:buNone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>
                <a:latin typeface="+mj-lt"/>
              </a:rPr>
              <a:t>I ran that simple program on my computer</a:t>
            </a:r>
          </a:p>
          <a:p>
            <a:pPr>
              <a:buNone/>
            </a:pPr>
            <a:r>
              <a:rPr lang="en-CA" dirty="0" smtClean="0">
                <a:latin typeface="+mj-lt"/>
              </a:rPr>
              <a:t>Versus the simple solution without shared memory</a:t>
            </a:r>
          </a:p>
          <a:p>
            <a:pPr>
              <a:buNone/>
            </a:pPr>
            <a:r>
              <a:rPr lang="en-CA" dirty="0" smtClean="0">
                <a:latin typeface="+mj-lt"/>
              </a:rPr>
              <a:t>GPU: </a:t>
            </a:r>
            <a:r>
              <a:rPr lang="en-CA" dirty="0" err="1" smtClean="0">
                <a:latin typeface="+mj-lt"/>
              </a:rPr>
              <a:t>GeForce</a:t>
            </a:r>
            <a:r>
              <a:rPr lang="en-CA" dirty="0" smtClean="0">
                <a:latin typeface="+mj-lt"/>
              </a:rPr>
              <a:t> 8800 GTS</a:t>
            </a:r>
          </a:p>
          <a:p>
            <a:pPr>
              <a:buNone/>
            </a:pPr>
            <a:endParaRPr lang="en-CA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3571876"/>
          <a:ext cx="80010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000264"/>
                <a:gridCol w="2000264"/>
                <a:gridCol w="2000264"/>
              </a:tblGrid>
              <a:tr h="370840">
                <a:tc>
                  <a:txBody>
                    <a:bodyPr/>
                    <a:lstStyle/>
                    <a:p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Time (ms)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Load coalesced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Load </a:t>
                      </a:r>
                      <a:r>
                        <a:rPr lang="en-CA" dirty="0" err="1" smtClean="0">
                          <a:latin typeface="+mj-lt"/>
                        </a:rPr>
                        <a:t>uncoalesced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Shared memory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CA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325.6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9376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0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Global memory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CA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2965.98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0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j-lt"/>
                        </a:rPr>
                        <a:t>298424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en-CA" dirty="0" smtClean="0"/>
              <a:t>Explanation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5072099" cy="224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10" y="3826580"/>
            <a:ext cx="5072098" cy="275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>
            <a:off x="3214678" y="3429000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28860" y="3214686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j-lt"/>
              </a:rPr>
              <a:t>2 load</a:t>
            </a:r>
            <a:endParaRPr lang="en-CA" dirty="0"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57554" y="5715016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28860" y="5500702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j-lt"/>
              </a:rPr>
              <a:t>32 load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The state of the art graphics cards that have come out in April 2010 now use caches for global memory</a:t>
            </a:r>
          </a:p>
          <a:p>
            <a:pPr lvl="1"/>
            <a:r>
              <a:rPr lang="en-CA" dirty="0" smtClean="0">
                <a:latin typeface="+mj-lt"/>
              </a:rPr>
              <a:t>Two types of caches</a:t>
            </a:r>
          </a:p>
          <a:p>
            <a:pPr lvl="2"/>
            <a:r>
              <a:rPr lang="en-CA" dirty="0" smtClean="0">
                <a:latin typeface="+mj-lt"/>
              </a:rPr>
              <a:t>L2 cache shared between multiprocessors</a:t>
            </a:r>
          </a:p>
          <a:p>
            <a:pPr lvl="3"/>
            <a:r>
              <a:rPr lang="en-CA" dirty="0" smtClean="0">
                <a:latin typeface="+mj-lt"/>
              </a:rPr>
              <a:t>Cache-coherent</a:t>
            </a:r>
          </a:p>
          <a:p>
            <a:pPr lvl="2"/>
            <a:r>
              <a:rPr lang="en-CA" dirty="0" smtClean="0">
                <a:latin typeface="+mj-lt"/>
              </a:rPr>
              <a:t>L1 cache local to a multiprocessor</a:t>
            </a:r>
          </a:p>
          <a:p>
            <a:pPr lvl="3"/>
            <a:r>
              <a:rPr lang="en-CA" dirty="0" smtClean="0">
                <a:latin typeface="+mj-lt"/>
              </a:rPr>
              <a:t>Not cache-coherent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What is a shared memory system</a:t>
            </a:r>
            <a:endParaRPr lang="en-CA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928802"/>
            <a:ext cx="4892737" cy="323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286380" y="1785926"/>
            <a:ext cx="3500462" cy="4500594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CA" sz="2000" dirty="0" smtClean="0">
                <a:latin typeface="+mj-lt"/>
              </a:rPr>
              <a:t>Single memory space accessible to the programmer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>
                <a:latin typeface="+mj-lt"/>
              </a:rPr>
              <a:t>Processor communicate through the network to the memories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>
                <a:latin typeface="+mj-lt"/>
              </a:rPr>
              <a:t>Might have one or multiple memory per processor [1]</a:t>
            </a:r>
          </a:p>
          <a:p>
            <a:pPr>
              <a:buFont typeface="Arial" pitchFamily="34" charset="0"/>
              <a:buChar char="•"/>
            </a:pPr>
            <a:r>
              <a:rPr lang="en-CA" sz="2000" dirty="0" smtClean="0">
                <a:latin typeface="+mj-lt"/>
              </a:rPr>
              <a:t>If there is less memory than processor</a:t>
            </a:r>
          </a:p>
          <a:p>
            <a:pPr lvl="1"/>
            <a:r>
              <a:rPr lang="en-CA" sz="1800" dirty="0" smtClean="0">
                <a:latin typeface="+mj-lt"/>
              </a:rPr>
              <a:t>Memory contention</a:t>
            </a:r>
          </a:p>
          <a:p>
            <a:pPr lvl="1"/>
            <a:r>
              <a:rPr lang="en-CA" sz="1800" dirty="0" smtClean="0">
                <a:latin typeface="+mj-lt"/>
              </a:rPr>
              <a:t>All processor can write to the same memory at the same time</a:t>
            </a:r>
          </a:p>
          <a:p>
            <a:pPr>
              <a:buFont typeface="Arial" pitchFamily="34" charset="0"/>
              <a:buChar char="•"/>
            </a:pPr>
            <a:endParaRPr lang="en-CA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CUDA </a:t>
            </a:r>
            <a:r>
              <a:rPr lang="en-CA" dirty="0" err="1" smtClean="0">
                <a:latin typeface="+mj-lt"/>
              </a:rPr>
              <a:t>vs</a:t>
            </a:r>
            <a:r>
              <a:rPr lang="en-CA" dirty="0" smtClean="0">
                <a:latin typeface="+mj-lt"/>
              </a:rPr>
              <a:t> </a:t>
            </a:r>
            <a:r>
              <a:rPr lang="en-CA" dirty="0" err="1" smtClean="0">
                <a:latin typeface="+mj-lt"/>
              </a:rPr>
              <a:t>OpenCL</a:t>
            </a:r>
            <a:endParaRPr lang="en-CA" dirty="0" smtClean="0">
              <a:latin typeface="+mj-lt"/>
            </a:endParaRPr>
          </a:p>
          <a:p>
            <a:pPr lvl="1"/>
            <a:r>
              <a:rPr lang="en-CA" dirty="0" smtClean="0">
                <a:latin typeface="+mj-lt"/>
              </a:rPr>
              <a:t>Fast, easy: CUDA</a:t>
            </a:r>
          </a:p>
          <a:p>
            <a:pPr lvl="1"/>
            <a:r>
              <a:rPr lang="en-CA" dirty="0" smtClean="0">
                <a:latin typeface="+mj-lt"/>
              </a:rPr>
              <a:t>Portable: </a:t>
            </a:r>
            <a:r>
              <a:rPr lang="en-CA" dirty="0" err="1" smtClean="0">
                <a:latin typeface="+mj-lt"/>
              </a:rPr>
              <a:t>OpenCL</a:t>
            </a:r>
            <a:endParaRPr lang="en-CA" dirty="0" smtClean="0">
              <a:latin typeface="+mj-lt"/>
            </a:endParaRPr>
          </a:p>
          <a:p>
            <a:r>
              <a:rPr lang="en-CA" dirty="0" smtClean="0">
                <a:latin typeface="+mj-lt"/>
              </a:rPr>
              <a:t>Quick development</a:t>
            </a:r>
          </a:p>
          <a:p>
            <a:pPr lvl="1"/>
            <a:r>
              <a:rPr lang="en-CA" dirty="0" smtClean="0">
                <a:latin typeface="+mj-lt"/>
              </a:rPr>
              <a:t>Started in 2008</a:t>
            </a:r>
          </a:p>
          <a:p>
            <a:pPr lvl="1"/>
            <a:r>
              <a:rPr lang="en-CA" dirty="0" smtClean="0">
                <a:latin typeface="+mj-lt"/>
              </a:rPr>
              <a:t>Added a cache recently</a:t>
            </a:r>
          </a:p>
          <a:p>
            <a:r>
              <a:rPr lang="en-CA" dirty="0" smtClean="0">
                <a:latin typeface="+mj-lt"/>
              </a:rPr>
              <a:t>Memory </a:t>
            </a:r>
            <a:r>
              <a:rPr lang="en-CA" dirty="0" smtClean="0"/>
              <a:t>bandwidth limitations are major</a:t>
            </a:r>
          </a:p>
          <a:p>
            <a:pPr lvl="1"/>
            <a:r>
              <a:rPr lang="en-CA" dirty="0" smtClean="0">
                <a:latin typeface="+mj-lt"/>
              </a:rPr>
              <a:t>Use larger memory bus</a:t>
            </a:r>
          </a:p>
          <a:p>
            <a:pPr lvl="1"/>
            <a:r>
              <a:rPr lang="en-CA" smtClean="0">
                <a:latin typeface="+mj-lt"/>
              </a:rPr>
              <a:t>Use caching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32" y="428604"/>
            <a:ext cx="3628996" cy="857256"/>
          </a:xfrm>
        </p:spPr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44" y="1214422"/>
            <a:ext cx="8858312" cy="5429288"/>
          </a:xfrm>
        </p:spPr>
        <p:txBody>
          <a:bodyPr>
            <a:noAutofit/>
          </a:bodyPr>
          <a:lstStyle/>
          <a:p>
            <a:r>
              <a:rPr lang="en-CA" sz="1200" dirty="0" smtClean="0">
                <a:latin typeface="+mj-lt"/>
              </a:rPr>
              <a:t>[1] </a:t>
            </a:r>
            <a:r>
              <a:rPr lang="en-CA" sz="1200" dirty="0" err="1" smtClean="0">
                <a:latin typeface="+mj-lt"/>
              </a:rPr>
              <a:t>Dandamudi</a:t>
            </a:r>
            <a:r>
              <a:rPr lang="en-CA" sz="1200" dirty="0" smtClean="0">
                <a:latin typeface="+mj-lt"/>
              </a:rPr>
              <a:t>, S.P.; , "Reducing run queue contention in shared memory multiprocessors," Computer , vol.30, no.3, pp.82-89, Mar 1997</a:t>
            </a:r>
          </a:p>
          <a:p>
            <a:r>
              <a:rPr lang="en-CA" sz="1200" dirty="0" err="1" smtClean="0">
                <a:latin typeface="+mj-lt"/>
              </a:rPr>
              <a:t>doi</a:t>
            </a:r>
            <a:r>
              <a:rPr lang="en-CA" sz="1200" dirty="0" smtClean="0">
                <a:latin typeface="+mj-lt"/>
              </a:rPr>
              <a:t>: 10.1109/2.573673</a:t>
            </a:r>
          </a:p>
          <a:p>
            <a:r>
              <a:rPr lang="en-CA" sz="1200" dirty="0" smtClean="0">
                <a:latin typeface="+mj-lt"/>
              </a:rPr>
              <a:t>URL: http://www.ieeexplore.ieee.org.proxy.bib.uottawa.ca/stamp/stamp.jsp?tp=&amp;arnumber=573673&amp;isnumber=12418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[2] http://developer.download.nvidia.com/compute/cuda/3_1/toolkit/docs/NVIDIA_CUDA_C_ProgrammingGuide_3.1.pdf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[3] http://developer.amd.com/gpu_assets/GPU%20Computing%20-%20Past%20Present%20and%20Future%20with%20ATI%20Stream%20Technology.pdf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[4] http://www.khronos.org/developers/library/overview/opencl_overview.pdf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[5] Weber, R.; </a:t>
            </a:r>
            <a:r>
              <a:rPr lang="en-CA" sz="1200" dirty="0" err="1" smtClean="0">
                <a:latin typeface="+mj-lt"/>
              </a:rPr>
              <a:t>Gothandaraman</a:t>
            </a:r>
            <a:r>
              <a:rPr lang="en-CA" sz="1200" dirty="0" smtClean="0">
                <a:latin typeface="+mj-lt"/>
              </a:rPr>
              <a:t>, A.; </a:t>
            </a:r>
            <a:r>
              <a:rPr lang="en-CA" sz="1200" dirty="0" err="1" smtClean="0">
                <a:latin typeface="+mj-lt"/>
              </a:rPr>
              <a:t>Hinde</a:t>
            </a:r>
            <a:r>
              <a:rPr lang="en-CA" sz="1200" dirty="0" smtClean="0">
                <a:latin typeface="+mj-lt"/>
              </a:rPr>
              <a:t>, R.; Peterson, G.; , "Comparing Hardware Accelerators in Scientific Applications: A Case Study," Parallel and Distributed Systems, IEEE Transactions on , </a:t>
            </a:r>
            <a:r>
              <a:rPr lang="en-CA" sz="1200" dirty="0" err="1" smtClean="0">
                <a:latin typeface="+mj-lt"/>
              </a:rPr>
              <a:t>vol.PP</a:t>
            </a:r>
            <a:r>
              <a:rPr lang="en-CA" sz="1200" dirty="0" smtClean="0">
                <a:latin typeface="+mj-lt"/>
              </a:rPr>
              <a:t>, no.99, pp.1-1, 0</a:t>
            </a:r>
          </a:p>
          <a:p>
            <a:r>
              <a:rPr lang="en-CA" sz="1200" dirty="0" err="1" smtClean="0">
                <a:latin typeface="+mj-lt"/>
              </a:rPr>
              <a:t>doi</a:t>
            </a:r>
            <a:r>
              <a:rPr lang="en-CA" sz="1200" dirty="0" smtClean="0">
                <a:latin typeface="+mj-lt"/>
              </a:rPr>
              <a:t>: 10.1109/TPDS.2010.125</a:t>
            </a:r>
          </a:p>
          <a:p>
            <a:r>
              <a:rPr lang="en-CA" sz="1200" dirty="0" smtClean="0">
                <a:latin typeface="+mj-lt"/>
              </a:rPr>
              <a:t>URL: http://www.ieeexplore.ieee.org.proxy.bib.uottawa.ca/stamp/stamp.jsp?tp=&amp;arnumber=5482576&amp;isnumber=4359390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[6] http://arxiv.org/abs/1005.2581v2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[7] http://www.math.ntu.edu.tw/~wwang/mtxcomp2010/download/cuda_04_ykhung.pdf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[8] </a:t>
            </a:r>
            <a:r>
              <a:rPr lang="en-CA" sz="1200" dirty="0" err="1" smtClean="0">
                <a:latin typeface="+mj-lt"/>
              </a:rPr>
              <a:t>Dandamudi</a:t>
            </a:r>
            <a:r>
              <a:rPr lang="en-CA" sz="1200" dirty="0" smtClean="0">
                <a:latin typeface="+mj-lt"/>
              </a:rPr>
              <a:t>, S.P.; , "Reducing run queue contention in shared memory multiprocessors," Computer , vol.30, no.3, pp.82-89, Mar 1997</a:t>
            </a:r>
          </a:p>
          <a:p>
            <a:r>
              <a:rPr lang="en-CA" sz="1200" dirty="0" err="1" smtClean="0">
                <a:latin typeface="+mj-lt"/>
              </a:rPr>
              <a:t>doi</a:t>
            </a:r>
            <a:r>
              <a:rPr lang="en-CA" sz="1200" dirty="0" smtClean="0">
                <a:latin typeface="+mj-lt"/>
              </a:rPr>
              <a:t>: 10.1109/2.573673</a:t>
            </a:r>
          </a:p>
          <a:p>
            <a:r>
              <a:rPr lang="en-CA" sz="1200" dirty="0" smtClean="0">
                <a:latin typeface="+mj-lt"/>
              </a:rPr>
              <a:t>URL: http://www.ieeexplore.ieee.org.proxy.bib.uottawa.ca/stamp/stamp.jsp?tp=&amp;arnumber=573673&amp;isnumber=12418</a:t>
            </a:r>
          </a:p>
          <a:p>
            <a:endParaRPr lang="en-CA" sz="1200" dirty="0" smtClean="0">
              <a:latin typeface="+mj-lt"/>
            </a:endParaRPr>
          </a:p>
          <a:p>
            <a:r>
              <a:rPr lang="en-CA" sz="1200" dirty="0" smtClean="0">
                <a:latin typeface="+mj-lt"/>
              </a:rPr>
              <a:t>[9] http://www.nvidia.com/object/product_geforce_gtx_480_us.html</a:t>
            </a:r>
          </a:p>
          <a:p>
            <a:endParaRPr lang="en-CA" sz="1200" dirty="0">
              <a:latin typeface="+mj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 smtClean="0"/>
              <a:t>Backup Slide</a:t>
            </a:r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356"/>
            <a:ext cx="9165787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3" y="1828800"/>
            <a:ext cx="82581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hlinkClick r:id="rId2"/>
              </a:rPr>
              <a:t>http://www.realworldtech.com/page.cfm?ArticleID=RWT090808195242&amp;p=3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pic>
        <p:nvPicPr>
          <p:cNvPr id="16386" name="Picture 2" descr="http://www.realworldtech.com/includes/images/articles/g100-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357166"/>
            <a:ext cx="5514975" cy="610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blogcdn.com/www.engadget.com/media/2008/10/nvidia-quadro-cx-c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571876"/>
            <a:ext cx="2779668" cy="163838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>
                <a:latin typeface="+mj-lt"/>
              </a:rPr>
              <a:t>Shared memory systems are popular because of their ease of use.</a:t>
            </a:r>
          </a:p>
          <a:p>
            <a:r>
              <a:rPr lang="en-CA" dirty="0" smtClean="0">
                <a:latin typeface="+mj-lt"/>
              </a:rPr>
              <a:t>CPU</a:t>
            </a:r>
          </a:p>
          <a:p>
            <a:pPr lvl="1"/>
            <a:r>
              <a:rPr lang="en-CA" dirty="0" smtClean="0">
                <a:latin typeface="+mj-lt"/>
              </a:rPr>
              <a:t>Central processing unit</a:t>
            </a:r>
          </a:p>
          <a:p>
            <a:pPr lvl="1"/>
            <a:r>
              <a:rPr lang="en-CA" dirty="0" smtClean="0">
                <a:latin typeface="+mj-lt"/>
              </a:rPr>
              <a:t>Shares the main memory among many processor to provide a way for communication between threads.</a:t>
            </a:r>
          </a:p>
          <a:p>
            <a:pPr lvl="1"/>
            <a:endParaRPr lang="en-CA" dirty="0" smtClean="0">
              <a:latin typeface="+mj-lt"/>
            </a:endParaRPr>
          </a:p>
          <a:p>
            <a:pPr lvl="1"/>
            <a:endParaRPr lang="en-CA" dirty="0" smtClean="0">
              <a:latin typeface="+mj-lt"/>
            </a:endParaRPr>
          </a:p>
          <a:p>
            <a:pPr lvl="1"/>
            <a:endParaRPr lang="en-CA" dirty="0" smtClean="0">
              <a:latin typeface="+mj-lt"/>
            </a:endParaRPr>
          </a:p>
          <a:p>
            <a:r>
              <a:rPr lang="en-CA" dirty="0" smtClean="0">
                <a:latin typeface="+mj-lt"/>
              </a:rPr>
              <a:t>GPU</a:t>
            </a:r>
          </a:p>
          <a:p>
            <a:pPr lvl="1"/>
            <a:r>
              <a:rPr lang="en-CA" dirty="0" smtClean="0">
                <a:latin typeface="+mj-lt"/>
              </a:rPr>
              <a:t>Graphics processing unit</a:t>
            </a:r>
          </a:p>
          <a:p>
            <a:pPr lvl="1"/>
            <a:r>
              <a:rPr lang="en-CA" dirty="0" smtClean="0">
                <a:latin typeface="+mj-lt"/>
              </a:rPr>
              <a:t>Typically runs hundreds to thousands of threads in parallel organized in SIMD blocks. [2]</a:t>
            </a:r>
          </a:p>
          <a:p>
            <a:pPr lvl="2"/>
            <a:r>
              <a:rPr lang="en-CA" dirty="0" smtClean="0">
                <a:latin typeface="+mj-lt"/>
              </a:rPr>
              <a:t>EX: ATI </a:t>
            </a:r>
            <a:r>
              <a:rPr lang="en-CA" dirty="0" err="1" smtClean="0">
                <a:latin typeface="+mj-lt"/>
              </a:rPr>
              <a:t>Radeon</a:t>
            </a:r>
            <a:r>
              <a:rPr lang="en-CA" dirty="0" smtClean="0">
                <a:latin typeface="+mj-lt"/>
              </a:rPr>
              <a:t>™ HD 4870 Architecture  has 800 threads in 10 SIMD core [3]</a:t>
            </a:r>
          </a:p>
          <a:p>
            <a:pPr lvl="1"/>
            <a:endParaRPr lang="en-CA" dirty="0" smtClean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Examples of shared memory system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Frameworks using shared memory for massively parallel systems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latin typeface="+mj-lt"/>
              </a:rPr>
              <a:t>Due to the massive number of threads, applications have to be rewritten</a:t>
            </a:r>
          </a:p>
          <a:p>
            <a:r>
              <a:rPr lang="en-CA" dirty="0" err="1" smtClean="0">
                <a:latin typeface="+mj-lt"/>
              </a:rPr>
              <a:t>OpenCL</a:t>
            </a:r>
            <a:r>
              <a:rPr lang="en-CA" dirty="0" smtClean="0">
                <a:latin typeface="+mj-lt"/>
              </a:rPr>
              <a:t> (Open Computing Language) [4]</a:t>
            </a:r>
          </a:p>
          <a:p>
            <a:pPr lvl="1"/>
            <a:r>
              <a:rPr lang="en-CA" dirty="0" smtClean="0">
                <a:latin typeface="+mj-lt"/>
              </a:rPr>
              <a:t>Royalty Free</a:t>
            </a:r>
          </a:p>
          <a:p>
            <a:pPr lvl="1"/>
            <a:r>
              <a:rPr lang="en-CA" dirty="0" smtClean="0">
                <a:latin typeface="+mj-lt"/>
              </a:rPr>
              <a:t>Originally developed by Apple, it was submitted to the non-profit </a:t>
            </a:r>
            <a:r>
              <a:rPr lang="en-CA" dirty="0" err="1" smtClean="0">
                <a:latin typeface="+mj-lt"/>
              </a:rPr>
              <a:t>Khronos</a:t>
            </a:r>
            <a:r>
              <a:rPr lang="en-CA" dirty="0" smtClean="0">
                <a:latin typeface="+mj-lt"/>
              </a:rPr>
              <a:t> Group</a:t>
            </a:r>
          </a:p>
          <a:p>
            <a:pPr lvl="1"/>
            <a:r>
              <a:rPr lang="en-CA" dirty="0" smtClean="0">
                <a:latin typeface="+mj-lt"/>
              </a:rPr>
              <a:t>Heterogeneous computing, same code run CPUs, GPUs and other</a:t>
            </a:r>
          </a:p>
          <a:p>
            <a:r>
              <a:rPr lang="en-CA" dirty="0" smtClean="0">
                <a:latin typeface="+mj-lt"/>
              </a:rPr>
              <a:t>CUDA (Compute Unified Device Architecture)</a:t>
            </a:r>
          </a:p>
          <a:p>
            <a:pPr lvl="1"/>
            <a:r>
              <a:rPr lang="en-CA" dirty="0" smtClean="0">
                <a:latin typeface="+mj-lt"/>
              </a:rPr>
              <a:t>Proprietary to NVIDIA video cards</a:t>
            </a:r>
          </a:p>
          <a:p>
            <a:pPr lvl="1"/>
            <a:r>
              <a:rPr lang="en-CA" dirty="0" smtClean="0">
                <a:latin typeface="+mj-lt"/>
              </a:rPr>
              <a:t>Has an API to run </a:t>
            </a:r>
            <a:r>
              <a:rPr lang="en-CA" dirty="0" err="1" smtClean="0">
                <a:latin typeface="+mj-lt"/>
              </a:rPr>
              <a:t>OpenCL</a:t>
            </a:r>
            <a:r>
              <a:rPr lang="en-CA" dirty="0" smtClean="0">
                <a:latin typeface="+mj-lt"/>
              </a:rPr>
              <a:t> on CUDA</a:t>
            </a:r>
          </a:p>
          <a:p>
            <a:pPr lvl="1"/>
            <a:endParaRPr lang="en-CA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CUDA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OpenCL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78605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Feature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OpenCL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CUDA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 Language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mtClean="0"/>
                        <a:t>Yes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mtClean="0"/>
                        <a:t>Yes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C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CPU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Yes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mtClean="0"/>
                        <a:t>No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C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Royalty Free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Proprietary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Community size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Medium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Large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Speed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Fast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Very fast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CUBLAS (math API)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yes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CUFFT (FFT</a:t>
                      </a:r>
                      <a:r>
                        <a:rPr lang="en-CA" baseline="0" dirty="0" smtClean="0"/>
                        <a:t> API</a:t>
                      </a:r>
                      <a:r>
                        <a:rPr lang="en-CA" dirty="0" smtClean="0"/>
                        <a:t>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yes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CUDA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OpenCL</a:t>
            </a:r>
            <a:r>
              <a:rPr lang="en-CA" dirty="0" smtClean="0"/>
              <a:t> - performance</a:t>
            </a:r>
            <a:endParaRPr lang="en-CA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3929090" cy="316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714744" y="5143512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j-lt"/>
              </a:rPr>
              <a:t>[5]</a:t>
            </a:r>
            <a:endParaRPr lang="en-CA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73966" y="514351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[6]</a:t>
            </a:r>
            <a:endParaRPr lang="en-CA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8920" y="2214554"/>
            <a:ext cx="428151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1472" y="5857892"/>
            <a:ext cx="556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j-lt"/>
              </a:rPr>
              <a:t>Benchmarks were run using the same hardware and code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CA" dirty="0" smtClean="0"/>
              <a:t>GPU architecture</a:t>
            </a:r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71678"/>
            <a:ext cx="31051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928802"/>
            <a:ext cx="2714644" cy="2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7" y="4214818"/>
            <a:ext cx="2714644" cy="228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rchive.electronicdesign.com/files/29/20903/fig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00240"/>
            <a:ext cx="4965812" cy="4071966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CA" dirty="0" smtClean="0"/>
              <a:t>CUDA memory types 1/2</a:t>
            </a:r>
            <a:endParaRPr lang="en-C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4572008"/>
            <a:ext cx="3333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072066" y="2000240"/>
            <a:ext cx="3714776" cy="43891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1600" dirty="0" smtClean="0">
                <a:latin typeface="+mj-lt"/>
              </a:rPr>
              <a:t>Device memory – global memory</a:t>
            </a:r>
          </a:p>
          <a:p>
            <a:pPr lvl="1"/>
            <a:r>
              <a:rPr lang="en-CA" sz="1400" dirty="0" smtClean="0">
                <a:latin typeface="+mj-lt"/>
              </a:rPr>
              <a:t>shared</a:t>
            </a:r>
          </a:p>
          <a:p>
            <a:pPr lvl="1"/>
            <a:r>
              <a:rPr lang="en-CA" sz="1400" dirty="0" smtClean="0">
                <a:latin typeface="+mj-lt"/>
              </a:rPr>
              <a:t>large DDR5 memory (&gt; 1GB)</a:t>
            </a:r>
          </a:p>
          <a:p>
            <a:pPr lvl="1"/>
            <a:r>
              <a:rPr lang="en-CA" sz="1400" dirty="0" smtClean="0">
                <a:latin typeface="+mj-lt"/>
              </a:rPr>
              <a:t>off-chip - no cache - slow</a:t>
            </a:r>
          </a:p>
          <a:p>
            <a:r>
              <a:rPr lang="en-CA" sz="1600" dirty="0" smtClean="0">
                <a:latin typeface="+mj-lt"/>
              </a:rPr>
              <a:t>Texture cache</a:t>
            </a:r>
          </a:p>
          <a:p>
            <a:pPr lvl="1"/>
            <a:r>
              <a:rPr lang="en-CA" sz="1400" dirty="0" smtClean="0">
                <a:latin typeface="+mj-lt"/>
              </a:rPr>
              <a:t>opaque memory layout optimized for texture fetch [7]</a:t>
            </a:r>
          </a:p>
          <a:p>
            <a:pPr lvl="1"/>
            <a:r>
              <a:rPr lang="en-CA" sz="1400" dirty="0" smtClean="0">
                <a:latin typeface="+mj-lt"/>
              </a:rPr>
              <a:t>Free interpolation</a:t>
            </a:r>
          </a:p>
          <a:p>
            <a:pPr lvl="1"/>
            <a:r>
              <a:rPr lang="en-CA" sz="1400" dirty="0" smtClean="0">
                <a:latin typeface="+mj-lt"/>
              </a:rPr>
              <a:t>off-chip - cached</a:t>
            </a:r>
            <a:endParaRPr lang="en-CA" sz="14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CA" dirty="0" smtClean="0"/>
              <a:t>CUDA memory types 2/2</a:t>
            </a:r>
            <a:endParaRPr lang="en-CA" dirty="0"/>
          </a:p>
        </p:txBody>
      </p:sp>
      <p:pic>
        <p:nvPicPr>
          <p:cNvPr id="7" name="Picture 2" descr="http://archive.electronicdesign.com/files/29/20903/fig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00240"/>
            <a:ext cx="4965812" cy="4071966"/>
          </a:xfrm>
          <a:prstGeom prst="rect">
            <a:avLst/>
          </a:prstGeom>
          <a:noFill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072066" y="2000240"/>
            <a:ext cx="3714776" cy="43891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1800" dirty="0" smtClean="0">
                <a:latin typeface="+mj-lt"/>
              </a:rPr>
              <a:t>Constant cache</a:t>
            </a:r>
          </a:p>
          <a:p>
            <a:pPr lvl="1">
              <a:buFont typeface="Arial" pitchFamily="34" charset="0"/>
              <a:buChar char="•"/>
            </a:pPr>
            <a:r>
              <a:rPr lang="en-CA" sz="1600" dirty="0" smtClean="0">
                <a:latin typeface="+mj-lt"/>
              </a:rPr>
              <a:t>Off-chip</a:t>
            </a:r>
          </a:p>
          <a:p>
            <a:pPr lvl="1">
              <a:buFont typeface="Arial" pitchFamily="34" charset="0"/>
              <a:buChar char="•"/>
            </a:pPr>
            <a:r>
              <a:rPr lang="en-CA" sz="1600" dirty="0" smtClean="0">
                <a:latin typeface="+mj-lt"/>
              </a:rPr>
              <a:t>Cached</a:t>
            </a:r>
          </a:p>
          <a:p>
            <a:pPr lvl="1">
              <a:buFont typeface="Arial" pitchFamily="34" charset="0"/>
              <a:buChar char="•"/>
            </a:pPr>
            <a:r>
              <a:rPr lang="en-CA" sz="1600" dirty="0" smtClean="0">
                <a:latin typeface="+mj-lt"/>
              </a:rPr>
              <a:t>Slow</a:t>
            </a:r>
          </a:p>
          <a:p>
            <a:pPr lvl="1">
              <a:buFont typeface="Arial" pitchFamily="34" charset="0"/>
              <a:buChar char="•"/>
            </a:pPr>
            <a:r>
              <a:rPr lang="en-CA" sz="1600" dirty="0" smtClean="0">
                <a:latin typeface="+mj-lt"/>
              </a:rPr>
              <a:t>Small (8KB)</a:t>
            </a:r>
          </a:p>
          <a:p>
            <a:pPr>
              <a:buFont typeface="Arial" pitchFamily="34" charset="0"/>
              <a:buChar char="•"/>
            </a:pPr>
            <a:r>
              <a:rPr lang="en-CA" sz="1800" dirty="0" smtClean="0">
                <a:latin typeface="+mj-lt"/>
              </a:rPr>
              <a:t>Shared memory</a:t>
            </a:r>
          </a:p>
          <a:p>
            <a:pPr lvl="1">
              <a:buFont typeface="Arial" pitchFamily="34" charset="0"/>
              <a:buChar char="•"/>
            </a:pPr>
            <a:r>
              <a:rPr lang="en-CA" sz="1400" dirty="0" smtClean="0">
                <a:latin typeface="+mj-lt"/>
              </a:rPr>
              <a:t>One per multiprocessor</a:t>
            </a:r>
          </a:p>
          <a:p>
            <a:pPr lvl="1">
              <a:buFont typeface="Arial" pitchFamily="34" charset="0"/>
              <a:buChar char="•"/>
            </a:pPr>
            <a:r>
              <a:rPr lang="en-CA" sz="1400" dirty="0" smtClean="0">
                <a:latin typeface="+mj-lt"/>
              </a:rPr>
              <a:t>On-chip</a:t>
            </a:r>
          </a:p>
          <a:p>
            <a:pPr lvl="1">
              <a:buFont typeface="Arial" pitchFamily="34" charset="0"/>
              <a:buChar char="•"/>
            </a:pPr>
            <a:r>
              <a:rPr lang="en-CA" sz="1400" dirty="0" smtClean="0">
                <a:latin typeface="+mj-lt"/>
              </a:rPr>
              <a:t>Fast (one clock cycle)</a:t>
            </a:r>
          </a:p>
          <a:p>
            <a:pPr lvl="1">
              <a:buFont typeface="Arial" pitchFamily="34" charset="0"/>
              <a:buChar char="•"/>
            </a:pPr>
            <a:r>
              <a:rPr lang="en-CA" sz="1400" dirty="0" smtClean="0">
                <a:latin typeface="+mj-lt"/>
              </a:rPr>
              <a:t>Small (16KB)</a:t>
            </a:r>
          </a:p>
          <a:p>
            <a:pPr lvl="1">
              <a:buFont typeface="Arial" pitchFamily="34" charset="0"/>
              <a:buChar char="•"/>
            </a:pPr>
            <a:r>
              <a:rPr lang="en-CA" sz="1400" dirty="0" smtClean="0">
                <a:latin typeface="+mj-lt"/>
              </a:rPr>
              <a:t>Can serve as a cache for the global memory</a:t>
            </a:r>
            <a:endParaRPr lang="en-CA" sz="1400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3312</TotalTime>
  <Words>1259</Words>
  <Application>Microsoft Office PowerPoint</Application>
  <PresentationFormat>On-screen Show (4:3)</PresentationFormat>
  <Paragraphs>282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Programming of parallel systems</vt:lpstr>
      <vt:lpstr>What is a shared memory system</vt:lpstr>
      <vt:lpstr>Examples of shared memory system</vt:lpstr>
      <vt:lpstr>Frameworks using shared memory for massively parallel systems</vt:lpstr>
      <vt:lpstr>CUDA vs OpenCL</vt:lpstr>
      <vt:lpstr>CUDA vs OpenCL - performance</vt:lpstr>
      <vt:lpstr>GPU architecture</vt:lpstr>
      <vt:lpstr>CUDA memory types 1/2</vt:lpstr>
      <vt:lpstr>CUDA memory types 2/2</vt:lpstr>
      <vt:lpstr>Support for shared memory in hardware</vt:lpstr>
      <vt:lpstr>Memory bandwidth 1/4</vt:lpstr>
      <vt:lpstr>Memory bandwidth 2/4</vt:lpstr>
      <vt:lpstr>Memory bandwidth 3/4</vt:lpstr>
      <vt:lpstr>Memory bandwidth 4/4</vt:lpstr>
      <vt:lpstr>Example of CUDA code</vt:lpstr>
      <vt:lpstr>Code with shared memory</vt:lpstr>
      <vt:lpstr>Example</vt:lpstr>
      <vt:lpstr>Explanation</vt:lpstr>
      <vt:lpstr>Slide 19</vt:lpstr>
      <vt:lpstr>Conclusion</vt:lpstr>
      <vt:lpstr>References</vt:lpstr>
      <vt:lpstr>Backup Slide</vt:lpstr>
      <vt:lpstr>Slide 23</vt:lpstr>
      <vt:lpstr>Slide 24</vt:lpstr>
      <vt:lpstr>http://www.realworldtech.com/page.cfm?ArticleID=RWT090808195242&amp;p=3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Gateway</dc:creator>
  <cp:lastModifiedBy>Gateway</cp:lastModifiedBy>
  <cp:revision>179</cp:revision>
  <dcterms:created xsi:type="dcterms:W3CDTF">2010-10-09T16:30:27Z</dcterms:created>
  <dcterms:modified xsi:type="dcterms:W3CDTF">2010-10-31T03:18:51Z</dcterms:modified>
</cp:coreProperties>
</file>