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339" r:id="rId2"/>
    <p:sldId id="340" r:id="rId3"/>
    <p:sldId id="333" r:id="rId4"/>
    <p:sldId id="341" r:id="rId5"/>
    <p:sldId id="342" r:id="rId6"/>
    <p:sldId id="354" r:id="rId7"/>
    <p:sldId id="343" r:id="rId8"/>
    <p:sldId id="370" r:id="rId9"/>
    <p:sldId id="371" r:id="rId10"/>
    <p:sldId id="372" r:id="rId11"/>
    <p:sldId id="373" r:id="rId12"/>
    <p:sldId id="374" r:id="rId13"/>
    <p:sldId id="334" r:id="rId14"/>
    <p:sldId id="335" r:id="rId15"/>
    <p:sldId id="336" r:id="rId16"/>
    <p:sldId id="337" r:id="rId17"/>
    <p:sldId id="338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88D2E3-E034-4CF1-8189-451D4F0BC133}" type="slidenum">
              <a:rPr lang="fr-FR" altLang="en-US" sz="1200" smtClean="0"/>
              <a:pPr/>
              <a:t>1</a:t>
            </a:fld>
            <a:endParaRPr lang="fr-FR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78E1A71-F192-407E-9CAE-710E24736647}" type="slidenum">
              <a:rPr lang="fr-FR" altLang="en-US" sz="1200"/>
              <a:pPr/>
              <a:t>15</a:t>
            </a:fld>
            <a:endParaRPr lang="fr-FR" altLang="en-US" sz="120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2B59C7-E285-4842-8D26-1DCFAB84033A}" type="slidenum">
              <a:rPr lang="fr-FR" altLang="en-US" sz="1200"/>
              <a:pPr/>
              <a:t>16</a:t>
            </a:fld>
            <a:endParaRPr lang="fr-FR" altLang="en-US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7C7E31-A0E0-46C9-807B-9481C5FB2635}" type="slidenum">
              <a:rPr lang="fr-FR" altLang="en-US" sz="1200"/>
              <a:pPr/>
              <a:t>17</a:t>
            </a:fld>
            <a:endParaRPr lang="fr-FR" altLang="en-US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081C29-05B3-47E8-9EEE-CA3079E9DBB2}" type="slidenum">
              <a:rPr lang="fr-FR" altLang="en-US" sz="1200" smtClean="0"/>
              <a:pPr/>
              <a:t>18</a:t>
            </a:fld>
            <a:endParaRPr lang="fr-FR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3025"/>
            <a:ext cx="5081587" cy="4128592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7DD6BB-4271-40C4-BCDA-D5D070C1519B}" type="slidenum">
              <a:rPr lang="fr-FR" altLang="en-US" sz="1200" smtClean="0"/>
              <a:pPr/>
              <a:t>19</a:t>
            </a:fld>
            <a:endParaRPr lang="fr-FR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3025"/>
            <a:ext cx="5081587" cy="4128592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44E759-7BA1-465B-BD55-A9651F1EF847}" type="slidenum">
              <a:rPr lang="fr-FR" altLang="en-US" sz="1200" smtClean="0"/>
              <a:pPr/>
              <a:t>20</a:t>
            </a:fld>
            <a:endParaRPr lang="fr-FR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3025"/>
            <a:ext cx="5081587" cy="4128592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6F1FFB-2CD3-4F6B-AFB7-B7DE803E79A3}" type="slidenum">
              <a:rPr lang="fr-FR" altLang="en-US" sz="1200" smtClean="0"/>
              <a:pPr/>
              <a:t>27</a:t>
            </a:fld>
            <a:endParaRPr lang="fr-FR" alt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63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673"/>
            <a:ext cx="5029200" cy="4113007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A9B3DD-7515-4EC6-AC24-A7F1B7241A0A}" type="slidenum">
              <a:rPr lang="fr-FR" altLang="en-US" sz="1200" smtClean="0"/>
              <a:pPr/>
              <a:t>31</a:t>
            </a:fld>
            <a:endParaRPr lang="fr-FR" alt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7C4123-4A91-409E-BE3D-2E17C6BBDC1E}" type="slidenum">
              <a:rPr lang="fr-FR" altLang="en-US" sz="1200" smtClean="0"/>
              <a:pPr/>
              <a:t>2</a:t>
            </a:fld>
            <a:endParaRPr lang="fr-FR" altLang="en-US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DC3191F-092E-4EB3-8855-8E66A8BFDA84}" type="slidenum">
              <a:rPr lang="fr-FR" altLang="en-US" sz="1200" smtClean="0"/>
              <a:pPr/>
              <a:t>8</a:t>
            </a:fld>
            <a:endParaRPr lang="fr-FR" alt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372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529EAA-4207-454A-ADEB-186A138DBC96}" type="slidenum">
              <a:rPr lang="fr-FR" altLang="en-US" sz="1200" smtClean="0"/>
              <a:pPr/>
              <a:t>9</a:t>
            </a:fld>
            <a:endParaRPr lang="fr-FR" alt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832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25528E8-BAF3-4961-B084-9A6920AA33D6}" type="slidenum">
              <a:rPr lang="fr-FR" altLang="en-US" sz="1200" smtClean="0"/>
              <a:pPr/>
              <a:t>10</a:t>
            </a:fld>
            <a:endParaRPr lang="fr-FR" alt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8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1886E7-BBE7-40FA-8F13-96F56ABE3A3C}" type="slidenum">
              <a:rPr lang="fr-FR" altLang="en-US" sz="1200" smtClean="0"/>
              <a:pPr/>
              <a:t>11</a:t>
            </a:fld>
            <a:endParaRPr lang="fr-FR" alt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369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151D7E-6378-4AFB-A924-4F0F9B451651}" type="slidenum">
              <a:rPr lang="fr-FR" altLang="en-US" sz="1200" smtClean="0"/>
              <a:pPr/>
              <a:t>12</a:t>
            </a:fld>
            <a:endParaRPr lang="fr-FR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3978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C61C5-33CE-4CC3-8672-B7921D0DD09A}" type="slidenum">
              <a:rPr lang="fr-FR" altLang="en-US" sz="1200"/>
              <a:pPr/>
              <a:t>13</a:t>
            </a:fld>
            <a:endParaRPr lang="fr-FR" alt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C6DB2-8476-4623-812A-A85D552AB6FD}" type="slidenum">
              <a:rPr lang="fr-FR" altLang="en-US" sz="1200"/>
              <a:pPr/>
              <a:t>14</a:t>
            </a:fld>
            <a:endParaRPr lang="fr-FR" alt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17/03/2015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Attribuer des valeurs à des</a:t>
            </a:r>
            <a:r>
              <a:rPr lang="fr-CA" altLang="en-US" sz="4000" smtClean="0"/>
              <a:t> variables avec set!</a:t>
            </a:r>
            <a:endParaRPr lang="en-US" altLang="en-US" sz="400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 smtClean="0"/>
              <a:t>Cette fonction permet d’attribuer une valeur à une variable</a:t>
            </a:r>
            <a:endParaRPr lang="en-US" altLang="en-US" dirty="0" smtClean="0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2124074" y="3212976"/>
            <a:ext cx="59763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(set!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(+ 3 4))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(set!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(+ 1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539750" y="5085184"/>
            <a:ext cx="8139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En SCHEME, les fonctions dont le nom se termine par </a:t>
            </a:r>
            <a:r>
              <a:rPr lang="en-US" altLang="en-US" sz="2000"/>
              <a:t>! </a:t>
            </a:r>
            <a:r>
              <a:rPr lang="en-US" altLang="en-US" sz="2000" i="1"/>
              <a:t>sont des fonctions qui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modifient la valeur de l'un des arguments (op</a:t>
            </a:r>
            <a:r>
              <a:rPr lang="en-CA" altLang="en-US" sz="2000" i="1"/>
              <a:t>é</a:t>
            </a:r>
            <a:r>
              <a:rPr lang="en-US" altLang="en-US" sz="2000" i="1"/>
              <a:t>rations destructives).</a:t>
            </a:r>
          </a:p>
        </p:txBody>
      </p:sp>
    </p:spTree>
    <p:extLst>
      <p:ext uri="{BB962C8B-B14F-4D97-AF65-F5344CB8AC3E}">
        <p14:creationId xmlns:p14="http://schemas.microsoft.com/office/powerpoint/2010/main" val="180045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Avec les listes</a:t>
            </a:r>
            <a:endParaRPr lang="en-US" altLang="en-US" dirty="0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 smtClean="0"/>
              <a:t>Dans certains cas, il est possible d’obtenir un résultat sans avoir à évaluer tous les éléments d’une liste.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187450" y="3068960"/>
            <a:ext cx="74898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(suite n1 n2 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(if (zero? N) '()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 (+ n1 n2) (suite n2 (+ n1 n2) (- N 1)))))</a:t>
            </a: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1187450" y="5229225"/>
            <a:ext cx="63368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(suite 0 1 10)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(1 2 3 5 8 13 21 34 55 89)</a:t>
            </a:r>
          </a:p>
        </p:txBody>
      </p:sp>
    </p:spTree>
    <p:extLst>
      <p:ext uri="{BB962C8B-B14F-4D97-AF65-F5344CB8AC3E}">
        <p14:creationId xmlns:p14="http://schemas.microsoft.com/office/powerpoint/2010/main" val="49914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Exemple sans delay</a:t>
            </a:r>
            <a:endParaRPr lang="en-US" altLang="en-US" smtClean="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611560" y="1989138"/>
            <a:ext cx="813690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membre-ord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L) '())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((&lt;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L))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((=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L))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#t)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(#T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membre-ord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L)))))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755576" y="4868863"/>
            <a:ext cx="75613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membre-ord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 (suite 0 1 200)) 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tous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les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éléments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sont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énérés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6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Exemple avec </a:t>
            </a:r>
            <a:r>
              <a:rPr lang="fr-CA" altLang="en-US" dirty="0" err="1" smtClean="0"/>
              <a:t>delay</a:t>
            </a:r>
            <a:endParaRPr lang="en-US" altLang="en-US" dirty="0" smtClean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3568" y="1700808"/>
            <a:ext cx="78492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(suite n1 n2 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(if (zero? N) '()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(cons (+ n1 n2) 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delay (suite n2 (+ n1 n2) 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(-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1))))))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membre-ord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(let ((premier (car L)))</a:t>
            </a:r>
          </a:p>
          <a:p>
            <a:pPr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L)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((&lt;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premier)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((=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premier)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(#T (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membre-ord? 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nbre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(force </a:t>
            </a:r>
            <a:endParaRPr lang="fr-FR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L)))))))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0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Caractères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err="1" smtClean="0"/>
              <a:t>Constante</a:t>
            </a:r>
            <a:r>
              <a:rPr lang="en-US" altLang="en-US" sz="2000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		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#\a 	#\A 	#\( 	#\space 	#\newline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400" dirty="0" err="1" smtClean="0"/>
              <a:t>Prédicats</a:t>
            </a:r>
            <a:r>
              <a:rPr lang="en-US" altLang="en-US" sz="2400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	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(char? </a:t>
            </a:r>
            <a:r>
              <a:rPr lang="en-US" altLang="en-US" sz="20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(char-alphabetic?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(char-numeric?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(char-whitespace?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(char-upper-case?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(char-lower-case?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83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Caractères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err="1" smtClean="0"/>
              <a:t>Fonctions</a:t>
            </a:r>
            <a:r>
              <a:rPr lang="en-US" altLang="en-US" sz="2800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char_1 char_2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(char&lt;?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char_1 char_2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(char&gt;?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char_1 char_2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(char&lt;=?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char_1 char_2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(char&gt;=?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char_1 char_2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Avec 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–ci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ces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fonctions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deviennent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indépendantes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à</a:t>
            </a:r>
            <a:r>
              <a:rPr lang="en-US" altLang="en-US" sz="2800" dirty="0" smtClean="0"/>
              <a:t> la </a:t>
            </a:r>
            <a:r>
              <a:rPr lang="en-US" altLang="en-US" sz="2800" dirty="0" err="1" smtClean="0"/>
              <a:t>casse</a:t>
            </a:r>
            <a:r>
              <a:rPr lang="en-US" altLang="en-US" sz="2800" dirty="0" smtClean="0"/>
              <a:t>:</a:t>
            </a:r>
            <a:r>
              <a:rPr lang="en-US" altLang="en-US" sz="2000" dirty="0" smtClean="0"/>
              <a:t> </a:t>
            </a:r>
          </a:p>
          <a:p>
            <a:pPr marL="109728" indent="0">
              <a:lnSpc>
                <a:spcPct val="80000"/>
              </a:lnSpc>
              <a:buNone/>
            </a:pPr>
            <a:endParaRPr lang="en-US" alt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(char=? #\a #\A)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(char-ci=? #\a #\A)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4490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Manipulation des caractères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(char-&gt;integer #\a) </a:t>
            </a:r>
          </a:p>
          <a:p>
            <a:pPr>
              <a:buFont typeface="Wingdings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97 </a:t>
            </a:r>
          </a:p>
          <a:p>
            <a:pPr>
              <a:buFont typeface="Wingdings" pitchFamily="2" charset="2"/>
              <a:buNone/>
            </a:pP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(integer-&gt;char (+ 1 (char-&gt;integer #\a))) </a:t>
            </a:r>
          </a:p>
          <a:p>
            <a:pPr>
              <a:buFont typeface="Wingdings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#\b 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39354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Chaine de caractères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6552728" cy="3962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/>
              <a:t> 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string_1 string_2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(string&lt;?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string_1 string_2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(string&gt;?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string_1 string_2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(string&lt;=?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string_1 string_2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(string&gt;=? </a:t>
            </a:r>
            <a:r>
              <a:rPr lang="en-US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string_1 string_2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 smtClean="0"/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4427538" y="2841898"/>
            <a:ext cx="446494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(string=?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"Coco" "coco")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(string-ci=?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“Coco" “coco")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(string-length "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Bravo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(string-&gt;list "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Bravo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(#\B #\r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#\a #\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 #\o)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(substring "computer" 3 6) "put"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18517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César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329"/>
            <a:ext cx="8507288" cy="36038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cesar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-char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(if (char-alphabetic? char)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(let ((base (if (char-upper-case? char)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(char-&gt;integer #\A)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(char-&gt;integer #\a))))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(integer-&gt;char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(+ base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(modulo (+ k (- (char-&gt;integer char) base)) 26))) 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char))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59832" y="5469123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cesar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-char #\r 7)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#\y</a:t>
            </a:r>
          </a:p>
        </p:txBody>
      </p:sp>
    </p:spTree>
    <p:extLst>
      <p:ext uri="{BB962C8B-B14F-4D97-AF65-F5344CB8AC3E}">
        <p14:creationId xmlns:p14="http://schemas.microsoft.com/office/powerpoint/2010/main" val="389382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9488" y="1628800"/>
            <a:ext cx="7696200" cy="4176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1" dirty="0" smtClean="0">
                <a:solidFill>
                  <a:srgbClr val="FF0000"/>
                </a:solidFill>
              </a:rPr>
              <a:t>read</a:t>
            </a:r>
            <a:r>
              <a:rPr lang="en-US" altLang="en-US" sz="1800" dirty="0" smtClean="0"/>
              <a:t> – </a:t>
            </a:r>
            <a:r>
              <a:rPr lang="en-US" altLang="en-US" sz="1800" dirty="0" err="1" smtClean="0"/>
              <a:t>retourne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une</a:t>
            </a:r>
            <a:r>
              <a:rPr lang="en-US" altLang="en-US" sz="1800" dirty="0" smtClean="0"/>
              <a:t> entrée du clavier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(read)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	; entrée de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l’utilisateur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	;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retournee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 la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(read)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"hello world"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"hello world"</a:t>
            </a:r>
          </a:p>
          <a:p>
            <a:pPr>
              <a:lnSpc>
                <a:spcPct val="80000"/>
              </a:lnSpc>
            </a:pPr>
            <a:r>
              <a:rPr lang="en-US" altLang="en-US" sz="1800" b="1" dirty="0" smtClean="0">
                <a:solidFill>
                  <a:srgbClr val="FF0000"/>
                </a:solidFill>
              </a:rPr>
              <a:t>display</a:t>
            </a:r>
            <a:r>
              <a:rPr lang="en-US" altLang="en-US" sz="1800" dirty="0" smtClean="0"/>
              <a:t> – </a:t>
            </a:r>
            <a:r>
              <a:rPr lang="en-US" altLang="en-US" sz="1800" dirty="0" err="1" smtClean="0"/>
              <a:t>affiche</a:t>
            </a:r>
            <a:r>
              <a:rPr lang="en-US" altLang="en-US" sz="1800" dirty="0" smtClean="0"/>
              <a:t> son </a:t>
            </a:r>
            <a:r>
              <a:rPr lang="en-US" altLang="en-US" sz="1800" dirty="0" err="1" smtClean="0"/>
              <a:t>parametre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sur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ecran</a:t>
            </a:r>
            <a:endParaRPr lang="en-US" altLang="en-US" sz="1800" dirty="0" smtClean="0"/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(display "hello world")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(display (+ 2 3))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lnSpc>
                <a:spcPct val="80000"/>
              </a:lnSpc>
            </a:pPr>
            <a:r>
              <a:rPr lang="en-US" altLang="en-US" sz="1800" b="1" dirty="0" smtClean="0">
                <a:solidFill>
                  <a:srgbClr val="FF0000"/>
                </a:solidFill>
              </a:rPr>
              <a:t>newline</a:t>
            </a:r>
            <a:r>
              <a:rPr lang="en-US" altLang="en-US" sz="1800" dirty="0" smtClean="0"/>
              <a:t> – </a:t>
            </a:r>
            <a:r>
              <a:rPr lang="en-US" altLang="en-US" sz="1800" dirty="0" err="1" smtClean="0"/>
              <a:t>affiche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une</a:t>
            </a:r>
            <a:r>
              <a:rPr lang="en-US" altLang="en-US" sz="1800" dirty="0" smtClean="0"/>
              <a:t> nouvelle </a:t>
            </a:r>
            <a:r>
              <a:rPr lang="en-US" altLang="en-US" sz="1800" dirty="0" err="1" smtClean="0"/>
              <a:t>ligne</a:t>
            </a:r>
            <a:endParaRPr lang="en-US" altLang="en-US" sz="240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smtClean="0"/>
              <a:t>Entrees / Sorties</a:t>
            </a:r>
            <a:endParaRPr lang="en-US" altLang="en-US" sz="4000" smtClean="0"/>
          </a:p>
        </p:txBody>
      </p:sp>
    </p:spTree>
    <p:extLst>
      <p:ext uri="{BB962C8B-B14F-4D97-AF65-F5344CB8AC3E}">
        <p14:creationId xmlns:p14="http://schemas.microsoft.com/office/powerpoint/2010/main" val="3336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9488" y="1484784"/>
            <a:ext cx="7696200" cy="4176712"/>
          </a:xfrm>
        </p:spPr>
        <p:txBody>
          <a:bodyPr/>
          <a:lstStyle/>
          <a:p>
            <a:r>
              <a:rPr lang="en-US" altLang="en-US" sz="1800" dirty="0" err="1" smtClean="0"/>
              <a:t>Definir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une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fonction</a:t>
            </a:r>
            <a:r>
              <a:rPr lang="en-US" altLang="en-US" sz="1800" dirty="0" smtClean="0"/>
              <a:t> qui lit un </a:t>
            </a:r>
            <a:r>
              <a:rPr lang="en-US" altLang="en-US" sz="1800" dirty="0" err="1" smtClean="0"/>
              <a:t>nombre</a:t>
            </a:r>
            <a:r>
              <a:rPr lang="en-US" altLang="en-US" sz="1800" dirty="0" smtClean="0"/>
              <a:t> (</a:t>
            </a:r>
            <a:r>
              <a:rPr lang="en-US" altLang="en-US" sz="1800" dirty="0" err="1" smtClean="0"/>
              <a:t>si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ce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n’est</a:t>
            </a:r>
            <a:r>
              <a:rPr lang="en-US" altLang="en-US" sz="1800" dirty="0" smtClean="0"/>
              <a:t> pas un </a:t>
            </a:r>
            <a:r>
              <a:rPr lang="en-US" altLang="en-US" sz="1800" dirty="0" err="1" smtClean="0"/>
              <a:t>nombre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elle</a:t>
            </a:r>
            <a:r>
              <a:rPr lang="en-US" altLang="en-US" sz="1800" dirty="0" smtClean="0"/>
              <a:t> continue de demander un </a:t>
            </a:r>
            <a:r>
              <a:rPr lang="en-US" altLang="en-US" sz="1800" dirty="0" err="1" smtClean="0"/>
              <a:t>nombre</a:t>
            </a:r>
            <a:r>
              <a:rPr lang="en-US" altLang="en-US" sz="1800" dirty="0" smtClean="0"/>
              <a:t>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&gt; (define (ask-number)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 	     (display "</a:t>
            </a:r>
            <a:r>
              <a:rPr lang="en-US" altLang="en-US" sz="1800" b="1" dirty="0" err="1" smtClean="0">
                <a:latin typeface="Courier New" pitchFamily="49" charset="0"/>
              </a:rPr>
              <a:t>Entrez</a:t>
            </a:r>
            <a:r>
              <a:rPr lang="en-US" altLang="en-US" sz="1800" b="1" dirty="0" smtClean="0">
                <a:latin typeface="Courier New" pitchFamily="49" charset="0"/>
              </a:rPr>
              <a:t> un </a:t>
            </a:r>
            <a:r>
              <a:rPr lang="en-US" altLang="en-US" sz="1800" b="1" dirty="0" err="1" smtClean="0">
                <a:latin typeface="Courier New" pitchFamily="49" charset="0"/>
              </a:rPr>
              <a:t>nombre</a:t>
            </a:r>
            <a:r>
              <a:rPr lang="en-US" altLang="en-US" sz="1800" b="1" dirty="0" smtClean="0">
                <a:latin typeface="Courier New" pitchFamily="49" charset="0"/>
              </a:rPr>
              <a:t>: ")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 (let ((n (read)))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   	   	  (if (number? n)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       	   n	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	  (ask-number))))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itchFamily="49" charset="0"/>
              </a:rPr>
              <a:t>&gt; (ask-number)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 err="1">
                <a:latin typeface="Courier New" pitchFamily="49" charset="0"/>
              </a:rPr>
              <a:t>Entrez</a:t>
            </a:r>
            <a:r>
              <a:rPr lang="en-US" altLang="en-US" sz="1800" b="1" dirty="0">
                <a:latin typeface="Courier New" pitchFamily="49" charset="0"/>
              </a:rPr>
              <a:t> un </a:t>
            </a:r>
            <a:r>
              <a:rPr lang="en-US" altLang="en-US" sz="1800" b="1" dirty="0" err="1">
                <a:latin typeface="Courier New" pitchFamily="49" charset="0"/>
              </a:rPr>
              <a:t>nombre</a:t>
            </a:r>
            <a:r>
              <a:rPr lang="en-US" altLang="en-US" sz="1800" b="1" dirty="0">
                <a:latin typeface="Courier New" pitchFamily="49" charset="0"/>
              </a:rPr>
              <a:t>: 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 err="1">
                <a:latin typeface="Courier New" pitchFamily="49" charset="0"/>
              </a:rPr>
              <a:t>Entrez</a:t>
            </a:r>
            <a:r>
              <a:rPr lang="en-US" altLang="en-US" sz="1800" b="1" dirty="0">
                <a:latin typeface="Courier New" pitchFamily="49" charset="0"/>
              </a:rPr>
              <a:t> un </a:t>
            </a:r>
            <a:r>
              <a:rPr lang="en-US" altLang="en-US" sz="1800" b="1" dirty="0" err="1">
                <a:latin typeface="Courier New" pitchFamily="49" charset="0"/>
              </a:rPr>
              <a:t>nombre</a:t>
            </a:r>
            <a:r>
              <a:rPr lang="en-US" altLang="en-US" sz="1800" b="1" dirty="0">
                <a:latin typeface="Courier New" pitchFamily="49" charset="0"/>
              </a:rPr>
              <a:t>: (5 6)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 err="1">
                <a:latin typeface="Courier New" pitchFamily="49" charset="0"/>
              </a:rPr>
              <a:t>Entrez</a:t>
            </a:r>
            <a:r>
              <a:rPr lang="en-US" altLang="en-US" sz="1800" b="1" dirty="0">
                <a:latin typeface="Courier New" pitchFamily="49" charset="0"/>
              </a:rPr>
              <a:t> un </a:t>
            </a:r>
            <a:r>
              <a:rPr lang="en-US" altLang="en-US" sz="1800" b="1" dirty="0" err="1">
                <a:latin typeface="Courier New" pitchFamily="49" charset="0"/>
              </a:rPr>
              <a:t>nombre</a:t>
            </a:r>
            <a:r>
              <a:rPr lang="en-US" altLang="en-US" sz="1800" b="1" dirty="0">
                <a:latin typeface="Courier New" pitchFamily="49" charset="0"/>
              </a:rPr>
              <a:t>: “</a:t>
            </a:r>
            <a:r>
              <a:rPr lang="en-US" altLang="en-US" sz="1800" b="1" dirty="0" err="1">
                <a:latin typeface="Courier New" pitchFamily="49" charset="0"/>
              </a:rPr>
              <a:t>mais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err="1">
                <a:latin typeface="Courier New" pitchFamily="49" charset="0"/>
              </a:rPr>
              <a:t>pourquoi</a:t>
            </a:r>
            <a:r>
              <a:rPr lang="en-US" altLang="en-US" sz="1800" b="1" dirty="0">
                <a:latin typeface="Courier New" pitchFamily="49" charset="0"/>
              </a:rPr>
              <a:t> ?"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 err="1">
                <a:latin typeface="Courier New" pitchFamily="49" charset="0"/>
              </a:rPr>
              <a:t>Entrez</a:t>
            </a:r>
            <a:r>
              <a:rPr lang="en-US" altLang="en-US" sz="1800" b="1" dirty="0">
                <a:latin typeface="Courier New" pitchFamily="49" charset="0"/>
              </a:rPr>
              <a:t> un </a:t>
            </a:r>
            <a:r>
              <a:rPr lang="en-US" altLang="en-US" sz="1800" b="1" dirty="0" err="1">
                <a:latin typeface="Courier New" pitchFamily="49" charset="0"/>
              </a:rPr>
              <a:t>nombre</a:t>
            </a:r>
            <a:r>
              <a:rPr lang="en-US" altLang="en-US" sz="1800" b="1" dirty="0">
                <a:latin typeface="Courier New" pitchFamily="49" charset="0"/>
              </a:rPr>
              <a:t>: 12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itchFamily="49" charset="0"/>
              </a:rPr>
              <a:t>12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dirty="0" err="1" smtClean="0"/>
              <a:t>Entrees</a:t>
            </a:r>
            <a:r>
              <a:rPr lang="fr-FR" altLang="en-US" sz="4000" dirty="0" smtClean="0"/>
              <a:t> / Sorties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36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Exemple</a:t>
            </a:r>
            <a:endParaRPr lang="en-US" altLang="en-US" smtClean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971600" y="1732167"/>
            <a:ext cx="553068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interrupteur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etat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#f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(lambda ()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set!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(not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etat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etat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'on 'off)))) </a:t>
            </a:r>
          </a:p>
        </p:txBody>
      </p:sp>
      <p:sp>
        <p:nvSpPr>
          <p:cNvPr id="13317" name="TextBox 1"/>
          <p:cNvSpPr txBox="1">
            <a:spLocks noChangeArrowheads="1"/>
          </p:cNvSpPr>
          <p:nvPr/>
        </p:nvSpPr>
        <p:spPr bwMode="auto">
          <a:xfrm>
            <a:off x="755650" y="4978400"/>
            <a:ext cx="81994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i="1"/>
              <a:t>Encapsulation de la variable lit dans la définition de light-switch</a:t>
            </a:r>
          </a:p>
        </p:txBody>
      </p:sp>
    </p:spTree>
    <p:extLst>
      <p:ext uri="{BB962C8B-B14F-4D97-AF65-F5344CB8AC3E}">
        <p14:creationId xmlns:p14="http://schemas.microsoft.com/office/powerpoint/2010/main" val="3827772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9488" y="1916113"/>
            <a:ext cx="7696200" cy="4176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err="1" smtClean="0"/>
              <a:t>Une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fonction</a:t>
            </a:r>
            <a:r>
              <a:rPr lang="en-US" altLang="en-US" sz="1800" dirty="0" smtClean="0"/>
              <a:t> qui lit un </a:t>
            </a:r>
            <a:r>
              <a:rPr lang="en-US" altLang="en-US" sz="1800" dirty="0" err="1" smtClean="0"/>
              <a:t>entier</a:t>
            </a:r>
            <a:r>
              <a:rPr lang="en-US" altLang="en-US" sz="1800" dirty="0" smtClean="0"/>
              <a:t>, fait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appel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à la </a:t>
            </a:r>
            <a:r>
              <a:rPr lang="en-US" altLang="en-US" sz="1800" dirty="0" err="1" smtClean="0"/>
              <a:t>factorielle</a:t>
            </a:r>
            <a:r>
              <a:rPr lang="en-US" altLang="en-US" sz="1800" dirty="0" smtClean="0"/>
              <a:t> et </a:t>
            </a:r>
            <a:r>
              <a:rPr lang="en-US" altLang="en-US" sz="1800" dirty="0" err="1" smtClean="0"/>
              <a:t>affiche</a:t>
            </a:r>
            <a:r>
              <a:rPr lang="en-US" altLang="en-US" sz="1800" dirty="0" smtClean="0"/>
              <a:t> le </a:t>
            </a:r>
            <a:r>
              <a:rPr lang="en-US" altLang="en-US" sz="1800" dirty="0" err="1" smtClean="0"/>
              <a:t>resultat</a:t>
            </a:r>
            <a:r>
              <a:rPr lang="en-US" altLang="en-US" sz="1800" dirty="0" smtClean="0"/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(define (fact-</a:t>
            </a:r>
            <a:r>
              <a:rPr lang="en-US" altLang="en-US" sz="1800" b="1" dirty="0" err="1" smtClean="0">
                <a:latin typeface="Courier New" pitchFamily="49" charset="0"/>
              </a:rPr>
              <a:t>interactif</a:t>
            </a:r>
            <a:r>
              <a:rPr lang="en-US" altLang="en-US" sz="1800" b="1" dirty="0" smtClean="0">
                <a:latin typeface="Courier New" pitchFamily="49" charset="0"/>
              </a:rPr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(display "</a:t>
            </a:r>
            <a:r>
              <a:rPr lang="en-US" altLang="en-US" sz="1800" b="1" dirty="0" err="1" smtClean="0">
                <a:latin typeface="Courier New" pitchFamily="49" charset="0"/>
              </a:rPr>
              <a:t>Entrez</a:t>
            </a:r>
            <a:r>
              <a:rPr lang="en-US" altLang="en-US" sz="1800" b="1" dirty="0" smtClean="0">
                <a:latin typeface="Courier New" pitchFamily="49" charset="0"/>
              </a:rPr>
              <a:t> un </a:t>
            </a:r>
            <a:r>
              <a:rPr lang="en-US" altLang="en-US" sz="1800" b="1" dirty="0" err="1" smtClean="0">
                <a:latin typeface="Courier New" pitchFamily="49" charset="0"/>
              </a:rPr>
              <a:t>entier</a:t>
            </a:r>
            <a:r>
              <a:rPr lang="en-US" altLang="en-US" sz="1800" b="1" dirty="0" smtClean="0">
                <a:latin typeface="Courier New" pitchFamily="49" charset="0"/>
              </a:rPr>
              <a:t>: ")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(let ((n (read)))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(display “La </a:t>
            </a:r>
            <a:r>
              <a:rPr lang="en-US" altLang="en-US" sz="1800" b="1" dirty="0" err="1" smtClean="0">
                <a:latin typeface="Courier New" pitchFamily="49" charset="0"/>
              </a:rPr>
              <a:t>factorielle</a:t>
            </a:r>
            <a:r>
              <a:rPr lang="en-US" altLang="en-US" sz="1800" b="1" dirty="0" smtClean="0">
                <a:latin typeface="Courier New" pitchFamily="49" charset="0"/>
              </a:rPr>
              <a:t> de ")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(display n)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(display " </a:t>
            </a:r>
            <a:r>
              <a:rPr lang="en-US" altLang="en-US" sz="1800" b="1" dirty="0" err="1" smtClean="0">
                <a:latin typeface="Courier New" pitchFamily="49" charset="0"/>
              </a:rPr>
              <a:t>est</a:t>
            </a:r>
            <a:r>
              <a:rPr lang="en-US" altLang="en-US" sz="1800" b="1" dirty="0" smtClean="0">
                <a:latin typeface="Courier New" pitchFamily="49" charset="0"/>
              </a:rPr>
              <a:t> ")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(display (fact n))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	   (newline)))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b="1" dirty="0" smtClean="0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&gt; (fact-</a:t>
            </a:r>
            <a:r>
              <a:rPr lang="en-US" altLang="en-US" sz="1800" b="1" dirty="0" err="1" smtClean="0">
                <a:latin typeface="Courier New" pitchFamily="49" charset="0"/>
              </a:rPr>
              <a:t>interactif</a:t>
            </a:r>
            <a:r>
              <a:rPr lang="en-US" altLang="en-US" sz="1800" b="1" dirty="0" smtClean="0">
                <a:latin typeface="Courier New" pitchFamily="49" charset="0"/>
              </a:rPr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err="1" smtClean="0">
                <a:latin typeface="Courier New" pitchFamily="49" charset="0"/>
              </a:rPr>
              <a:t>Entrez</a:t>
            </a:r>
            <a:r>
              <a:rPr lang="en-US" altLang="en-US" sz="1800" b="1" dirty="0" smtClean="0">
                <a:latin typeface="Courier New" pitchFamily="49" charset="0"/>
              </a:rPr>
              <a:t> un </a:t>
            </a:r>
            <a:r>
              <a:rPr lang="en-US" altLang="en-US" sz="1800" b="1" dirty="0" err="1" smtClean="0">
                <a:latin typeface="Courier New" pitchFamily="49" charset="0"/>
              </a:rPr>
              <a:t>entier</a:t>
            </a:r>
            <a:r>
              <a:rPr lang="en-US" altLang="en-US" sz="1800" b="1" dirty="0" smtClean="0">
                <a:latin typeface="Courier New" pitchFamily="49" charset="0"/>
              </a:rPr>
              <a:t>: 4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urier New" pitchFamily="49" charset="0"/>
              </a:rPr>
              <a:t>La </a:t>
            </a:r>
            <a:r>
              <a:rPr lang="en-US" altLang="en-US" sz="1800" b="1" dirty="0" err="1" smtClean="0">
                <a:latin typeface="Courier New" pitchFamily="49" charset="0"/>
              </a:rPr>
              <a:t>factorielle</a:t>
            </a:r>
            <a:r>
              <a:rPr lang="en-US" altLang="en-US" sz="1800" b="1" dirty="0" smtClean="0">
                <a:latin typeface="Courier New" pitchFamily="49" charset="0"/>
              </a:rPr>
              <a:t> de 4 </a:t>
            </a:r>
            <a:r>
              <a:rPr lang="en-US" altLang="en-US" sz="1800" b="1" dirty="0" err="1" smtClean="0">
                <a:latin typeface="Courier New" pitchFamily="49" charset="0"/>
              </a:rPr>
              <a:t>est</a:t>
            </a:r>
            <a:r>
              <a:rPr lang="en-US" altLang="en-US" sz="1800" b="1" dirty="0" smtClean="0">
                <a:latin typeface="Courier New" pitchFamily="49" charset="0"/>
              </a:rPr>
              <a:t> 24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dirty="0" err="1" smtClean="0"/>
              <a:t>Entrees</a:t>
            </a:r>
            <a:r>
              <a:rPr lang="fr-FR" altLang="en-US" sz="4000" dirty="0" smtClean="0"/>
              <a:t> / Sorties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7530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Port </a:t>
            </a:r>
            <a:r>
              <a:rPr lang="en-CA" altLang="en-US" dirty="0" err="1" smtClean="0"/>
              <a:t>d’entrée</a:t>
            </a:r>
            <a:endParaRPr lang="en-CA" altLang="en-US" dirty="0" smtClean="0"/>
          </a:p>
        </p:txBody>
      </p:sp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27584" y="1844824"/>
            <a:ext cx="792717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((p (open-input-file "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fichier.txt")))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(let f ((x (read p)))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(if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-object? x)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(begin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(close-input-port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'())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(cons x (f (read p))))))</a:t>
            </a:r>
          </a:p>
        </p:txBody>
      </p:sp>
    </p:spTree>
    <p:extLst>
      <p:ext uri="{BB962C8B-B14F-4D97-AF65-F5344CB8AC3E}">
        <p14:creationId xmlns:p14="http://schemas.microsoft.com/office/powerpoint/2010/main" val="2899152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Appel avec un port d’entrée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971550" y="2349500"/>
            <a:ext cx="682109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(call-with-input-file 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"fichier.txt"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f ((x (read p)))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(if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-object? x)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'()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(cons x (f (read p)))))))</a:t>
            </a:r>
          </a:p>
        </p:txBody>
      </p:sp>
    </p:spTree>
    <p:extLst>
      <p:ext uri="{BB962C8B-B14F-4D97-AF65-F5344CB8AC3E}">
        <p14:creationId xmlns:p14="http://schemas.microsoft.com/office/powerpoint/2010/main" val="1104055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Définition équivalente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899592" y="1916832"/>
            <a:ext cx="77428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call-with-input-file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(filename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((p (open-input-file filename)))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(let ((v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p)))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(close-input-port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v))))</a:t>
            </a:r>
          </a:p>
        </p:txBody>
      </p:sp>
    </p:spTree>
    <p:extLst>
      <p:ext uri="{BB962C8B-B14F-4D97-AF65-F5344CB8AC3E}">
        <p14:creationId xmlns:p14="http://schemas.microsoft.com/office/powerpoint/2010/main" val="1023877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Sauvegarder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liste</a:t>
            </a:r>
            <a:endParaRPr lang="en-CA" altLang="en-US" dirty="0" smtClean="0"/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539552" y="1628800"/>
            <a:ext cx="811151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((p (open-output-file 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"fichier.txt")))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(let f ((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list-to-be-printed))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(if (not (null?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(begin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(write (car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(newline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(f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(close-output-port p))</a:t>
            </a:r>
          </a:p>
        </p:txBody>
      </p:sp>
    </p:spTree>
    <p:extLst>
      <p:ext uri="{BB962C8B-B14F-4D97-AF65-F5344CB8AC3E}">
        <p14:creationId xmlns:p14="http://schemas.microsoft.com/office/powerpoint/2010/main" val="2838451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Ou encore</a:t>
            </a:r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827584" y="1844824"/>
            <a:ext cx="682109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(call-with-output-file "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myfile.ss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f ((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list-to-be-printed))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(if (not (null?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(begin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(write (car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(newline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(f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)))))))</a:t>
            </a:r>
          </a:p>
        </p:txBody>
      </p:sp>
    </p:spTree>
    <p:extLst>
      <p:ext uri="{BB962C8B-B14F-4D97-AF65-F5344CB8AC3E}">
        <p14:creationId xmlns:p14="http://schemas.microsoft.com/office/powerpoint/2010/main" val="1950180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Définition équivalente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755576" y="1916832"/>
            <a:ext cx="792717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call-with-output-file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(filename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((p (open-output-file filename)))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(let ((v 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p)))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(close-output-port p)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v))))</a:t>
            </a:r>
          </a:p>
        </p:txBody>
      </p:sp>
    </p:spTree>
    <p:extLst>
      <p:ext uri="{BB962C8B-B14F-4D97-AF65-F5344CB8AC3E}">
        <p14:creationId xmlns:p14="http://schemas.microsoft.com/office/powerpoint/2010/main" val="2601026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628800"/>
            <a:ext cx="7315200" cy="410845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400" dirty="0" err="1" smtClean="0"/>
              <a:t>Constructeurs</a:t>
            </a:r>
            <a:r>
              <a:rPr lang="en-US" altLang="en-US" sz="2400" dirty="0" smtClean="0"/>
              <a:t> and </a:t>
            </a:r>
            <a:r>
              <a:rPr lang="en-US" altLang="en-US" sz="2400" dirty="0" err="1" smtClean="0"/>
              <a:t>accesseurs</a:t>
            </a:r>
            <a:endParaRPr lang="en-US" alt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(define v (vector 1 (+ 1 2)))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#(1 3)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(vector    ‘a ‘b ‘c)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#(a b c)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(vector-ref    v 0)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(vector-length   v)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(vector-set! v 3 10)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L’index</a:t>
            </a:r>
            <a:r>
              <a:rPr lang="en-US" altLang="en-US" sz="2400" dirty="0" smtClean="0"/>
              <a:t> commence à 0.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Vecteurs en Scheme</a:t>
            </a:r>
          </a:p>
        </p:txBody>
      </p:sp>
    </p:spTree>
    <p:extLst>
      <p:ext uri="{BB962C8B-B14F-4D97-AF65-F5344CB8AC3E}">
        <p14:creationId xmlns:p14="http://schemas.microsoft.com/office/powerpoint/2010/main" val="251258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vector-set!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55576" y="1700808"/>
            <a:ext cx="541686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((v (vector 'a 'b 'c 'd 'e)))</a:t>
            </a:r>
            <a:b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(vector-set! v 2 'x) v)  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#(a b x d e)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3851920" y="3016945"/>
            <a:ext cx="5109091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vector-fill!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(v x)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((n (vector-length v)))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(do ((i 0 (+ i 1)))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((= i n))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(vector-set! v i x))))) 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((v (vector 1 2 3)))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(vector-fill! v 0) v)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#(0 0 0)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33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conversion de listes à vecteurs</a:t>
            </a:r>
            <a:endParaRPr lang="en-CA" altLang="en-US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11560" y="1349559"/>
            <a:ext cx="3318537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fr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fr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5" name="TextBox 1"/>
          <p:cNvSpPr txBox="1">
            <a:spLocks noChangeArrowheads="1"/>
          </p:cNvSpPr>
          <p:nvPr/>
        </p:nvSpPr>
        <p:spPr bwMode="auto">
          <a:xfrm>
            <a:off x="2010737" y="2636912"/>
            <a:ext cx="710963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vector-&gt;list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(s)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(do ((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(- (vector-length s) 1) (-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1))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'() (cons (vector-ref s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((&lt;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0)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 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(vector-&gt;list '#(a b c))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 b c) 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((v '#(1 2 3 4 5)))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(apply * (vector-&gt;list v)))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120</a:t>
            </a:r>
          </a:p>
        </p:txBody>
      </p:sp>
    </p:spTree>
    <p:extLst>
      <p:ext uri="{BB962C8B-B14F-4D97-AF65-F5344CB8AC3E}">
        <p14:creationId xmlns:p14="http://schemas.microsoft.com/office/powerpoint/2010/main" val="16825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Compter le nombre d’appels</a:t>
            </a:r>
          </a:p>
        </p:txBody>
      </p:sp>
      <p:sp>
        <p:nvSpPr>
          <p:cNvPr id="768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6804" name="TextBox 4"/>
          <p:cNvSpPr txBox="1">
            <a:spLocks noChangeArrowheads="1"/>
          </p:cNvSpPr>
          <p:nvPr/>
        </p:nvSpPr>
        <p:spPr bwMode="auto">
          <a:xfrm>
            <a:off x="395536" y="1844824"/>
            <a:ext cx="884889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nombreDappels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kons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(lambda (x y)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set!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nombreDappels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(+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nombreDappels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(cons x y)))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9734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1116013" y="2492375"/>
            <a:ext cx="682109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 ((v '#(1 2 3 4 5)))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(let ((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(vector-&gt;list v)))</a:t>
            </a:r>
            <a:b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(list-&gt;vector (map *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  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#(1 4 9 16 25)</a:t>
            </a:r>
          </a:p>
        </p:txBody>
      </p:sp>
    </p:spTree>
    <p:extLst>
      <p:ext uri="{BB962C8B-B14F-4D97-AF65-F5344CB8AC3E}">
        <p14:creationId xmlns:p14="http://schemas.microsoft.com/office/powerpoint/2010/main" val="1300687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dirty="0" smtClean="0"/>
              <a:t>CSI2520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Exemple</a:t>
            </a:r>
            <a:endParaRPr lang="en-US" altLang="en-US" smtClean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23528" y="1258888"/>
            <a:ext cx="864852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vector-sum (lambda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(let ((size (vector-length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  (position 0) (total 0))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(do () ((= position size) total)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(set! total (+ total 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vector-ref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(set! position (+ position 1)))))) 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51520" y="3811856"/>
            <a:ext cx="94179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vector-sum (lambda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(do ((remaining (vector-length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(-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remaining 1))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(total 0 (+ total 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vector-ref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(- remaining 1)))))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((zero? remaining) total)))) </a:t>
            </a:r>
          </a:p>
        </p:txBody>
      </p:sp>
    </p:spTree>
    <p:extLst>
      <p:ext uri="{BB962C8B-B14F-4D97-AF65-F5344CB8AC3E}">
        <p14:creationId xmlns:p14="http://schemas.microsoft.com/office/powerpoint/2010/main" val="10774908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Tri des vecteurs et des listes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331913" y="2054225"/>
            <a:ext cx="626806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(quick-sort  '#(3 4 2 1 2 5) &lt;)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#(1 2 2 3 4 5)</a:t>
            </a:r>
            <a:b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sv-SE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(merge-sort '(0.5 1.2 1.1) &gt;)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(1.2 1.1 0.5)</a:t>
            </a:r>
          </a:p>
          <a:p>
            <a:pPr>
              <a:spcBef>
                <a:spcPct val="0"/>
              </a:spcBef>
              <a:buFontTx/>
              <a:buNone/>
            </a:pPr>
            <a:endParaRPr lang="sv-SE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On doit avoir: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(and (test x y) (test y x))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7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 impératif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971600" y="1916832"/>
            <a:ext cx="700544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secondesImp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(lambda (h m 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(let ((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 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 (total 0))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(set!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 60 (* 60 h)))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(set!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 60 m))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(set! total (+ s (+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total)))</a:t>
            </a:r>
          </a:p>
        </p:txBody>
      </p:sp>
    </p:spTree>
    <p:extLst>
      <p:ext uri="{BB962C8B-B14F-4D97-AF65-F5344CB8AC3E}">
        <p14:creationId xmlns:p14="http://schemas.microsoft.com/office/powerpoint/2010/main" val="373886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 plus fonctionnel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331913" y="2309813"/>
            <a:ext cx="663675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secondes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(lambda (h m 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(let ((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 60 (* 60 h)))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 60 m))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((+ s (+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))))))</a:t>
            </a:r>
          </a:p>
        </p:txBody>
      </p:sp>
    </p:spTree>
    <p:extLst>
      <p:ext uri="{BB962C8B-B14F-4D97-AF65-F5344CB8AC3E}">
        <p14:creationId xmlns:p14="http://schemas.microsoft.com/office/powerpoint/2010/main" val="152085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Jouer</a:t>
            </a:r>
            <a:r>
              <a:rPr lang="en-CA" dirty="0" smtClean="0"/>
              <a:t> </a:t>
            </a:r>
            <a:r>
              <a:rPr lang="en-CA" dirty="0" err="1" smtClean="0"/>
              <a:t>contre</a:t>
            </a:r>
            <a:r>
              <a:rPr lang="en-CA" dirty="0" smtClean="0"/>
              <a:t> Racket…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292080" y="1438905"/>
            <a:ext cx="36724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(devine-un-nombre 10 20)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(plus-petit)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(plus-grand)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(plus-grand)</a:t>
            </a:r>
          </a:p>
          <a:p>
            <a:r>
              <a:rPr lang="fr-F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endParaRPr lang="en-CA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988840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sup 1000)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(truncate (/ (+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sup) 2)))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(plus-petit)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(set! sup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(plus-grand)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(set!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-un-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inferieur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superieur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(set!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inferieur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(set! sup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superieur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devine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75997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1632991"/>
            <a:ext cx="4843264" cy="418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PILE ‘())</a:t>
            </a:r>
            <a:endParaRPr lang="fr-F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(vide?)</a:t>
            </a:r>
            <a:endParaRPr lang="fr-F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fr-F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PILE))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endParaRPr lang="fr-FR" sz="20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endParaRPr lang="fr-FR" sz="20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depiler</a:t>
            </a:r>
            <a:endParaRPr lang="fr-F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(lambda ()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(let (( 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(car PILE)))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(set! PILE (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PILE))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)))</a:t>
            </a:r>
            <a:endParaRPr lang="fr-F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04800" y="1556792"/>
            <a:ext cx="4191000" cy="1522413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24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04800" y="3309391"/>
            <a:ext cx="4191000" cy="2362201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24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648200" y="1556792"/>
            <a:ext cx="4495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empiler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(element)</a:t>
            </a: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(set! PILE (cons 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element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PILE))))</a:t>
            </a: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(top) </a:t>
            </a: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(vide? `())</a:t>
            </a:r>
          </a:p>
          <a:p>
            <a:pPr marL="342900" indent="-342900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(else (car PILE)))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652143" y="1556792"/>
            <a:ext cx="4024313" cy="15240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240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48200" y="3309392"/>
            <a:ext cx="4027488" cy="23622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2400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dirty="0" smtClean="0"/>
              <a:t>Pile en </a:t>
            </a:r>
            <a:r>
              <a:rPr lang="fr-FR" altLang="en-US" dirty="0" err="1" smtClean="0"/>
              <a:t>Scheme</a:t>
            </a:r>
            <a:r>
              <a:rPr lang="fr-FR" altLang="en-US" dirty="0" smtClean="0"/>
              <a:t/>
            </a:r>
            <a:br>
              <a:rPr lang="fr-FR" altLang="en-US" dirty="0" smtClean="0"/>
            </a:br>
            <a:r>
              <a:rPr lang="fr-FR" altLang="en-US" dirty="0" smtClean="0"/>
              <a:t>version </a:t>
            </a:r>
            <a:r>
              <a:rPr lang="fr-FR" altLang="en-US" dirty="0" err="1" smtClean="0"/>
              <a:t>imp</a:t>
            </a:r>
            <a:r>
              <a:rPr lang="en-CA" altLang="en-US" dirty="0" err="1" smtClean="0"/>
              <a:t>érative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520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Évaluation différée</a:t>
            </a:r>
            <a:endParaRPr lang="en-US" altLang="en-US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 smtClean="0"/>
              <a:t>Ou évaluation paresseuse, consiste à ne pas évaluer immédiatement une expression</a:t>
            </a:r>
          </a:p>
          <a:p>
            <a:pPr lvl="1">
              <a:buFontTx/>
              <a:buNone/>
            </a:pPr>
            <a:endParaRPr lang="fr-CA" altLang="en-US" sz="2000" dirty="0" smtClean="0"/>
          </a:p>
          <a:p>
            <a:pPr lvl="1"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delay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; retourne une ‘promesse’ d’évaluation</a:t>
            </a:r>
          </a:p>
          <a:p>
            <a:pPr lvl="1">
              <a:buFontTx/>
              <a:buNone/>
            </a:pPr>
            <a:endParaRPr lang="fr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(force promesse) ; force l’évaluation promise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07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Exemple</a:t>
            </a:r>
            <a:endParaRPr lang="en-US" altLang="en-US" smtClean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67544" y="2349500"/>
            <a:ext cx="8352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produit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y)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(if (negative? x) (* x x) (* x (force y))))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403350" y="4076700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produit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 (delay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v)))</a:t>
            </a:r>
          </a:p>
        </p:txBody>
      </p:sp>
    </p:spTree>
    <p:extLst>
      <p:ext uri="{BB962C8B-B14F-4D97-AF65-F5344CB8AC3E}">
        <p14:creationId xmlns:p14="http://schemas.microsoft.com/office/powerpoint/2010/main" val="3752695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607</TotalTime>
  <Words>1151</Words>
  <Application>Microsoft Office PowerPoint</Application>
  <PresentationFormat>On-screen Show (4:3)</PresentationFormat>
  <Paragraphs>323</Paragraphs>
  <Slides>32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Attribuer des valeurs à des variables avec set!</vt:lpstr>
      <vt:lpstr>Exemple</vt:lpstr>
      <vt:lpstr>Compter le nombre d’appels</vt:lpstr>
      <vt:lpstr>Exemple impératif</vt:lpstr>
      <vt:lpstr>Exemple plus fonctionnel</vt:lpstr>
      <vt:lpstr>Jouer contre Racket…</vt:lpstr>
      <vt:lpstr>Pile en Scheme version impérative</vt:lpstr>
      <vt:lpstr>Évaluation différée</vt:lpstr>
      <vt:lpstr>Exemple</vt:lpstr>
      <vt:lpstr>Avec les listes</vt:lpstr>
      <vt:lpstr>Exemple sans delay</vt:lpstr>
      <vt:lpstr>Exemple avec delay</vt:lpstr>
      <vt:lpstr>Caractères</vt:lpstr>
      <vt:lpstr>Caractères</vt:lpstr>
      <vt:lpstr>Manipulation des caractères</vt:lpstr>
      <vt:lpstr>Chaine de caractères</vt:lpstr>
      <vt:lpstr>Code César</vt:lpstr>
      <vt:lpstr>Entrees / Sorties</vt:lpstr>
      <vt:lpstr>Entrees / Sorties</vt:lpstr>
      <vt:lpstr>Entrees / Sorties</vt:lpstr>
      <vt:lpstr>Port d’entrée</vt:lpstr>
      <vt:lpstr>Appel avec un port d’entrée</vt:lpstr>
      <vt:lpstr>Définition équivalente</vt:lpstr>
      <vt:lpstr>Sauvegarder une liste</vt:lpstr>
      <vt:lpstr>Ou encore</vt:lpstr>
      <vt:lpstr>Définition équivalente</vt:lpstr>
      <vt:lpstr>Vecteurs en Scheme</vt:lpstr>
      <vt:lpstr>vector-set!</vt:lpstr>
      <vt:lpstr>conversion de listes à vecteurs</vt:lpstr>
      <vt:lpstr>Exemple</vt:lpstr>
      <vt:lpstr>Exemple</vt:lpstr>
      <vt:lpstr>Tri des vecteurs et des listes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61</cp:revision>
  <dcterms:created xsi:type="dcterms:W3CDTF">2014-01-06T17:37:46Z</dcterms:created>
  <dcterms:modified xsi:type="dcterms:W3CDTF">2015-03-17T18:00:33Z</dcterms:modified>
</cp:coreProperties>
</file>