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320" r:id="rId2"/>
    <p:sldId id="346" r:id="rId3"/>
    <p:sldId id="344" r:id="rId4"/>
    <p:sldId id="345" r:id="rId5"/>
    <p:sldId id="353" r:id="rId6"/>
    <p:sldId id="321" r:id="rId7"/>
    <p:sldId id="322" r:id="rId8"/>
    <p:sldId id="323" r:id="rId9"/>
    <p:sldId id="324" r:id="rId10"/>
    <p:sldId id="325" r:id="rId11"/>
    <p:sldId id="326" r:id="rId12"/>
    <p:sldId id="327" r:id="rId13"/>
    <p:sldId id="328" r:id="rId14"/>
    <p:sldId id="329" r:id="rId15"/>
    <p:sldId id="330" r:id="rId16"/>
    <p:sldId id="331" r:id="rId17"/>
    <p:sldId id="332" r:id="rId18"/>
    <p:sldId id="352" r:id="rId19"/>
    <p:sldId id="347" r:id="rId20"/>
    <p:sldId id="348" r:id="rId21"/>
    <p:sldId id="349" r:id="rId22"/>
    <p:sldId id="350" r:id="rId23"/>
    <p:sldId id="35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46" y="5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9B622-96FF-4EFB-BEED-7AB14160CFA5}" type="datetimeFigureOut">
              <a:rPr lang="en-CA" smtClean="0"/>
              <a:t>13/03/2015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6BDD7-4DF1-472B-B920-752529B1C4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2057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3E1C452-47FA-4777-BEB0-9E22F9BA24C7}" type="slidenum">
              <a:rPr lang="fr-FR" altLang="en-US" sz="1200"/>
              <a:pPr/>
              <a:t>1</a:t>
            </a:fld>
            <a:endParaRPr lang="fr-FR" altLang="en-US" sz="1200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D439213-FBC3-4E87-80E0-D72F3E22D698}" type="slidenum">
              <a:rPr lang="fr-FR" altLang="en-US" sz="1200"/>
              <a:pPr/>
              <a:t>14</a:t>
            </a:fld>
            <a:endParaRPr lang="fr-FR" altLang="en-US" sz="1200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5E8B0E8-ED0D-4E66-B0AC-8AEEA8DC7F3C}" type="slidenum">
              <a:rPr lang="fr-FR" altLang="en-US" sz="1200"/>
              <a:pPr/>
              <a:t>6</a:t>
            </a:fld>
            <a:endParaRPr lang="fr-FR" altLang="en-US" sz="120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676275"/>
            <a:ext cx="4603750" cy="3452813"/>
          </a:xfrm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628" y="4353393"/>
            <a:ext cx="5081380" cy="4128541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D6F8689-4E3B-4C53-9431-E1028097A8B1}" type="slidenum">
              <a:rPr lang="fr-FR" altLang="en-US" sz="1200"/>
              <a:pPr/>
              <a:t>7</a:t>
            </a:fld>
            <a:endParaRPr lang="fr-FR" altLang="en-US" sz="1200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676275"/>
            <a:ext cx="4603750" cy="3452813"/>
          </a:xfrm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628" y="4353393"/>
            <a:ext cx="5081380" cy="4128541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96E03F6-0DEB-41DC-BEAE-6E112FA74E62}" type="slidenum">
              <a:rPr lang="fr-FR" altLang="en-US" sz="1200"/>
              <a:pPr/>
              <a:t>8</a:t>
            </a:fld>
            <a:endParaRPr lang="fr-FR" altLang="en-US" sz="120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676275"/>
            <a:ext cx="4603750" cy="3452813"/>
          </a:xfrm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628" y="4353393"/>
            <a:ext cx="5081380" cy="4128541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0A07C3E-3818-4AC8-8F44-32D2FFFE079A}" type="slidenum">
              <a:rPr lang="fr-FR" altLang="en-US" sz="1200"/>
              <a:pPr/>
              <a:t>9</a:t>
            </a:fld>
            <a:endParaRPr lang="fr-FR" altLang="en-US" sz="1200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676275"/>
            <a:ext cx="4603750" cy="3452813"/>
          </a:xfrm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628" y="4353393"/>
            <a:ext cx="5081380" cy="4128541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CF5B70E-DBE6-4FC6-A3E0-5ADA4007A99A}" type="slidenum">
              <a:rPr lang="fr-FR" altLang="en-US" sz="1200"/>
              <a:pPr/>
              <a:t>10</a:t>
            </a:fld>
            <a:endParaRPr lang="fr-FR" altLang="en-US" sz="120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676275"/>
            <a:ext cx="4603750" cy="3452813"/>
          </a:xfrm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628" y="4353393"/>
            <a:ext cx="5081380" cy="4128541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D577529-A25A-4A16-99AD-79AF50776899}" type="slidenum">
              <a:rPr lang="fr-FR" altLang="en-US" sz="1200"/>
              <a:pPr/>
              <a:t>11</a:t>
            </a:fld>
            <a:endParaRPr lang="fr-FR" altLang="en-US" sz="1200"/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676275"/>
            <a:ext cx="4603750" cy="3452813"/>
          </a:xfrm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628" y="4353393"/>
            <a:ext cx="5081380" cy="4128541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EDB367C-8DB7-4E1F-9BFF-1044F7ED4C5E}" type="slidenum">
              <a:rPr lang="fr-FR" altLang="en-US" sz="1200"/>
              <a:pPr/>
              <a:t>12</a:t>
            </a:fld>
            <a:endParaRPr lang="fr-FR" altLang="en-US" sz="1200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E7D91EB-9944-4264-8DB2-09EE0B0B75BE}" type="slidenum">
              <a:rPr lang="fr-FR" altLang="en-US" sz="1200"/>
              <a:pPr/>
              <a:t>13</a:t>
            </a:fld>
            <a:endParaRPr lang="fr-FR" altLang="en-US" sz="120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676275"/>
            <a:ext cx="4603750" cy="3452813"/>
          </a:xfrm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628" y="4353393"/>
            <a:ext cx="5081380" cy="4128541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13/03/2015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13/03/2015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13/03/2015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13/03/2015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13/03/2015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13/03/2015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13/03/2015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13/03/2015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13/03/2015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13/03/2015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13/03/2015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13/03/2015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La </a:t>
            </a:r>
            <a:r>
              <a:rPr lang="en-US" altLang="en-US" dirty="0" err="1" smtClean="0"/>
              <a:t>fonction</a:t>
            </a:r>
            <a:r>
              <a:rPr lang="en-US" altLang="en-US" dirty="0" smtClean="0"/>
              <a:t> map		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971600" y="3136900"/>
            <a:ext cx="6460531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(map abs ‘(1 -2 3 -4 5 -6))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(1 2 3 4 5 6 )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(map (lambda (x y) (* x y))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‘(1 2 3 4) ‘(8 7 6 5))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(8 14 18 20)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 dirty="0" err="1" smtClean="0"/>
              <a:t>Permet</a:t>
            </a:r>
            <a:r>
              <a:rPr lang="en-US" dirty="0" smtClean="0"/>
              <a:t> </a:t>
            </a:r>
            <a:r>
              <a:rPr lang="en-US" dirty="0" err="1" smtClean="0"/>
              <a:t>d’appliquer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fonction</a:t>
            </a:r>
            <a:r>
              <a:rPr lang="en-US" dirty="0" smtClean="0"/>
              <a:t> aux </a:t>
            </a:r>
            <a:r>
              <a:rPr lang="en-US" dirty="0" err="1" smtClean="0"/>
              <a:t>éléments</a:t>
            </a:r>
            <a:r>
              <a:rPr lang="en-US" dirty="0" smtClean="0"/>
              <a:t> </a:t>
            </a:r>
            <a:r>
              <a:rPr lang="en-US" dirty="0" err="1" smtClean="0"/>
              <a:t>d’une</a:t>
            </a:r>
            <a:r>
              <a:rPr lang="en-US" dirty="0" smtClean="0"/>
              <a:t> </a:t>
            </a:r>
            <a:r>
              <a:rPr lang="en-US" dirty="0" err="1" smtClean="0"/>
              <a:t>liste</a:t>
            </a:r>
            <a:endParaRPr lang="en-US" dirty="0" smtClean="0"/>
          </a:p>
          <a:p>
            <a:pPr lvl="1"/>
            <a:r>
              <a:rPr lang="en-US" dirty="0" err="1"/>
              <a:t>p</a:t>
            </a:r>
            <a:r>
              <a:rPr lang="en-US" dirty="0" err="1" smtClean="0"/>
              <a:t>eut</a:t>
            </a:r>
            <a:r>
              <a:rPr lang="en-US" dirty="0" smtClean="0"/>
              <a:t> accepter </a:t>
            </a:r>
            <a:r>
              <a:rPr lang="en-US" dirty="0" err="1" smtClean="0"/>
              <a:t>plusieurs</a:t>
            </a:r>
            <a:r>
              <a:rPr lang="en-US" dirty="0" smtClean="0"/>
              <a:t> arguments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540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2159000"/>
            <a:ext cx="8208962" cy="3862388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000" b="1" dirty="0" smtClean="0">
                <a:latin typeface="Courier New" pitchFamily="49" charset="0"/>
              </a:rPr>
              <a:t>&gt; (let ((x 1) </a:t>
            </a:r>
          </a:p>
          <a:p>
            <a:pPr lvl="2">
              <a:buFontTx/>
              <a:buNone/>
            </a:pPr>
            <a:r>
              <a:rPr lang="en-US" altLang="en-US" sz="2000" b="1" dirty="0" smtClean="0">
                <a:latin typeface="Courier New" pitchFamily="49" charset="0"/>
              </a:rPr>
              <a:t>  (y (+ x 1)))</a:t>
            </a:r>
          </a:p>
          <a:p>
            <a:pPr lvl="2">
              <a:buFontTx/>
              <a:buNone/>
            </a:pPr>
            <a:r>
              <a:rPr lang="en-US" altLang="en-US" sz="2000" b="1" dirty="0" smtClean="0">
                <a:latin typeface="Courier New" pitchFamily="49" charset="0"/>
              </a:rPr>
              <a:t> (list x y))</a:t>
            </a:r>
            <a:r>
              <a:rPr lang="en-US" altLang="en-US" sz="2000" dirty="0" smtClean="0">
                <a:latin typeface="Courier New" pitchFamily="49" charset="0"/>
              </a:rPr>
              <a:t>	</a:t>
            </a:r>
            <a:r>
              <a:rPr lang="en-US" altLang="en-US" sz="2000" dirty="0" smtClean="0"/>
              <a:t>=&gt;</a:t>
            </a:r>
            <a:r>
              <a:rPr lang="en-US" altLang="en-US" sz="1600" dirty="0" smtClean="0">
                <a:latin typeface="Courier New" pitchFamily="49" charset="0"/>
              </a:rPr>
              <a:t> </a:t>
            </a:r>
            <a:r>
              <a:rPr lang="en-US" altLang="en-US" sz="2000" dirty="0" smtClean="0"/>
              <a:t>Error: variable x is not bound.</a:t>
            </a:r>
          </a:p>
          <a:p>
            <a:pPr marL="0" indent="0"/>
            <a:endParaRPr lang="en-US" altLang="en-US" dirty="0" smtClean="0"/>
          </a:p>
          <a:p>
            <a:pPr marL="0" indent="0"/>
            <a:r>
              <a:rPr lang="en-US" altLang="en-US" dirty="0" smtClean="0"/>
              <a:t> </a:t>
            </a:r>
            <a:r>
              <a:rPr lang="en-US" altLang="en-US" sz="2400" dirty="0" smtClean="0"/>
              <a:t>Pour </a:t>
            </a:r>
            <a:r>
              <a:rPr lang="en-US" altLang="en-US" sz="2400" dirty="0" err="1" smtClean="0"/>
              <a:t>permettre</a:t>
            </a:r>
            <a:r>
              <a:rPr lang="en-US" altLang="en-US" sz="2400" dirty="0" smtClean="0"/>
              <a:t> de </a:t>
            </a:r>
            <a:r>
              <a:rPr lang="en-US" altLang="en-US" sz="2400" dirty="0" err="1" smtClean="0"/>
              <a:t>définir</a:t>
            </a:r>
            <a:r>
              <a:rPr lang="en-US" altLang="en-US" sz="2400" dirty="0" smtClean="0"/>
              <a:t> y en </a:t>
            </a:r>
            <a:r>
              <a:rPr lang="en-US" altLang="en-US" sz="2400" dirty="0" err="1" smtClean="0"/>
              <a:t>termes</a:t>
            </a:r>
            <a:r>
              <a:rPr lang="en-US" altLang="en-US" sz="2400" dirty="0" smtClean="0"/>
              <a:t> de x: </a:t>
            </a:r>
          </a:p>
          <a:p>
            <a:pPr lvl="1"/>
            <a:r>
              <a:rPr lang="en-US" altLang="en-US" sz="2400" dirty="0" err="1" smtClean="0"/>
              <a:t>besoin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d’utiliser</a:t>
            </a:r>
            <a:r>
              <a:rPr lang="en-US" altLang="en-US" sz="2400" dirty="0" smtClean="0"/>
              <a:t> </a:t>
            </a:r>
            <a:r>
              <a:rPr lang="en-US" altLang="en-US" sz="2400" b="1" dirty="0">
                <a:latin typeface="Courier New" pitchFamily="49" charset="0"/>
              </a:rPr>
              <a:t>let*</a:t>
            </a:r>
          </a:p>
          <a:p>
            <a:pPr marL="0" indent="0"/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sz="2400" b="1" dirty="0">
                <a:latin typeface="Courier New" pitchFamily="49" charset="0"/>
              </a:rPr>
              <a:t>let* </a:t>
            </a:r>
            <a:r>
              <a:rPr lang="en-US" altLang="en-US" sz="2400" dirty="0" smtClean="0"/>
              <a:t>- </a:t>
            </a:r>
            <a:r>
              <a:rPr lang="en-US" altLang="en-US" sz="2400" dirty="0" err="1" smtClean="0"/>
              <a:t>similaire</a:t>
            </a:r>
            <a:r>
              <a:rPr lang="en-US" altLang="en-US" sz="2400" dirty="0" smtClean="0"/>
              <a:t> a </a:t>
            </a:r>
            <a:r>
              <a:rPr lang="en-US" altLang="en-US" sz="2400" b="1" dirty="0">
                <a:latin typeface="Courier New" pitchFamily="49" charset="0"/>
              </a:rPr>
              <a:t>let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mais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permet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une</a:t>
            </a:r>
            <a:r>
              <a:rPr lang="en-US" altLang="en-US" sz="2400" dirty="0" smtClean="0"/>
              <a:t> association </a:t>
            </a:r>
            <a:r>
              <a:rPr lang="en-US" altLang="en-US" sz="2400" dirty="0" err="1" smtClean="0"/>
              <a:t>séquentielle</a:t>
            </a:r>
            <a:endParaRPr lang="en-US" altLang="en-US" sz="2800" dirty="0" smtClean="0"/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altLang="en-US" sz="4000" smtClean="0"/>
              <a:t>Définitions locales: let, let*, letrec</a:t>
            </a:r>
            <a:endParaRPr lang="en-US" altLang="en-US" sz="3600" b="1" smtClean="0"/>
          </a:p>
        </p:txBody>
      </p:sp>
    </p:spTree>
    <p:extLst>
      <p:ext uri="{BB962C8B-B14F-4D97-AF65-F5344CB8AC3E}">
        <p14:creationId xmlns:p14="http://schemas.microsoft.com/office/powerpoint/2010/main" val="354482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2159000"/>
            <a:ext cx="8208962" cy="19907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000" b="1" dirty="0" smtClean="0">
                <a:latin typeface="Courier New" pitchFamily="49" charset="0"/>
              </a:rPr>
              <a:t>&gt; (let* ((x 1) </a:t>
            </a:r>
          </a:p>
          <a:p>
            <a:pPr lvl="2">
              <a:buFontTx/>
              <a:buNone/>
            </a:pPr>
            <a:r>
              <a:rPr lang="en-US" altLang="en-US" sz="2000" b="1" dirty="0" smtClean="0">
                <a:latin typeface="Courier New" pitchFamily="49" charset="0"/>
              </a:rPr>
              <a:t>   (y (+ x 1)))</a:t>
            </a:r>
          </a:p>
          <a:p>
            <a:pPr lvl="2">
              <a:buFontTx/>
              <a:buNone/>
            </a:pPr>
            <a:r>
              <a:rPr lang="en-US" altLang="en-US" sz="2000" b="1" dirty="0" smtClean="0">
                <a:latin typeface="Courier New" pitchFamily="49" charset="0"/>
              </a:rPr>
              <a:t>  (list x y))</a:t>
            </a:r>
            <a:r>
              <a:rPr lang="en-US" altLang="en-US" sz="2000" dirty="0" smtClean="0">
                <a:latin typeface="Courier New" pitchFamily="49" charset="0"/>
              </a:rPr>
              <a:t>	</a:t>
            </a:r>
            <a:r>
              <a:rPr lang="en-US" altLang="en-US" sz="2000" dirty="0" smtClean="0"/>
              <a:t>=&gt;</a:t>
            </a:r>
            <a:r>
              <a:rPr lang="en-US" altLang="en-US" sz="1600" dirty="0" smtClean="0">
                <a:latin typeface="Courier New" pitchFamily="49" charset="0"/>
              </a:rPr>
              <a:t> </a:t>
            </a:r>
            <a:r>
              <a:rPr lang="en-US" altLang="en-US" sz="2000" dirty="0" smtClean="0"/>
              <a:t>(1 2)</a:t>
            </a:r>
          </a:p>
          <a:p>
            <a:pPr lvl="2">
              <a:buFontTx/>
              <a:buNone/>
            </a:pPr>
            <a:endParaRPr lang="en-US" altLang="en-US" sz="2000" dirty="0" smtClean="0"/>
          </a:p>
          <a:p>
            <a:pPr marL="0" indent="0"/>
            <a:r>
              <a:rPr lang="en-US" altLang="en-US" sz="2400" dirty="0" smtClean="0"/>
              <a:t> Comment on </a:t>
            </a:r>
            <a:r>
              <a:rPr lang="en-US" altLang="en-US" sz="2400" dirty="0" err="1" smtClean="0"/>
              <a:t>peut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utiliser</a:t>
            </a:r>
            <a:r>
              <a:rPr lang="en-US" altLang="en-US" sz="2400" dirty="0" smtClean="0"/>
              <a:t> let </a:t>
            </a:r>
            <a:r>
              <a:rPr lang="en-US" altLang="en-US" sz="2400" dirty="0" err="1" smtClean="0"/>
              <a:t>seulement</a:t>
            </a:r>
            <a:r>
              <a:rPr lang="en-US" altLang="en-US" sz="2400" dirty="0" smtClean="0"/>
              <a:t>?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altLang="en-US" sz="4000" smtClean="0"/>
              <a:t>Définitions locales: let, let*, letrec</a:t>
            </a:r>
            <a:endParaRPr lang="en-US" altLang="en-US" sz="3600" b="1" smtClean="0"/>
          </a:p>
        </p:txBody>
      </p:sp>
      <p:sp>
        <p:nvSpPr>
          <p:cNvPr id="526340" name="Rectangle 4"/>
          <p:cNvSpPr>
            <a:spLocks noChangeArrowheads="1"/>
          </p:cNvSpPr>
          <p:nvPr/>
        </p:nvSpPr>
        <p:spPr bwMode="auto">
          <a:xfrm>
            <a:off x="684213" y="4175125"/>
            <a:ext cx="8208962" cy="163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endParaRPr lang="en-US" altLang="en-US" sz="2000" dirty="0"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altLang="en-US" sz="2000" b="1" dirty="0">
                <a:latin typeface="Courier New" pitchFamily="49" charset="0"/>
              </a:rPr>
              <a:t>&gt; (let ((x 1)) </a:t>
            </a:r>
          </a:p>
          <a:p>
            <a:pPr lvl="2">
              <a:buFontTx/>
              <a:buNone/>
            </a:pPr>
            <a:r>
              <a:rPr lang="en-US" altLang="en-US" sz="2000" b="1" dirty="0">
                <a:latin typeface="Courier New" pitchFamily="49" charset="0"/>
              </a:rPr>
              <a:t>  (let ((y (+ x 1)))</a:t>
            </a:r>
          </a:p>
          <a:p>
            <a:pPr lvl="2">
              <a:buFontTx/>
              <a:buNone/>
            </a:pPr>
            <a:r>
              <a:rPr lang="en-US" altLang="en-US" sz="2000" b="1" dirty="0">
                <a:latin typeface="Courier New" pitchFamily="49" charset="0"/>
              </a:rPr>
              <a:t> (list x y)))</a:t>
            </a:r>
            <a:r>
              <a:rPr lang="en-US" altLang="en-US" sz="2000" dirty="0">
                <a:latin typeface="Courier New" pitchFamily="49" charset="0"/>
              </a:rPr>
              <a:t>	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200052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634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Exemple</a:t>
            </a:r>
            <a:endParaRPr lang="en-US" altLang="en-US" dirty="0" smtClean="0"/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(let ((x 2) (y 3))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(let ((x 7)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(z (+ x y)))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(* z x)))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35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(let ((x 2) (y 3))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(let* ((x 7)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(z (+ x y)))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(* z x)))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70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957179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7375" y="1916113"/>
            <a:ext cx="8305800" cy="4321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letrec</a:t>
            </a:r>
            <a:r>
              <a:rPr lang="en-US" altLang="en-US" sz="2400" dirty="0" smtClean="0"/>
              <a:t> - </a:t>
            </a:r>
            <a:r>
              <a:rPr lang="en-US" altLang="en-US" sz="2400" dirty="0" err="1" smtClean="0"/>
              <a:t>similaire</a:t>
            </a:r>
            <a:r>
              <a:rPr lang="en-US" altLang="en-US" sz="2400" dirty="0" smtClean="0"/>
              <a:t> a 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let*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mais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permet</a:t>
            </a:r>
            <a:r>
              <a:rPr lang="en-US" altLang="en-US" sz="2400" dirty="0" smtClean="0"/>
              <a:t> de </a:t>
            </a:r>
            <a:r>
              <a:rPr lang="en-US" altLang="en-US" sz="2400" dirty="0" err="1" smtClean="0"/>
              <a:t>définir</a:t>
            </a:r>
            <a:r>
              <a:rPr lang="en-US" altLang="en-US" sz="2400" dirty="0" smtClean="0"/>
              <a:t> des </a:t>
            </a:r>
            <a:r>
              <a:rPr lang="en-US" altLang="en-US" sz="2400" dirty="0" err="1" smtClean="0"/>
              <a:t>fonctions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récursives</a:t>
            </a:r>
            <a:endParaRPr lang="en-US" altLang="en-US" sz="2400" dirty="0" smtClean="0"/>
          </a:p>
          <a:p>
            <a:pPr>
              <a:lnSpc>
                <a:spcPct val="90000"/>
              </a:lnSpc>
            </a:pPr>
            <a:endParaRPr lang="en-US" altLang="en-US" sz="2400" dirty="0" smtClean="0"/>
          </a:p>
          <a:p>
            <a:pPr>
              <a:lnSpc>
                <a:spcPct val="90000"/>
              </a:lnSpc>
            </a:pPr>
            <a:r>
              <a:rPr lang="en-US" altLang="en-US" sz="2400" dirty="0" err="1" smtClean="0"/>
              <a:t>Définir</a:t>
            </a:r>
            <a:r>
              <a:rPr lang="en-US" altLang="en-US" sz="2400" dirty="0" smtClean="0"/>
              <a:t> la </a:t>
            </a:r>
            <a:r>
              <a:rPr lang="en-US" altLang="en-US" sz="2400" dirty="0" err="1" smtClean="0"/>
              <a:t>factorielle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localement</a:t>
            </a:r>
            <a:r>
              <a:rPr lang="en-US" altLang="en-US" sz="2400" dirty="0" smtClean="0"/>
              <a:t>:</a:t>
            </a:r>
          </a:p>
          <a:p>
            <a:pPr>
              <a:lnSpc>
                <a:spcPct val="90000"/>
              </a:lnSpc>
            </a:pPr>
            <a:endParaRPr lang="en-US" altLang="en-US" sz="2400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000" b="1" dirty="0" smtClean="0">
                <a:latin typeface="Courier New" pitchFamily="49" charset="0"/>
              </a:rPr>
              <a:t>&gt; (</a:t>
            </a:r>
            <a:r>
              <a:rPr lang="en-US" altLang="en-US" sz="2000" b="1" dirty="0" err="1" smtClean="0">
                <a:latin typeface="Courier New" pitchFamily="49" charset="0"/>
              </a:rPr>
              <a:t>letrec</a:t>
            </a:r>
            <a:r>
              <a:rPr lang="en-US" altLang="en-US" sz="2000" b="1" dirty="0" smtClean="0">
                <a:latin typeface="Courier New" pitchFamily="49" charset="0"/>
              </a:rPr>
              <a:t> ((fact (lambda (n)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sz="2000" b="1" dirty="0" smtClean="0">
                <a:latin typeface="Courier New" pitchFamily="49" charset="0"/>
              </a:rPr>
              <a:t>        	    (if (= n 1)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sz="2000" b="1" dirty="0" smtClean="0">
                <a:latin typeface="Courier New" pitchFamily="49" charset="0"/>
              </a:rPr>
              <a:t>			      1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sz="2000" b="1" dirty="0" smtClean="0">
                <a:latin typeface="Courier New" pitchFamily="49" charset="0"/>
              </a:rPr>
              <a:t>			     (* n (fact (- n 1)))))))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sz="2000" b="1" dirty="0" smtClean="0">
                <a:latin typeface="Courier New" pitchFamily="49" charset="0"/>
              </a:rPr>
              <a:t>		(fact 5))</a:t>
            </a:r>
          </a:p>
          <a:p>
            <a:pPr lvl="2">
              <a:lnSpc>
                <a:spcPct val="90000"/>
              </a:lnSpc>
              <a:buFontTx/>
              <a:buNone/>
            </a:pPr>
            <a:endParaRPr lang="en-US" altLang="en-US" sz="2000" b="1" dirty="0" smtClean="0">
              <a:latin typeface="Courier New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000" b="1" dirty="0" smtClean="0">
                <a:latin typeface="Courier New" pitchFamily="49" charset="0"/>
              </a:rPr>
              <a:t>=&gt; 120</a:t>
            </a:r>
          </a:p>
        </p:txBody>
      </p:sp>
      <p:sp>
        <p:nvSpPr>
          <p:cNvPr id="71684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altLang="en-US" sz="4000" dirty="0" smtClean="0"/>
              <a:t>Définitions locales: let, let*, </a:t>
            </a:r>
            <a:r>
              <a:rPr lang="fr-FR" altLang="en-US" sz="4000" dirty="0" err="1" smtClean="0"/>
              <a:t>letrec</a:t>
            </a:r>
            <a:endParaRPr lang="en-US" alt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400900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smtClean="0"/>
              <a:t>Application récursive d’une fonction à une liste</a:t>
            </a:r>
          </a:p>
        </p:txBody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97352"/>
            <a:ext cx="8229600" cy="3675864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(define (application 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fct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(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letrec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((app (lambda (L)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(if (null? L)()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(cons (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fct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(car L)) (app (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L)))))))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app))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((application 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traite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L) ; la 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fonction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traite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est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; 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appliquée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à 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tous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les 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éléments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de la 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liste</a:t>
            </a:r>
            <a:endParaRPr lang="en-US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156626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named let</a:t>
            </a:r>
          </a:p>
        </p:txBody>
      </p:sp>
      <p:sp>
        <p:nvSpPr>
          <p:cNvPr id="7373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73732" name="TextBox 4"/>
          <p:cNvSpPr txBox="1">
            <a:spLocks noChangeArrowheads="1"/>
          </p:cNvSpPr>
          <p:nvPr/>
        </p:nvSpPr>
        <p:spPr bwMode="auto">
          <a:xfrm>
            <a:off x="1116013" y="1700808"/>
            <a:ext cx="582884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n-NO" altLang="en-US" sz="2400" dirty="0"/>
              <a:t>(let </a:t>
            </a:r>
            <a:r>
              <a:rPr lang="nn-NO" altLang="en-US" sz="2400" i="1" dirty="0"/>
              <a:t>name</a:t>
            </a:r>
            <a:r>
              <a:rPr lang="nn-NO" altLang="en-US" sz="2400" dirty="0"/>
              <a:t> ((</a:t>
            </a:r>
            <a:r>
              <a:rPr lang="nn-NO" altLang="en-US" sz="2400" i="1" dirty="0"/>
              <a:t>var</a:t>
            </a:r>
            <a:r>
              <a:rPr lang="nn-NO" altLang="en-US" sz="2400" dirty="0"/>
              <a:t> </a:t>
            </a:r>
            <a:r>
              <a:rPr lang="nn-NO" altLang="en-US" sz="2400" i="1" dirty="0"/>
              <a:t>val</a:t>
            </a:r>
            <a:r>
              <a:rPr lang="nn-NO" altLang="en-US" sz="2400" dirty="0"/>
              <a:t>) ...)</a:t>
            </a:r>
            <a:br>
              <a:rPr lang="nn-NO" altLang="en-US" sz="2400" dirty="0"/>
            </a:br>
            <a:r>
              <a:rPr lang="nn-NO" altLang="en-US" sz="2400" dirty="0"/>
              <a:t>  </a:t>
            </a:r>
            <a:r>
              <a:rPr lang="nn-NO" altLang="en-US" sz="2400" i="1" dirty="0"/>
              <a:t>exp</a:t>
            </a:r>
            <a:r>
              <a:rPr lang="nn-NO" altLang="en-US" sz="2400" i="1" baseline="-25000" dirty="0"/>
              <a:t>1</a:t>
            </a:r>
            <a:r>
              <a:rPr lang="nn-NO" altLang="en-US" sz="2400" dirty="0"/>
              <a:t> </a:t>
            </a:r>
            <a:r>
              <a:rPr lang="nn-NO" altLang="en-US" sz="2400" i="1" dirty="0"/>
              <a:t>exp</a:t>
            </a:r>
            <a:r>
              <a:rPr lang="nn-NO" altLang="en-US" sz="2400" i="1" baseline="-25000" dirty="0"/>
              <a:t>2</a:t>
            </a:r>
            <a:r>
              <a:rPr lang="nn-NO" altLang="en-US" sz="2400" dirty="0"/>
              <a:t> ...)</a:t>
            </a:r>
          </a:p>
          <a:p>
            <a:pPr>
              <a:spcBef>
                <a:spcPct val="0"/>
              </a:spcBef>
              <a:buFontTx/>
              <a:buNone/>
            </a:pPr>
            <a:endParaRPr lang="nn-NO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dirty="0" err="1"/>
              <a:t>est</a:t>
            </a:r>
            <a:r>
              <a:rPr lang="en-CA" altLang="en-US" sz="2400" dirty="0"/>
              <a:t> </a:t>
            </a:r>
            <a:r>
              <a:rPr lang="en-CA" altLang="en-US" sz="2400" dirty="0" err="1"/>
              <a:t>équivalent</a:t>
            </a:r>
            <a:r>
              <a:rPr lang="en-CA" altLang="en-US" sz="2400" dirty="0"/>
              <a:t> à:</a:t>
            </a:r>
            <a:endParaRPr lang="nn-NO" altLang="en-US" sz="2400" dirty="0"/>
          </a:p>
          <a:p>
            <a:pPr>
              <a:spcBef>
                <a:spcPct val="0"/>
              </a:spcBef>
              <a:buFontTx/>
              <a:buNone/>
            </a:pPr>
            <a:endParaRPr lang="nn-NO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dirty="0" smtClean="0"/>
              <a:t>(</a:t>
            </a:r>
            <a:r>
              <a:rPr lang="en-CA" altLang="en-US" sz="2400" dirty="0" err="1"/>
              <a:t>letrec</a:t>
            </a:r>
            <a:r>
              <a:rPr lang="en-CA" altLang="en-US" sz="2400" dirty="0"/>
              <a:t> ((</a:t>
            </a:r>
            <a:r>
              <a:rPr lang="en-CA" altLang="en-US" sz="2400" i="1" dirty="0"/>
              <a:t>name</a:t>
            </a:r>
            <a:r>
              <a:rPr lang="en-CA" altLang="en-US" sz="2400" dirty="0"/>
              <a:t> (lambda (</a:t>
            </a:r>
            <a:r>
              <a:rPr lang="en-CA" altLang="en-US" sz="2400" i="1" dirty="0" err="1"/>
              <a:t>var</a:t>
            </a:r>
            <a:r>
              <a:rPr lang="en-CA" altLang="en-US" sz="2400" dirty="0"/>
              <a:t> ...) </a:t>
            </a:r>
            <a:r>
              <a:rPr lang="en-CA" altLang="en-US" sz="2400" i="1" dirty="0"/>
              <a:t>exp</a:t>
            </a:r>
            <a:r>
              <a:rPr lang="en-CA" altLang="en-US" sz="2400" i="1" baseline="-25000" dirty="0"/>
              <a:t>1</a:t>
            </a:r>
            <a:r>
              <a:rPr lang="en-CA" altLang="en-US" sz="2400" dirty="0"/>
              <a:t> </a:t>
            </a:r>
            <a:r>
              <a:rPr lang="en-CA" altLang="en-US" sz="2400" i="1" dirty="0"/>
              <a:t>exp</a:t>
            </a:r>
            <a:r>
              <a:rPr lang="en-CA" altLang="en-US" sz="2400" i="1" baseline="-25000" dirty="0"/>
              <a:t>2</a:t>
            </a:r>
            <a:r>
              <a:rPr lang="en-CA" altLang="en-US" sz="2400" dirty="0"/>
              <a:t> ...)))</a:t>
            </a:r>
            <a:br>
              <a:rPr lang="en-CA" altLang="en-US" sz="2400" dirty="0"/>
            </a:br>
            <a:r>
              <a:rPr lang="en-CA" altLang="en-US" sz="2400" dirty="0"/>
              <a:t>   </a:t>
            </a:r>
            <a:r>
              <a:rPr lang="en-CA" altLang="en-US" sz="2400" dirty="0" smtClean="0"/>
              <a:t>(</a:t>
            </a:r>
            <a:r>
              <a:rPr lang="en-CA" altLang="en-US" sz="2400" i="1" dirty="0" smtClean="0"/>
              <a:t>name</a:t>
            </a:r>
            <a:r>
              <a:rPr lang="en-CA" altLang="en-US" sz="2400" dirty="0"/>
              <a:t> </a:t>
            </a:r>
            <a:r>
              <a:rPr lang="en-CA" altLang="en-US" sz="2400" i="1" dirty="0" err="1"/>
              <a:t>val</a:t>
            </a:r>
            <a:r>
              <a:rPr lang="en-CA" altLang="en-US" sz="2400" dirty="0"/>
              <a:t> </a:t>
            </a:r>
            <a:r>
              <a:rPr lang="en-CA" altLang="en-US" sz="2400" dirty="0" smtClean="0"/>
              <a:t>...))</a:t>
            </a:r>
            <a:endParaRPr lang="en-CA" altLang="en-US" sz="2400" dirty="0"/>
          </a:p>
          <a:p>
            <a:pPr>
              <a:spcBef>
                <a:spcPct val="0"/>
              </a:spcBef>
              <a:buFontTx/>
              <a:buNone/>
            </a:pPr>
            <a:endParaRPr lang="en-CA" altLang="en-US" sz="2400" dirty="0"/>
          </a:p>
          <a:p>
            <a:pPr>
              <a:spcBef>
                <a:spcPct val="0"/>
              </a:spcBef>
              <a:buFontTx/>
              <a:buNone/>
            </a:pPr>
            <a:endParaRPr lang="en-CA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71018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exemple</a:t>
            </a:r>
          </a:p>
        </p:txBody>
      </p:sp>
      <p:sp>
        <p:nvSpPr>
          <p:cNvPr id="7475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74756" name="TextBox 4"/>
          <p:cNvSpPr txBox="1">
            <a:spLocks noChangeArrowheads="1"/>
          </p:cNvSpPr>
          <p:nvPr/>
        </p:nvSpPr>
        <p:spPr bwMode="auto">
          <a:xfrm>
            <a:off x="611560" y="2492375"/>
            <a:ext cx="4878259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n-NO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 divisors</a:t>
            </a:r>
            <a:br>
              <a:rPr lang="nn-NO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nn-NO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(lambda (n)</a:t>
            </a:r>
            <a:br>
              <a:rPr lang="nn-NO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nn-NO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(let f ((i 2))</a:t>
            </a:r>
            <a:br>
              <a:rPr lang="nn-NO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nn-NO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(cond</a:t>
            </a:r>
            <a:br>
              <a:rPr lang="nn-NO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nn-NO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((&gt;= i n) '())</a:t>
            </a:r>
            <a:br>
              <a:rPr lang="nn-NO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nn-NO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((integer? (/ n i))</a:t>
            </a:r>
            <a:br>
              <a:rPr lang="nn-NO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nn-NO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 (cons i (f (+ i 1))))</a:t>
            </a:r>
            <a:br>
              <a:rPr lang="nn-NO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nn-NO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(else (f (+ i 1)))))))</a:t>
            </a:r>
            <a:r>
              <a:rPr lang="nn-NO" altLang="en-US" sz="2400" dirty="0"/>
              <a:t> </a:t>
            </a:r>
            <a:endParaRPr lang="en-CA" altLang="en-US" sz="2400" dirty="0"/>
          </a:p>
        </p:txBody>
      </p:sp>
      <p:sp>
        <p:nvSpPr>
          <p:cNvPr id="74757" name="TextBox 5"/>
          <p:cNvSpPr txBox="1">
            <a:spLocks noChangeArrowheads="1"/>
          </p:cNvSpPr>
          <p:nvPr/>
        </p:nvSpPr>
        <p:spPr bwMode="auto">
          <a:xfrm>
            <a:off x="5795963" y="2781300"/>
            <a:ext cx="218521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(divisors 32)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(2 4 8 16)</a:t>
            </a:r>
          </a:p>
        </p:txBody>
      </p:sp>
    </p:spTree>
    <p:extLst>
      <p:ext uri="{BB962C8B-B14F-4D97-AF65-F5344CB8AC3E}">
        <p14:creationId xmlns:p14="http://schemas.microsoft.com/office/powerpoint/2010/main" val="24922053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Un autre exemple</a:t>
            </a:r>
          </a:p>
        </p:txBody>
      </p:sp>
      <p:sp>
        <p:nvSpPr>
          <p:cNvPr id="7577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75780" name="TextBox 4"/>
          <p:cNvSpPr txBox="1">
            <a:spLocks noChangeArrowheads="1"/>
          </p:cNvSpPr>
          <p:nvPr/>
        </p:nvSpPr>
        <p:spPr bwMode="auto">
          <a:xfrm>
            <a:off x="251520" y="1772816"/>
            <a:ext cx="8456161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(let loop ((numbers '(3 -2 1 6 -5)) (</a:t>
            </a:r>
            <a:r>
              <a:rPr lang="en-CA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nonneg</a:t>
            </a: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'()) (</a:t>
            </a:r>
            <a:r>
              <a:rPr lang="en-CA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neg</a:t>
            </a: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'()))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((null? numbers) (list </a:t>
            </a:r>
            <a:r>
              <a:rPr lang="en-CA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nonneg</a:t>
            </a: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neg</a:t>
            </a: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((&gt;= (car numbers) 0)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(loop (</a:t>
            </a:r>
            <a:r>
              <a:rPr lang="en-CA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numbers) (cons (car numbers) </a:t>
            </a:r>
            <a:r>
              <a:rPr lang="en-CA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nonneg</a:t>
            </a: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CA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neg</a:t>
            </a: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((&lt; (car numbers) 0)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(loop (</a:t>
            </a:r>
            <a:r>
              <a:rPr lang="en-CA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numbers) </a:t>
            </a:r>
            <a:r>
              <a:rPr lang="en-CA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nonneg</a:t>
            </a: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(cons (car numbers) </a:t>
            </a:r>
            <a:r>
              <a:rPr lang="en-CA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neg</a:t>
            </a: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)))))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((6 1 3) (-5 -2))</a:t>
            </a:r>
          </a:p>
        </p:txBody>
      </p:sp>
    </p:spTree>
    <p:extLst>
      <p:ext uri="{BB962C8B-B14F-4D97-AF65-F5344CB8AC3E}">
        <p14:creationId xmlns:p14="http://schemas.microsoft.com/office/powerpoint/2010/main" val="646696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Avec le tri fusion</a:t>
            </a:r>
          </a:p>
          <a:p>
            <a:pPr lvl="1"/>
            <a:r>
              <a:rPr lang="en-US" dirty="0" err="1" smtClean="0"/>
              <a:t>Extraire</a:t>
            </a:r>
            <a:r>
              <a:rPr lang="en-US" dirty="0" smtClean="0"/>
              <a:t> des sous-</a:t>
            </a:r>
            <a:r>
              <a:rPr lang="en-US" dirty="0" err="1" smtClean="0"/>
              <a:t>listes</a:t>
            </a:r>
            <a:endParaRPr lang="en-US" dirty="0" smtClean="0"/>
          </a:p>
          <a:p>
            <a:pPr lvl="1"/>
            <a:r>
              <a:rPr lang="en-US" dirty="0" err="1" smtClean="0"/>
              <a:t>Subdiviser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liste</a:t>
            </a:r>
            <a:endParaRPr lang="en-US" dirty="0" smtClean="0"/>
          </a:p>
          <a:p>
            <a:pPr lvl="1"/>
            <a:r>
              <a:rPr lang="en-US" dirty="0" smtClean="0"/>
              <a:t>Fusion de </a:t>
            </a:r>
            <a:r>
              <a:rPr lang="en-US" dirty="0" err="1" smtClean="0"/>
              <a:t>listes</a:t>
            </a:r>
            <a:endParaRPr lang="en-US" dirty="0" smtClean="0"/>
          </a:p>
          <a:p>
            <a:r>
              <a:rPr lang="en-US" dirty="0" smtClean="0"/>
              <a:t>Avec le tri </a:t>
            </a:r>
            <a:r>
              <a:rPr lang="en-US" dirty="0" err="1" smtClean="0"/>
              <a:t>rapide</a:t>
            </a:r>
            <a:endParaRPr lang="en-US" dirty="0" smtClean="0"/>
          </a:p>
          <a:p>
            <a:pPr lvl="1"/>
            <a:r>
              <a:rPr lang="en-US" dirty="0" err="1" smtClean="0"/>
              <a:t>Choisir</a:t>
            </a:r>
            <a:r>
              <a:rPr lang="en-US" dirty="0" smtClean="0"/>
              <a:t> un pivot</a:t>
            </a:r>
          </a:p>
          <a:p>
            <a:pPr lvl="1"/>
            <a:r>
              <a:rPr lang="en-US" dirty="0" err="1" smtClean="0"/>
              <a:t>Partionner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liste</a:t>
            </a:r>
            <a:endParaRPr lang="en-US" dirty="0" smtClean="0"/>
          </a:p>
          <a:p>
            <a:pPr lvl="1"/>
            <a:r>
              <a:rPr lang="en-US" dirty="0" smtClean="0"/>
              <a:t>Trier </a:t>
            </a:r>
            <a:r>
              <a:rPr lang="en-US" dirty="0" err="1" smtClean="0"/>
              <a:t>une</a:t>
            </a:r>
            <a:r>
              <a:rPr lang="en-US" dirty="0" smtClean="0"/>
              <a:t> sous-</a:t>
            </a:r>
            <a:r>
              <a:rPr lang="en-US" dirty="0" err="1" smtClean="0"/>
              <a:t>liste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 tri de </a:t>
            </a:r>
            <a:r>
              <a:rPr lang="en-US" dirty="0" err="1" smtClean="0"/>
              <a:t>listes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8105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err="1" smtClean="0"/>
              <a:t>Extraire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une</a:t>
            </a:r>
            <a:r>
              <a:rPr lang="en-CA" altLang="en-US" dirty="0" smtClean="0"/>
              <a:t> sous-</a:t>
            </a:r>
            <a:r>
              <a:rPr lang="en-CA" altLang="en-US" dirty="0" err="1" smtClean="0"/>
              <a:t>liste</a:t>
            </a:r>
            <a:endParaRPr lang="en-CA" altLang="en-US" dirty="0" smtClean="0"/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467544" y="1700808"/>
            <a:ext cx="8802410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(sub L start stop 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extract elements start to stop into a list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 (null? L) L)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( (&lt; 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start) (sub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L) start stop (+ 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1)))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( (&gt; 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stop) '() 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(else (cons (car L) </a:t>
            </a:r>
            <a:endParaRPr lang="en-CA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(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sub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L) start stop (+ 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1))) ) ) ) 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64644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Extraction des </a:t>
            </a:r>
            <a:r>
              <a:rPr lang="en-US" dirty="0" err="1" smtClean="0"/>
              <a:t>préfixes</a:t>
            </a:r>
            <a:r>
              <a:rPr lang="en-US" dirty="0" smtClean="0"/>
              <a:t> </a:t>
            </a:r>
            <a:r>
              <a:rPr lang="en-US" dirty="0" err="1" smtClean="0"/>
              <a:t>d’une</a:t>
            </a:r>
            <a:r>
              <a:rPr lang="en-US" dirty="0" smtClean="0"/>
              <a:t> </a:t>
            </a:r>
            <a:r>
              <a:rPr lang="en-US" dirty="0" err="1" smtClean="0"/>
              <a:t>liste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1560" y="1844824"/>
            <a:ext cx="78488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(extraire-</a:t>
            </a: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prefixes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l)</a:t>
            </a:r>
          </a:p>
          <a:p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 (</a:t>
            </a: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(extraire-prefixes2 l l1)</a:t>
            </a:r>
          </a:p>
          <a:p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(if (</a:t>
            </a: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? l) l1</a:t>
            </a:r>
          </a:p>
          <a:p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(extraire-prefixes2 (</a:t>
            </a: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l) </a:t>
            </a:r>
            <a:endParaRPr lang="fr-F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(</a:t>
            </a: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(lambda (u) (cons (car l) u)) </a:t>
            </a:r>
            <a:endParaRPr lang="fr-F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(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 '() l1)))))</a:t>
            </a:r>
          </a:p>
          <a:p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 (extraire-prefixes2 (reverse l) '()))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91680" y="4293096"/>
            <a:ext cx="57783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(extraire-</a:t>
            </a: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prefixes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'( 1 2 3 4))</a:t>
            </a:r>
          </a:p>
          <a:p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'((1) (1 2) (1 2 3) (1 2 3 4))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369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Diviser une liste en deux</a:t>
            </a:r>
          </a:p>
        </p:txBody>
      </p:sp>
      <p:sp>
        <p:nvSpPr>
          <p:cNvPr id="2560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611560" y="1412776"/>
            <a:ext cx="5112297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(split L)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CA" alt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division de la </a:t>
            </a:r>
            <a:r>
              <a:rPr lang="en-CA" alt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liste</a:t>
            </a:r>
            <a:r>
              <a:rPr lang="en-CA" alt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en 2: </a:t>
            </a:r>
            <a:endParaRPr lang="en-CA" alt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CA" alt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retourne</a:t>
            </a:r>
            <a:r>
              <a:rPr lang="en-CA" alt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((1ere </a:t>
            </a:r>
            <a:r>
              <a:rPr lang="en-CA" alt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moitié</a:t>
            </a:r>
            <a:r>
              <a:rPr lang="en-CA" alt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)(2nde </a:t>
            </a:r>
            <a:r>
              <a:rPr lang="en-CA" alt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moitié</a:t>
            </a:r>
            <a:r>
              <a:rPr lang="en-CA" alt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 </a:t>
            </a:r>
            <a:endParaRPr lang="en-CA" alt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(let ((</a:t>
            </a:r>
            <a:r>
              <a:rPr lang="en-CA" alt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(length L)))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(</a:t>
            </a:r>
            <a:r>
              <a:rPr lang="en-CA" alt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((= </a:t>
            </a:r>
            <a:r>
              <a:rPr lang="en-CA" alt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0) (list L L) 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CA" alt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((= </a:t>
            </a:r>
            <a:r>
              <a:rPr lang="en-CA" alt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1) (list L '() ))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CA" alt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(</a:t>
            </a: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(list </a:t>
            </a:r>
            <a:r>
              <a:rPr lang="en-CA" alt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firstHalf</a:t>
            </a:r>
            <a:r>
              <a:rPr lang="en-CA" alt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L </a:t>
            </a:r>
            <a:r>
              <a:rPr lang="en-CA" alt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(/ </a:t>
            </a:r>
            <a:r>
              <a:rPr lang="en-CA" alt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(</a:t>
            </a:r>
            <a:r>
              <a:rPr lang="en-CA" alt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lastHalf</a:t>
            </a:r>
            <a:r>
              <a:rPr lang="en-CA" alt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L </a:t>
            </a:r>
            <a:r>
              <a:rPr lang="en-CA" alt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(/ </a:t>
            </a:r>
            <a:r>
              <a:rPr lang="en-CA" alt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2)))))))</a:t>
            </a:r>
            <a:endParaRPr lang="en-CA" alt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(</a:t>
            </a:r>
            <a:r>
              <a:rPr lang="en-CA" alt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firstHalf</a:t>
            </a: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 N)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(if (= N 0)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CA" alt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endParaRPr lang="en-CA" alt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CA" alt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(</a:t>
            </a: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(or (= N 1) (&lt; N 2))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CA" alt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(</a:t>
            </a: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 (car L))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CA" alt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;</a:t>
            </a: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CA" alt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(</a:t>
            </a: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 (car L) (</a:t>
            </a:r>
            <a:r>
              <a:rPr lang="en-CA" alt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firstHalf</a:t>
            </a: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CA" alt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L) (- N 1)))))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(</a:t>
            </a:r>
            <a:r>
              <a:rPr lang="en-CA" alt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lastHalf</a:t>
            </a: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 N)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(if (= N 0) </a:t>
            </a:r>
            <a:r>
              <a:rPr lang="en-CA" alt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(if (or (= N 1) (&lt; N 2))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</a:t>
            </a:r>
            <a:r>
              <a:rPr lang="en-CA" alt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;else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</a:t>
            </a:r>
            <a:r>
              <a:rPr lang="en-CA" alt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lastHalf</a:t>
            </a: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CA" alt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L) (- N 1)))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CA" alt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endParaRPr lang="en-CA" alt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1731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Fusion de 2 listes triées</a:t>
            </a:r>
          </a:p>
        </p:txBody>
      </p:sp>
      <p:sp>
        <p:nvSpPr>
          <p:cNvPr id="266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26628" name="TextBox 4"/>
          <p:cNvSpPr txBox="1">
            <a:spLocks noChangeArrowheads="1"/>
          </p:cNvSpPr>
          <p:nvPr/>
        </p:nvSpPr>
        <p:spPr bwMode="auto">
          <a:xfrm>
            <a:off x="539552" y="1700808"/>
            <a:ext cx="834074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mergelists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 M)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CA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supposer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et 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déjà </a:t>
            </a:r>
            <a:r>
              <a:rPr lang="en-CA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triés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CA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 (null? L) M)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( (null? M) L)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( (&lt; (car L)(car M)) (cons (car L) </a:t>
            </a:r>
            <a:endParaRPr lang="en-CA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mergelists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L)M)))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(else (cons (car M)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mergelists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M)))) ) )</a:t>
            </a:r>
          </a:p>
        </p:txBody>
      </p:sp>
    </p:spTree>
    <p:extLst>
      <p:ext uri="{BB962C8B-B14F-4D97-AF65-F5344CB8AC3E}">
        <p14:creationId xmlns:p14="http://schemas.microsoft.com/office/powerpoint/2010/main" val="33061125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Tri fusion</a:t>
            </a:r>
          </a:p>
        </p:txBody>
      </p:sp>
      <p:sp>
        <p:nvSpPr>
          <p:cNvPr id="2765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539552" y="1628800"/>
            <a:ext cx="880241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mergesort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((null? L) '())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((= 1 (length L)) L)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((= 2 (length L))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mergelists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(list (car L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L)))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(else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mergelists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mergesort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(car (split L)) 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mergesort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(car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(split L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))))))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endParaRPr lang="en-CA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3818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quicksort</a:t>
            </a:r>
          </a:p>
        </p:txBody>
      </p:sp>
      <p:sp>
        <p:nvSpPr>
          <p:cNvPr id="2867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179512" y="1484784"/>
            <a:ext cx="9264075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qsort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(if (or (null? e) (&lt;= (length e) 1)) 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(let loop ((left null) (right null) ; </a:t>
            </a:r>
            <a:r>
              <a:rPr lang="en-CA" altLang="en-US" sz="20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named let</a:t>
            </a:r>
            <a:endParaRPr lang="en-CA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pivot (car e)) (rest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)))</a:t>
            </a:r>
            <a:endParaRPr lang="en-CA" altLang="en-US" sz="2000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(if (null? rest)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(append (append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qsort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left)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 pivot)) </a:t>
            </a:r>
            <a:endParaRPr lang="en-CA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qsort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right))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(&lt;= (car rest) pivot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; </a:t>
            </a:r>
            <a:r>
              <a:rPr lang="en-CA" altLang="en-US" sz="20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partition</a:t>
            </a:r>
            <a:endParaRPr lang="en-CA" altLang="en-US" sz="2000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(loop (append left (list (car rest))) </a:t>
            </a:r>
            <a:endParaRPr lang="en-CA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right 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pivot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rest))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(loop left </a:t>
            </a:r>
            <a:endParaRPr lang="en-CA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(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append right (list (car rest))) </a:t>
            </a:r>
            <a:endParaRPr lang="en-CA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pivot 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rest)))))))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724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fonction</a:t>
            </a:r>
            <a:r>
              <a:rPr lang="en-US" dirty="0" smtClean="0"/>
              <a:t> filter</a:t>
            </a:r>
            <a:endParaRPr lang="en-US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71600" y="2948751"/>
            <a:ext cx="646053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(filter (lambda (x) (&gt; x 0))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‘(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1 -2 3 -4 5 -6))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‘(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3 5)</a:t>
            </a:r>
            <a:endParaRPr lang="en-US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 dirty="0" err="1" smtClean="0"/>
              <a:t>Permet</a:t>
            </a:r>
            <a:r>
              <a:rPr lang="en-US" dirty="0" smtClean="0"/>
              <a:t> </a:t>
            </a:r>
            <a:r>
              <a:rPr lang="en-US" dirty="0" err="1" smtClean="0"/>
              <a:t>d’éliminer</a:t>
            </a:r>
            <a:r>
              <a:rPr lang="en-US" dirty="0" smtClean="0"/>
              <a:t> des </a:t>
            </a:r>
            <a:r>
              <a:rPr lang="en-US" dirty="0" err="1" smtClean="0"/>
              <a:t>éléments</a:t>
            </a:r>
            <a:r>
              <a:rPr lang="en-US" dirty="0" smtClean="0"/>
              <a:t> ne </a:t>
            </a:r>
            <a:r>
              <a:rPr lang="en-US" dirty="0" err="1" smtClean="0"/>
              <a:t>répondant</a:t>
            </a:r>
            <a:r>
              <a:rPr lang="en-US" dirty="0" smtClean="0"/>
              <a:t> pas à la condition </a:t>
            </a:r>
            <a:r>
              <a:rPr lang="en-US" dirty="0" err="1" smtClean="0"/>
              <a:t>définie</a:t>
            </a:r>
            <a:r>
              <a:rPr lang="en-US" dirty="0" smtClean="0"/>
              <a:t> par le </a:t>
            </a:r>
            <a:r>
              <a:rPr lang="en-US" dirty="0" err="1" smtClean="0"/>
              <a:t>filtre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874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La </a:t>
            </a:r>
            <a:r>
              <a:rPr lang="en-US" dirty="0" err="1"/>
              <a:t>fonction</a:t>
            </a:r>
            <a:r>
              <a:rPr lang="en-US" dirty="0"/>
              <a:t> filter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4003" y="1340768"/>
            <a:ext cx="818044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notre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-filter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((null?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'())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((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(car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))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(cons (car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notre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-filter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))))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(else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notre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-filter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)))))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3356992"/>
            <a:ext cx="873187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notre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-filter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(reverse (filter-help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'())))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(filter-help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res)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((null?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res)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((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(car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))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(filter-help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 (cons (car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res)))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(else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(filter-help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 res))))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71800" y="2852936"/>
            <a:ext cx="1101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/>
              <a:t>o</a:t>
            </a:r>
            <a:r>
              <a:rPr lang="en-US" sz="3200" dirty="0" err="1" smtClean="0"/>
              <a:t>u</a:t>
            </a:r>
            <a:r>
              <a:rPr lang="en-US" sz="3200" dirty="0" smtClean="0"/>
              <a:t>…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20812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Elle </a:t>
            </a:r>
            <a:r>
              <a:rPr lang="en-CA" dirty="0" err="1" smtClean="0"/>
              <a:t>permet</a:t>
            </a:r>
            <a:r>
              <a:rPr lang="en-CA" dirty="0" smtClean="0"/>
              <a:t> de </a:t>
            </a:r>
            <a:r>
              <a:rPr lang="en-CA" dirty="0" err="1" smtClean="0"/>
              <a:t>construire</a:t>
            </a:r>
            <a:r>
              <a:rPr lang="en-CA" dirty="0" smtClean="0"/>
              <a:t> </a:t>
            </a:r>
            <a:r>
              <a:rPr lang="en-CA" dirty="0" err="1" smtClean="0"/>
              <a:t>une</a:t>
            </a:r>
            <a:r>
              <a:rPr lang="en-CA" dirty="0" smtClean="0"/>
              <a:t> </a:t>
            </a:r>
            <a:r>
              <a:rPr lang="en-CA" dirty="0" err="1" smtClean="0"/>
              <a:t>liste</a:t>
            </a:r>
            <a:r>
              <a:rPr lang="en-CA" dirty="0" smtClean="0"/>
              <a:t> </a:t>
            </a:r>
            <a:r>
              <a:rPr lang="en-CA" dirty="0" err="1" smtClean="0"/>
              <a:t>d’entiers</a:t>
            </a:r>
            <a:r>
              <a:rPr lang="en-CA" dirty="0" smtClean="0"/>
              <a:t> à </a:t>
            </a:r>
            <a:r>
              <a:rPr lang="en-CA" dirty="0" err="1" smtClean="0"/>
              <a:t>partir</a:t>
            </a:r>
            <a:r>
              <a:rPr lang="en-CA" dirty="0" smtClean="0"/>
              <a:t> de la </a:t>
            </a:r>
            <a:r>
              <a:rPr lang="en-CA" dirty="0" err="1" smtClean="0"/>
              <a:t>séquence</a:t>
            </a:r>
            <a:r>
              <a:rPr lang="en-CA" dirty="0" smtClean="0"/>
              <a:t> des </a:t>
            </a:r>
            <a:r>
              <a:rPr lang="en-CA" dirty="0" err="1" smtClean="0"/>
              <a:t>nombres</a:t>
            </a:r>
            <a:r>
              <a:rPr lang="en-CA" dirty="0" smtClean="0"/>
              <a:t> </a:t>
            </a:r>
            <a:r>
              <a:rPr lang="en-CA" dirty="0" err="1" smtClean="0"/>
              <a:t>naturels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La </a:t>
            </a:r>
            <a:r>
              <a:rPr lang="en-CA" dirty="0" err="1" smtClean="0"/>
              <a:t>fonction</a:t>
            </a:r>
            <a:r>
              <a:rPr lang="en-CA" dirty="0" smtClean="0"/>
              <a:t> build-list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2286000" y="3105835"/>
            <a:ext cx="54543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(build-list 10 (lambda (n) (* n 2)))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'(0 2 4 6 8 10 12 14 16 18)</a:t>
            </a:r>
            <a:endParaRPr lang="en-CA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422108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(build-list 10 (lambda (n) n))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'(0 1 2 3 4 5 6 7 8 9)</a:t>
            </a:r>
            <a:endParaRPr lang="en-CA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661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512" y="1484784"/>
            <a:ext cx="8784976" cy="3862388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</a:pPr>
            <a:r>
              <a:rPr lang="en-US" altLang="en-US" sz="2400" b="1" dirty="0" smtClean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altLang="en-US" sz="2000" dirty="0" smtClean="0"/>
              <a:t> 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2000" dirty="0" smtClean="0"/>
              <a:t>    	– </a:t>
            </a:r>
            <a:r>
              <a:rPr lang="en-US" altLang="en-US" sz="2000" dirty="0" err="1" smtClean="0"/>
              <a:t>permet</a:t>
            </a:r>
            <a:r>
              <a:rPr lang="en-US" altLang="en-US" sz="2000" dirty="0" smtClean="0"/>
              <a:t> de </a:t>
            </a:r>
            <a:r>
              <a:rPr lang="en-US" altLang="en-US" sz="2000" dirty="0" err="1" smtClean="0"/>
              <a:t>définir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une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liste</a:t>
            </a:r>
            <a:r>
              <a:rPr lang="en-US" altLang="en-US" sz="2000" dirty="0" smtClean="0"/>
              <a:t> de variables locales a un bloc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2000" dirty="0" smtClean="0"/>
              <a:t>         	– à </a:t>
            </a:r>
            <a:r>
              <a:rPr lang="en-US" altLang="en-US" sz="2000" dirty="0" err="1" smtClean="0"/>
              <a:t>chaque</a:t>
            </a:r>
            <a:r>
              <a:rPr lang="en-US" altLang="en-US" sz="2000" dirty="0" smtClean="0"/>
              <a:t> nom de variable </a:t>
            </a:r>
            <a:r>
              <a:rPr lang="en-US" altLang="en-US" sz="2000" dirty="0" err="1" smtClean="0"/>
              <a:t>est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associé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une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valeur</a:t>
            </a:r>
            <a:endParaRPr lang="en-US" altLang="en-US" sz="2000" dirty="0" smtClean="0"/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2000" dirty="0" smtClean="0"/>
              <a:t>	– </a:t>
            </a:r>
            <a:r>
              <a:rPr lang="en-US" altLang="en-US" sz="2000" dirty="0" smtClean="0">
                <a:solidFill>
                  <a:srgbClr val="0000FF"/>
                </a:solidFill>
              </a:rPr>
              <a:t>let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retourne</a:t>
            </a:r>
            <a:r>
              <a:rPr lang="en-US" altLang="en-US" sz="2000" dirty="0" smtClean="0"/>
              <a:t> la </a:t>
            </a:r>
            <a:r>
              <a:rPr lang="en-US" altLang="en-US" sz="2000" dirty="0" err="1" smtClean="0"/>
              <a:t>dernière</a:t>
            </a:r>
            <a:r>
              <a:rPr lang="en-US" altLang="en-US" sz="2000" dirty="0" smtClean="0"/>
              <a:t> expression </a:t>
            </a:r>
            <a:r>
              <a:rPr lang="en-US" altLang="en-US" sz="2000" dirty="0" err="1" smtClean="0"/>
              <a:t>dans</a:t>
            </a:r>
            <a:r>
              <a:rPr lang="en-US" altLang="en-US" sz="2000" dirty="0" smtClean="0"/>
              <a:t> le bloc</a:t>
            </a:r>
          </a:p>
          <a:p>
            <a:pPr lvl="2">
              <a:lnSpc>
                <a:spcPct val="80000"/>
              </a:lnSpc>
              <a:buFontTx/>
              <a:buNone/>
            </a:pPr>
            <a:endParaRPr lang="en-US" altLang="en-US" sz="2000" dirty="0"/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(let ((a 2) (b 3))  ; variables locales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(+ a b))	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bloc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les variables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sont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définies</a:t>
            </a: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pPr marL="0" indent="0">
              <a:lnSpc>
                <a:spcPct val="80000"/>
              </a:lnSpc>
            </a:pP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a		=&gt; Error: variable a is not bound.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b		=&gt; Error: variable b is not bound.</a:t>
            </a:r>
          </a:p>
        </p:txBody>
      </p:sp>
      <p:sp>
        <p:nvSpPr>
          <p:cNvPr id="64516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altLang="en-US" sz="4000" smtClean="0"/>
              <a:t>Définitions locales: let, let*, letrec</a:t>
            </a:r>
            <a:endParaRPr lang="en-US" altLang="en-US" sz="3600" b="1" smtClean="0"/>
          </a:p>
        </p:txBody>
      </p:sp>
    </p:spTree>
    <p:extLst>
      <p:ext uri="{BB962C8B-B14F-4D97-AF65-F5344CB8AC3E}">
        <p14:creationId xmlns:p14="http://schemas.microsoft.com/office/powerpoint/2010/main" val="108016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3413" y="1340768"/>
            <a:ext cx="8331200" cy="4896520"/>
          </a:xfrm>
        </p:spPr>
        <p:txBody>
          <a:bodyPr>
            <a:normAutofit/>
          </a:bodyPr>
          <a:lstStyle/>
          <a:p>
            <a:pPr lvl="2">
              <a:lnSpc>
                <a:spcPct val="80000"/>
              </a:lnSpc>
              <a:buFontTx/>
              <a:buNone/>
            </a:pPr>
            <a:r>
              <a:rPr lang="es-ES" altLang="en-US" sz="1800" b="1" dirty="0" smtClean="0">
                <a:latin typeface="Courier New" pitchFamily="49" charset="0"/>
              </a:rPr>
              <a:t>f(</a:t>
            </a:r>
            <a:r>
              <a:rPr lang="es-ES" altLang="en-US" sz="1800" b="1" dirty="0" err="1" smtClean="0">
                <a:latin typeface="Courier New" pitchFamily="49" charset="0"/>
              </a:rPr>
              <a:t>x,y</a:t>
            </a:r>
            <a:r>
              <a:rPr lang="es-ES" altLang="en-US" sz="1800" b="1" dirty="0" smtClean="0">
                <a:latin typeface="Courier New" pitchFamily="49" charset="0"/>
              </a:rPr>
              <a:t>) = x*(1+x*y)</a:t>
            </a:r>
            <a:r>
              <a:rPr lang="es-ES" altLang="en-US" sz="1800" b="1" baseline="30000" dirty="0" smtClean="0">
                <a:latin typeface="Courier New" pitchFamily="49" charset="0"/>
              </a:rPr>
              <a:t>2</a:t>
            </a:r>
            <a:r>
              <a:rPr lang="es-ES" altLang="en-US" sz="1800" b="1" dirty="0" smtClean="0">
                <a:latin typeface="Courier New" pitchFamily="49" charset="0"/>
              </a:rPr>
              <a:t> + y*(1-y) + (1+x*y)*(1-y)</a:t>
            </a:r>
          </a:p>
          <a:p>
            <a:pPr lvl="2">
              <a:lnSpc>
                <a:spcPct val="80000"/>
              </a:lnSpc>
              <a:buFontTx/>
              <a:buNone/>
            </a:pPr>
            <a:endParaRPr lang="es-ES" altLang="en-US" sz="1800" b="1" dirty="0" smtClean="0">
              <a:latin typeface="Courier New" pitchFamily="49" charset="0"/>
            </a:endParaRPr>
          </a:p>
          <a:p>
            <a:pPr lvl="2">
              <a:lnSpc>
                <a:spcPct val="80000"/>
              </a:lnSpc>
              <a:buFontTx/>
              <a:buNone/>
            </a:pPr>
            <a:r>
              <a:rPr lang="es-ES" altLang="en-US" sz="1800" b="1" dirty="0">
                <a:latin typeface="Courier New" pitchFamily="49" charset="0"/>
              </a:rPr>
              <a:t>a = 1+x*y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s-ES" altLang="en-US" sz="1800" b="1" dirty="0">
                <a:latin typeface="Courier New" pitchFamily="49" charset="0"/>
              </a:rPr>
              <a:t>b = 1-y</a:t>
            </a:r>
          </a:p>
          <a:p>
            <a:pPr lvl="2">
              <a:lnSpc>
                <a:spcPct val="80000"/>
              </a:lnSpc>
              <a:buFontTx/>
              <a:buNone/>
            </a:pPr>
            <a:endParaRPr lang="es-ES" altLang="en-US" sz="1800" b="1" dirty="0">
              <a:latin typeface="Courier New" pitchFamily="49" charset="0"/>
            </a:endParaRPr>
          </a:p>
          <a:p>
            <a:pPr lvl="2">
              <a:lnSpc>
                <a:spcPct val="80000"/>
              </a:lnSpc>
              <a:buFontTx/>
              <a:buNone/>
            </a:pPr>
            <a:r>
              <a:rPr lang="es-ES" altLang="en-US" sz="1800" b="1" dirty="0">
                <a:latin typeface="Courier New" pitchFamily="49" charset="0"/>
              </a:rPr>
              <a:t>f(</a:t>
            </a:r>
            <a:r>
              <a:rPr lang="es-ES" altLang="en-US" sz="1800" b="1" dirty="0" err="1">
                <a:latin typeface="Courier New" pitchFamily="49" charset="0"/>
              </a:rPr>
              <a:t>x,y</a:t>
            </a:r>
            <a:r>
              <a:rPr lang="es-ES" altLang="en-US" sz="1800" b="1" dirty="0">
                <a:latin typeface="Courier New" pitchFamily="49" charset="0"/>
              </a:rPr>
              <a:t>) = x*a2 + y*b + </a:t>
            </a:r>
            <a:r>
              <a:rPr lang="es-ES" altLang="en-US" sz="1800" b="1" dirty="0" smtClean="0">
                <a:latin typeface="Courier New" pitchFamily="49" charset="0"/>
              </a:rPr>
              <a:t>a*b</a:t>
            </a:r>
            <a:endParaRPr lang="en-US" altLang="en-US" sz="1800" b="1" dirty="0">
              <a:latin typeface="Courier New" pitchFamily="49" charset="0"/>
            </a:endParaRPr>
          </a:p>
          <a:p>
            <a:pPr lvl="2">
              <a:lnSpc>
                <a:spcPct val="80000"/>
              </a:lnSpc>
              <a:buFontTx/>
              <a:buNone/>
            </a:pPr>
            <a:endParaRPr lang="en-US" altLang="en-US" sz="1800" dirty="0" smtClean="0">
              <a:solidFill>
                <a:schemeClr val="tx2"/>
              </a:solidFill>
              <a:latin typeface="Courier New" pitchFamily="49" charset="0"/>
            </a:endParaRPr>
          </a:p>
          <a:p>
            <a:pPr lvl="2">
              <a:lnSpc>
                <a:spcPct val="80000"/>
              </a:lnSpc>
              <a:buFontTx/>
              <a:buNone/>
            </a:pPr>
            <a:endParaRPr lang="en-US" altLang="en-US" sz="1800" dirty="0" smtClean="0">
              <a:solidFill>
                <a:schemeClr val="tx2"/>
              </a:solidFill>
              <a:latin typeface="Courier New" pitchFamily="49" charset="0"/>
            </a:endParaRP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&gt;(define (f x y) 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(let ((a (+ 1 (* x y)))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   (b (- 1 y)))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 (+ (* x a a) (* y b) (* a b))))</a:t>
            </a:r>
          </a:p>
          <a:p>
            <a:pPr lvl="2">
              <a:lnSpc>
                <a:spcPct val="80000"/>
              </a:lnSpc>
              <a:buFontTx/>
              <a:buNone/>
            </a:pPr>
            <a:endParaRPr lang="en-US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(f 1 2) 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65540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altLang="en-US" sz="4000" dirty="0" smtClean="0"/>
              <a:t>Définitions locales: let, let*, </a:t>
            </a:r>
            <a:r>
              <a:rPr lang="fr-FR" altLang="en-US" sz="4000" dirty="0" err="1" smtClean="0"/>
              <a:t>letrec</a:t>
            </a:r>
            <a:endParaRPr lang="en-US" alt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98034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484784"/>
            <a:ext cx="8568952" cy="3862388"/>
          </a:xfrm>
        </p:spPr>
        <p:txBody>
          <a:bodyPr/>
          <a:lstStyle/>
          <a:p>
            <a:pPr marL="0" indent="0">
              <a:lnSpc>
                <a:spcPct val="80000"/>
              </a:lnSpc>
            </a:pPr>
            <a:r>
              <a:rPr lang="en-US" altLang="en-US" sz="2400" b="1" dirty="0" smtClean="0">
                <a:latin typeface="Courier New" pitchFamily="49" charset="0"/>
              </a:rPr>
              <a:t> let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permet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aussi</a:t>
            </a:r>
            <a:r>
              <a:rPr lang="en-US" altLang="en-US" sz="2000" dirty="0" smtClean="0"/>
              <a:t> de </a:t>
            </a:r>
            <a:r>
              <a:rPr lang="en-US" altLang="en-US" sz="2000" dirty="0" err="1" smtClean="0"/>
              <a:t>définir</a:t>
            </a:r>
            <a:r>
              <a:rPr lang="en-US" altLang="en-US" sz="2000" dirty="0" smtClean="0"/>
              <a:t> des </a:t>
            </a:r>
            <a:r>
              <a:rPr lang="en-US" altLang="en-US" sz="2000" dirty="0" err="1" smtClean="0"/>
              <a:t>fonctions</a:t>
            </a:r>
            <a:r>
              <a:rPr lang="en-US" altLang="en-US" sz="2000" dirty="0" smtClean="0"/>
              <a:t> locales: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2800" dirty="0" smtClean="0">
                <a:latin typeface="Courier New" pitchFamily="49" charset="0"/>
              </a:rPr>
              <a:t>	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Courier New" pitchFamily="49" charset="0"/>
              </a:rPr>
              <a:t>	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&gt;(let ((a 3)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(b 4)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(square (lambda (x) (* x x)))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(plus +))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(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(plus (square a) (square b)))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)		</a:t>
            </a:r>
          </a:p>
          <a:p>
            <a:pPr lvl="2">
              <a:lnSpc>
                <a:spcPct val="80000"/>
              </a:lnSpc>
              <a:buFontTx/>
              <a:buNone/>
            </a:pPr>
            <a:endParaRPr lang="en-US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=&gt; 5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en-US" altLang="en-US" sz="2000" dirty="0" smtClean="0">
              <a:latin typeface="Courier New" pitchFamily="49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endParaRPr lang="en-US" altLang="en-US" sz="2000" dirty="0" smtClean="0">
              <a:latin typeface="Courier New" pitchFamily="49" charset="0"/>
            </a:endParaRP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altLang="en-US" sz="4000" smtClean="0"/>
              <a:t>Définitions locales: let, let*, letrec</a:t>
            </a:r>
            <a:endParaRPr lang="en-US" altLang="en-US" sz="3600" b="1" smtClean="0"/>
          </a:p>
        </p:txBody>
      </p:sp>
    </p:spTree>
    <p:extLst>
      <p:ext uri="{BB962C8B-B14F-4D97-AF65-F5344CB8AC3E}">
        <p14:creationId xmlns:p14="http://schemas.microsoft.com/office/powerpoint/2010/main" val="158755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altLang="en-US" sz="4000" dirty="0" err="1" smtClean="0"/>
              <a:t>Definitions</a:t>
            </a:r>
            <a:r>
              <a:rPr lang="fr-FR" altLang="en-US" sz="4000" dirty="0" smtClean="0"/>
              <a:t> locales: let, let*, </a:t>
            </a:r>
            <a:r>
              <a:rPr lang="fr-FR" altLang="en-US" sz="4000" dirty="0" err="1" smtClean="0"/>
              <a:t>letrec</a:t>
            </a:r>
            <a:endParaRPr lang="en-US" altLang="en-US" sz="3600" b="1" dirty="0" smtClean="0"/>
          </a:p>
        </p:txBody>
      </p:sp>
      <p:sp>
        <p:nvSpPr>
          <p:cNvPr id="67588" name="Rectangle 3"/>
          <p:cNvSpPr>
            <a:spLocks noChangeArrowheads="1"/>
          </p:cNvSpPr>
          <p:nvPr/>
        </p:nvSpPr>
        <p:spPr bwMode="auto">
          <a:xfrm>
            <a:off x="315913" y="1773238"/>
            <a:ext cx="8599487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 dirty="0"/>
              <a:t>let </a:t>
            </a:r>
            <a:r>
              <a:rPr lang="en-US" altLang="en-US" sz="2400" dirty="0" err="1"/>
              <a:t>permet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une</a:t>
            </a:r>
            <a:r>
              <a:rPr lang="en-US" altLang="en-US" sz="2400" dirty="0"/>
              <a:t> assignation en </a:t>
            </a:r>
            <a:r>
              <a:rPr lang="en-US" altLang="en-US" sz="2400" dirty="0" err="1"/>
              <a:t>parallèle</a:t>
            </a:r>
            <a:r>
              <a:rPr lang="en-US" altLang="en-US" sz="2400" dirty="0"/>
              <a:t>:</a:t>
            </a:r>
          </a:p>
          <a:p>
            <a:pPr lvl="1">
              <a:buFontTx/>
              <a:buNone/>
            </a:pPr>
            <a:r>
              <a:rPr lang="en-US" altLang="en-US" sz="2000" dirty="0"/>
              <a:t> </a:t>
            </a:r>
            <a:endParaRPr lang="en-US" altLang="en-US" sz="2400" dirty="0"/>
          </a:p>
          <a:p>
            <a:pPr lvl="1">
              <a:buFontTx/>
              <a:buNone/>
            </a:pPr>
            <a:r>
              <a:rPr lang="en-US" altLang="en-US" sz="2000" b="1" dirty="0">
                <a:latin typeface="Courier New" pitchFamily="49" charset="0"/>
              </a:rPr>
              <a:t>&gt; (define x 'a)</a:t>
            </a:r>
          </a:p>
          <a:p>
            <a:pPr lvl="1">
              <a:buFontTx/>
              <a:buNone/>
            </a:pPr>
            <a:r>
              <a:rPr lang="en-US" altLang="en-US" sz="2000" b="1" dirty="0">
                <a:latin typeface="Courier New" pitchFamily="49" charset="0"/>
              </a:rPr>
              <a:t>&gt; (define y 'b)</a:t>
            </a:r>
          </a:p>
          <a:p>
            <a:pPr lvl="1">
              <a:buFontTx/>
              <a:buNone/>
            </a:pPr>
            <a:r>
              <a:rPr lang="en-US" altLang="en-US" sz="2000" b="1" dirty="0">
                <a:latin typeface="Courier New" pitchFamily="49" charset="0"/>
              </a:rPr>
              <a:t>&gt; (list x y)</a:t>
            </a:r>
            <a:r>
              <a:rPr lang="en-US" altLang="en-US" sz="2000" dirty="0">
                <a:latin typeface="Courier New" pitchFamily="49" charset="0"/>
              </a:rPr>
              <a:t>		=&gt; </a:t>
            </a:r>
            <a:r>
              <a:rPr lang="en-US" altLang="en-US" sz="2000" b="1" dirty="0">
                <a:latin typeface="Courier New" pitchFamily="49" charset="0"/>
              </a:rPr>
              <a:t>(a b)</a:t>
            </a:r>
          </a:p>
          <a:p>
            <a:pPr lvl="1">
              <a:buFontTx/>
              <a:buNone/>
            </a:pPr>
            <a:endParaRPr lang="en-US" altLang="en-US" sz="2000" dirty="0">
              <a:latin typeface="Courier New" pitchFamily="49" charset="0"/>
            </a:endParaRPr>
          </a:p>
          <a:p>
            <a:pPr lvl="1">
              <a:buFontTx/>
              <a:buNone/>
            </a:pPr>
            <a:r>
              <a:rPr lang="en-US" altLang="en-US" sz="2000" b="1" dirty="0">
                <a:latin typeface="Courier New" pitchFamily="49" charset="0"/>
              </a:rPr>
              <a:t>&gt; (let ((x y) (y x)) (list x y)) </a:t>
            </a:r>
            <a:r>
              <a:rPr lang="en-US" altLang="en-US" sz="2000" dirty="0">
                <a:latin typeface="Courier New" pitchFamily="49" charset="0"/>
              </a:rPr>
              <a:t>=&gt;</a:t>
            </a:r>
          </a:p>
        </p:txBody>
      </p:sp>
      <p:sp>
        <p:nvSpPr>
          <p:cNvPr id="522244" name="Rectangle 4"/>
          <p:cNvSpPr>
            <a:spLocks noChangeArrowheads="1"/>
          </p:cNvSpPr>
          <p:nvPr/>
        </p:nvSpPr>
        <p:spPr bwMode="auto">
          <a:xfrm>
            <a:off x="544513" y="5084763"/>
            <a:ext cx="8599487" cy="100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 sz="2400" dirty="0" err="1"/>
              <a:t>d’abord</a:t>
            </a:r>
            <a:r>
              <a:rPr lang="en-US" altLang="en-US" sz="2400" dirty="0"/>
              <a:t> </a:t>
            </a:r>
            <a:r>
              <a:rPr lang="en-US" altLang="en-US" sz="2400" dirty="0" err="1"/>
              <a:t>évaluer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toutes</a:t>
            </a:r>
            <a:r>
              <a:rPr lang="en-US" altLang="en-US" sz="2400" dirty="0"/>
              <a:t> les expressions </a:t>
            </a:r>
            <a:r>
              <a:rPr lang="en-US" altLang="en-US" sz="2400" dirty="0" err="1"/>
              <a:t>dans</a:t>
            </a:r>
            <a:r>
              <a:rPr lang="en-US" altLang="en-US" sz="2400" dirty="0"/>
              <a:t> la </a:t>
            </a:r>
            <a:r>
              <a:rPr lang="en-US" altLang="en-US" sz="2400" dirty="0" err="1"/>
              <a:t>liste</a:t>
            </a:r>
            <a:endParaRPr lang="en-US" altLang="en-US" sz="2400" dirty="0"/>
          </a:p>
          <a:p>
            <a:pPr>
              <a:buFontTx/>
              <a:buAutoNum type="arabicPeriod"/>
            </a:pPr>
            <a:r>
              <a:rPr lang="en-US" altLang="en-US" sz="2400" dirty="0" err="1"/>
              <a:t>Ensuite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associer</a:t>
            </a:r>
            <a:r>
              <a:rPr lang="en-US" altLang="en-US" sz="2400" dirty="0"/>
              <a:t> les </a:t>
            </a:r>
            <a:r>
              <a:rPr lang="en-US" altLang="en-US" sz="2400" dirty="0" err="1"/>
              <a:t>noms</a:t>
            </a:r>
            <a:r>
              <a:rPr lang="en-US" altLang="en-US" sz="2400" dirty="0"/>
              <a:t> aux </a:t>
            </a:r>
            <a:r>
              <a:rPr lang="en-US" altLang="en-US" sz="2400" dirty="0" err="1"/>
              <a:t>valeurs</a:t>
            </a:r>
            <a:r>
              <a:rPr lang="en-US" altLang="en-US" sz="2400" dirty="0"/>
              <a:t>. </a:t>
            </a:r>
          </a:p>
          <a:p>
            <a:pPr>
              <a:buFontTx/>
              <a:buAutoNum type="arabicPeriod"/>
            </a:pPr>
            <a:endParaRPr lang="en-US" altLang="en-US" sz="2400" dirty="0"/>
          </a:p>
        </p:txBody>
      </p:sp>
      <p:grpSp>
        <p:nvGrpSpPr>
          <p:cNvPr id="522245" name="Group 5"/>
          <p:cNvGrpSpPr>
            <a:grpSpLocks/>
          </p:cNvGrpSpPr>
          <p:nvPr/>
        </p:nvGrpSpPr>
        <p:grpSpPr bwMode="auto">
          <a:xfrm>
            <a:off x="2484438" y="4365625"/>
            <a:ext cx="1306512" cy="739775"/>
            <a:chOff x="1565" y="2750"/>
            <a:chExt cx="823" cy="466"/>
          </a:xfrm>
        </p:grpSpPr>
        <p:sp>
          <p:nvSpPr>
            <p:cNvPr id="67592" name="Rectangle 6"/>
            <p:cNvSpPr>
              <a:spLocks noChangeArrowheads="1"/>
            </p:cNvSpPr>
            <p:nvPr/>
          </p:nvSpPr>
          <p:spPr bwMode="auto">
            <a:xfrm>
              <a:off x="1565" y="2976"/>
              <a:ext cx="8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latin typeface="Courier New" pitchFamily="49" charset="0"/>
                </a:rPr>
                <a:t>b 	    a</a:t>
              </a:r>
            </a:p>
          </p:txBody>
        </p:sp>
        <p:sp>
          <p:nvSpPr>
            <p:cNvPr id="67593" name="Line 7"/>
            <p:cNvSpPr>
              <a:spLocks noChangeShapeType="1"/>
            </p:cNvSpPr>
            <p:nvPr/>
          </p:nvSpPr>
          <p:spPr bwMode="auto">
            <a:xfrm>
              <a:off x="1655" y="2750"/>
              <a:ext cx="0" cy="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67594" name="Line 8"/>
            <p:cNvSpPr>
              <a:spLocks noChangeShapeType="1"/>
            </p:cNvSpPr>
            <p:nvPr/>
          </p:nvSpPr>
          <p:spPr bwMode="auto">
            <a:xfrm>
              <a:off x="2245" y="2750"/>
              <a:ext cx="0" cy="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CA"/>
            </a:p>
          </p:txBody>
        </p:sp>
      </p:grpSp>
      <p:sp>
        <p:nvSpPr>
          <p:cNvPr id="522249" name="Rectangle 9"/>
          <p:cNvSpPr>
            <a:spLocks noChangeArrowheads="1"/>
          </p:cNvSpPr>
          <p:nvPr/>
        </p:nvSpPr>
        <p:spPr bwMode="auto">
          <a:xfrm>
            <a:off x="6443663" y="3984625"/>
            <a:ext cx="1081087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Courier New" pitchFamily="49" charset="0"/>
              </a:rPr>
              <a:t>(b a)</a:t>
            </a:r>
          </a:p>
        </p:txBody>
      </p:sp>
    </p:spTree>
    <p:extLst>
      <p:ext uri="{BB962C8B-B14F-4D97-AF65-F5344CB8AC3E}">
        <p14:creationId xmlns:p14="http://schemas.microsoft.com/office/powerpoint/2010/main" val="3996438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44" grpId="0"/>
      <p:bldP spid="52224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573</TotalTime>
  <Words>1409</Words>
  <Application>Microsoft Office PowerPoint</Application>
  <PresentationFormat>On-screen Show (4:3)</PresentationFormat>
  <Paragraphs>267</Paragraphs>
  <Slides>23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Concourse</vt:lpstr>
      <vt:lpstr>La fonction map  </vt:lpstr>
      <vt:lpstr>Extraction des préfixes d’une liste</vt:lpstr>
      <vt:lpstr>La fonction filter</vt:lpstr>
      <vt:lpstr>La fonction filter</vt:lpstr>
      <vt:lpstr>La fonction build-list</vt:lpstr>
      <vt:lpstr>Définitions locales: let, let*, letrec</vt:lpstr>
      <vt:lpstr>Définitions locales: let, let*, letrec</vt:lpstr>
      <vt:lpstr>Définitions locales: let, let*, letrec</vt:lpstr>
      <vt:lpstr>Definitions locales: let, let*, letrec</vt:lpstr>
      <vt:lpstr>Définitions locales: let, let*, letrec</vt:lpstr>
      <vt:lpstr>Définitions locales: let, let*, letrec</vt:lpstr>
      <vt:lpstr>Exemple</vt:lpstr>
      <vt:lpstr>Définitions locales: let, let*, letrec</vt:lpstr>
      <vt:lpstr>Application récursive d’une fonction à une liste</vt:lpstr>
      <vt:lpstr>named let</vt:lpstr>
      <vt:lpstr>exemple</vt:lpstr>
      <vt:lpstr>Un autre exemple</vt:lpstr>
      <vt:lpstr>Le tri de listes</vt:lpstr>
      <vt:lpstr>Extraire une sous-liste</vt:lpstr>
      <vt:lpstr>Diviser une liste en deux</vt:lpstr>
      <vt:lpstr>Fusion de 2 listes triées</vt:lpstr>
      <vt:lpstr>Tri fusion</vt:lpstr>
      <vt:lpstr>quicksort</vt:lpstr>
    </vt:vector>
  </TitlesOfParts>
  <Company>University of Ottawa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Arbre de recherche</dc:title>
  <dc:creator>COE Support</dc:creator>
  <cp:lastModifiedBy>uOttawa Employee</cp:lastModifiedBy>
  <cp:revision>55</cp:revision>
  <dcterms:created xsi:type="dcterms:W3CDTF">2014-01-06T17:37:46Z</dcterms:created>
  <dcterms:modified xsi:type="dcterms:W3CDTF">2015-03-13T16:09:53Z</dcterms:modified>
</cp:coreProperties>
</file>