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49B622-96FF-4EFB-BEED-7AB14160CFA5}" type="datetimeFigureOut">
              <a:rPr lang="en-CA" smtClean="0"/>
              <a:t>03/02/2015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B6BDD7-4DF1-472B-B920-752529B1C47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620570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29057" indent="-280406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2162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7027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18927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46757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1622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36487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1352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66E7BCFC-3EF5-4EEF-AC55-E3FEDFBD93F1}" type="slidenum">
              <a:rPr lang="fr-FR" sz="1200"/>
              <a:pPr/>
              <a:t>1</a:t>
            </a:fld>
            <a:endParaRPr lang="fr-FR" sz="1200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29057" indent="-280406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2162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7027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18927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46757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1622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36487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1352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C006A410-3768-4DBD-B7E6-CFC32C41E82F}" type="slidenum">
              <a:rPr lang="fr-FR" sz="1200"/>
              <a:pPr/>
              <a:t>11</a:t>
            </a:fld>
            <a:endParaRPr lang="fr-FR" sz="1200"/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29057" indent="-280406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2162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7027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18927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46757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1622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36487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1352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9DEA139C-2945-4E5D-BFF7-83B44F0D7320}" type="slidenum">
              <a:rPr lang="fr-FR" sz="1200"/>
              <a:pPr/>
              <a:t>12</a:t>
            </a:fld>
            <a:endParaRPr lang="fr-FR" sz="120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29057" indent="-280406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2162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7027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18927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46757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1622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36487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1352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5FE19977-3C20-44CF-B63D-4628BD2670A4}" type="slidenum">
              <a:rPr lang="fr-FR" sz="1200"/>
              <a:pPr/>
              <a:t>15</a:t>
            </a:fld>
            <a:endParaRPr lang="fr-FR" sz="1200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29057" indent="-280406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2162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7027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18927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46757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1622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36487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1352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8C7DBE9F-DBA0-4E12-8346-ED27B4158E9C}" type="slidenum">
              <a:rPr lang="fr-FR" sz="1200"/>
              <a:pPr/>
              <a:t>16</a:t>
            </a:fld>
            <a:endParaRPr lang="fr-FR" sz="1200"/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29057" indent="-280406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2162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7027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18927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46757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1622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36487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1352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B1DDAD7C-5826-48C0-8350-A4B65909D2E7}" type="slidenum">
              <a:rPr lang="fr-FR" sz="1200"/>
              <a:pPr/>
              <a:t>17</a:t>
            </a:fld>
            <a:endParaRPr lang="fr-FR" sz="1200"/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29057" indent="-280406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2162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7027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18927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46757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1622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36487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1352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FF94DDE3-F966-44C7-83B8-3C0518F53CE3}" type="slidenum">
              <a:rPr lang="fr-FR" sz="1200"/>
              <a:pPr/>
              <a:t>18</a:t>
            </a:fld>
            <a:endParaRPr lang="fr-FR" sz="1200"/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29057" indent="-280406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2162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7027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18927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46757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1622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36487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1352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93A80DBE-D125-4EB4-A453-905B8DF86DAB}" type="slidenum">
              <a:rPr lang="fr-FR" sz="1200"/>
              <a:pPr/>
              <a:t>19</a:t>
            </a:fld>
            <a:endParaRPr lang="fr-FR" sz="1200"/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29057" indent="-280406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2162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7027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18927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46757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1622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36487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1352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26B3F3E5-B885-4043-A4C6-D647A331B1EA}" type="slidenum">
              <a:rPr lang="fr-FR" sz="1200"/>
              <a:pPr/>
              <a:t>20</a:t>
            </a:fld>
            <a:endParaRPr lang="fr-FR" sz="1200"/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29057" indent="-280406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2162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7027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18927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46757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1622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36487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1352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161EB70A-70B6-466F-B3B8-B5751B927278}" type="slidenum">
              <a:rPr lang="fr-FR" sz="1200"/>
              <a:pPr/>
              <a:t>22</a:t>
            </a:fld>
            <a:endParaRPr lang="fr-FR" sz="1200"/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29057" indent="-280406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2162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7027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18927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46757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1622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36487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1352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0E43DFFF-280E-45C6-849C-523D24BA040D}" type="slidenum">
              <a:rPr lang="fr-FR" sz="1200"/>
              <a:pPr/>
              <a:t>23</a:t>
            </a:fld>
            <a:endParaRPr lang="fr-FR" sz="120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29057" indent="-280406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2162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7027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18927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46757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1622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36487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1352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0D5F8B03-4A1B-4823-9C86-48FCEA5B29F9}" type="slidenum">
              <a:rPr lang="fr-FR" sz="1200"/>
              <a:pPr/>
              <a:t>2</a:t>
            </a:fld>
            <a:endParaRPr lang="fr-FR" sz="1200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29057" indent="-280406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2162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7027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18927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46757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1622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36487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1352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FE9C673E-C9D9-4941-8A36-B3D8976AF7E6}" type="slidenum">
              <a:rPr lang="fr-FR" sz="1200"/>
              <a:pPr/>
              <a:t>24</a:t>
            </a:fld>
            <a:endParaRPr lang="fr-FR" sz="1200"/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29057" indent="-280406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2162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7027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18927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46757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1622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36487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1352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6B592BA8-AD66-4143-9211-6F274281D27E}" type="slidenum">
              <a:rPr lang="fr-FR" sz="1200"/>
              <a:pPr/>
              <a:t>3</a:t>
            </a:fld>
            <a:endParaRPr lang="fr-FR" sz="1200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29057" indent="-280406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2162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7027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18927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46757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1622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36487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1352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8B8B34CA-2FE3-450B-93B0-6D760FA5DDF9}" type="slidenum">
              <a:rPr lang="fr-FR" sz="1200"/>
              <a:pPr/>
              <a:t>4</a:t>
            </a:fld>
            <a:endParaRPr lang="fr-FR" sz="1200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29057" indent="-280406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2162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7027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18927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46757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1622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36487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1352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ABC46513-3A7B-4759-A712-21950E426B4B}" type="slidenum">
              <a:rPr lang="fr-FR" sz="1200"/>
              <a:pPr/>
              <a:t>5</a:t>
            </a:fld>
            <a:endParaRPr lang="fr-FR" sz="1200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29057" indent="-280406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2162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7027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18927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46757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1622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36487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1352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245D7D1B-E323-48A2-8F74-B9BEC205403F}" type="slidenum">
              <a:rPr lang="fr-FR" sz="1200"/>
              <a:pPr/>
              <a:t>6</a:t>
            </a:fld>
            <a:endParaRPr lang="fr-FR" sz="1200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29057" indent="-280406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2162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7027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18927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46757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1622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36487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1352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4B9D76E5-39CF-44F7-BA3E-27DE2121D334}" type="slidenum">
              <a:rPr lang="fr-FR" sz="1200"/>
              <a:pPr/>
              <a:t>8</a:t>
            </a:fld>
            <a:endParaRPr lang="fr-FR" sz="1200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29057" indent="-280406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2162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7027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18927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46757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1622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36487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1352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D1820812-AA40-4B09-9414-D213E0E6D2B8}" type="slidenum">
              <a:rPr lang="fr-FR" sz="1200"/>
              <a:pPr/>
              <a:t>9</a:t>
            </a:fld>
            <a:endParaRPr lang="fr-FR" sz="120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29057" indent="-280406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2162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7027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18927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46757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1622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36487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1352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2FF268E7-ADD4-463D-93C0-EFD307D3CDDF}" type="slidenum">
              <a:rPr lang="fr-FR" sz="1200"/>
              <a:pPr/>
              <a:t>10</a:t>
            </a:fld>
            <a:endParaRPr lang="fr-FR" sz="1200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CEB4AE1-F93B-46E7-95A7-46A49764E35C}" type="datetimeFigureOut">
              <a:rPr lang="en-CA" smtClean="0"/>
              <a:t>03/02/2015</a:t>
            </a:fld>
            <a:endParaRPr lang="en-CA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CA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42A0B1D-E959-46E7-A11E-5B9F567B2AD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EB4AE1-F93B-46E7-95A7-46A49764E35C}" type="datetimeFigureOut">
              <a:rPr lang="en-CA" smtClean="0"/>
              <a:t>03/02/2015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2A0B1D-E959-46E7-A11E-5B9F567B2AD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EB4AE1-F93B-46E7-95A7-46A49764E35C}" type="datetimeFigureOut">
              <a:rPr lang="en-CA" smtClean="0"/>
              <a:t>03/02/2015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2A0B1D-E959-46E7-A11E-5B9F567B2AD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EB4AE1-F93B-46E7-95A7-46A49764E35C}" type="datetimeFigureOut">
              <a:rPr lang="en-CA" smtClean="0"/>
              <a:t>03/02/2015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2A0B1D-E959-46E7-A11E-5B9F567B2AD3}" type="slidenum">
              <a:rPr lang="en-CA" smtClean="0"/>
              <a:t>‹#›</a:t>
            </a:fld>
            <a:endParaRPr lang="en-CA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EB4AE1-F93B-46E7-95A7-46A49764E35C}" type="datetimeFigureOut">
              <a:rPr lang="en-CA" smtClean="0"/>
              <a:t>03/02/2015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2A0B1D-E959-46E7-A11E-5B9F567B2AD3}" type="slidenum">
              <a:rPr lang="en-CA" smtClean="0"/>
              <a:t>‹#›</a:t>
            </a:fld>
            <a:endParaRPr lang="en-CA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EB4AE1-F93B-46E7-95A7-46A49764E35C}" type="datetimeFigureOut">
              <a:rPr lang="en-CA" smtClean="0"/>
              <a:t>03/02/2015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2A0B1D-E959-46E7-A11E-5B9F567B2AD3}" type="slidenum">
              <a:rPr lang="en-CA" smtClean="0"/>
              <a:t>‹#›</a:t>
            </a:fld>
            <a:endParaRPr lang="en-CA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EB4AE1-F93B-46E7-95A7-46A49764E35C}" type="datetimeFigureOut">
              <a:rPr lang="en-CA" smtClean="0"/>
              <a:t>03/02/2015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2A0B1D-E959-46E7-A11E-5B9F567B2AD3}" type="slidenum">
              <a:rPr lang="en-CA" smtClean="0"/>
              <a:t>‹#›</a:t>
            </a:fld>
            <a:endParaRPr lang="en-C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EB4AE1-F93B-46E7-95A7-46A49764E35C}" type="datetimeFigureOut">
              <a:rPr lang="en-CA" smtClean="0"/>
              <a:t>03/02/2015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2A0B1D-E959-46E7-A11E-5B9F567B2AD3}" type="slidenum">
              <a:rPr lang="en-CA" smtClean="0"/>
              <a:t>‹#›</a:t>
            </a:fld>
            <a:endParaRPr lang="en-CA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EB4AE1-F93B-46E7-95A7-46A49764E35C}" type="datetimeFigureOut">
              <a:rPr lang="en-CA" smtClean="0"/>
              <a:t>03/02/2015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2A0B1D-E959-46E7-A11E-5B9F567B2AD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9CEB4AE1-F93B-46E7-95A7-46A49764E35C}" type="datetimeFigureOut">
              <a:rPr lang="en-CA" smtClean="0"/>
              <a:t>03/02/2015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2A0B1D-E959-46E7-A11E-5B9F567B2AD3}" type="slidenum">
              <a:rPr lang="en-CA" smtClean="0"/>
              <a:t>‹#›</a:t>
            </a:fld>
            <a:endParaRPr lang="en-C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CEB4AE1-F93B-46E7-95A7-46A49764E35C}" type="datetimeFigureOut">
              <a:rPr lang="en-CA" smtClean="0"/>
              <a:t>03/02/2015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42A0B1D-E959-46E7-A11E-5B9F567B2AD3}" type="slidenum">
              <a:rPr lang="en-CA" smtClean="0"/>
              <a:t>‹#›</a:t>
            </a:fld>
            <a:endParaRPr lang="en-C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9CEB4AE1-F93B-46E7-95A7-46A49764E35C}" type="datetimeFigureOut">
              <a:rPr lang="en-CA" smtClean="0"/>
              <a:t>03/02/2015</a:t>
            </a:fld>
            <a:endParaRPr lang="en-CA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CA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42A0B1D-E959-46E7-A11E-5B9F567B2AD3}" type="slidenum">
              <a:rPr lang="en-CA" smtClean="0"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fr-FR" sz="1000" dirty="0" smtClean="0"/>
              <a:t>CSI2520</a:t>
            </a: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Les entrées-sorties</a:t>
            </a: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4191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fr-FR" smtClean="0"/>
              <a:t>Ecriture sur l'écran ou dans un fichier</a:t>
            </a:r>
          </a:p>
          <a:p>
            <a:pPr>
              <a:lnSpc>
                <a:spcPct val="90000"/>
              </a:lnSpc>
            </a:pPr>
            <a:r>
              <a:rPr lang="fr-FR" smtClean="0"/>
              <a:t>Lecture à partir du clavier ou d’un fichier</a:t>
            </a:r>
          </a:p>
          <a:p>
            <a:pPr>
              <a:lnSpc>
                <a:spcPct val="90000"/>
              </a:lnSpc>
            </a:pPr>
            <a:r>
              <a:rPr lang="fr-FR" smtClean="0"/>
              <a:t>Affichage de termes :</a:t>
            </a:r>
          </a:p>
          <a:p>
            <a:pPr lvl="2">
              <a:lnSpc>
                <a:spcPct val="90000"/>
              </a:lnSpc>
              <a:buFontTx/>
              <a:buChar char="*"/>
            </a:pPr>
            <a:r>
              <a:rPr lang="fr-FR" i="1" smtClean="0"/>
              <a:t>write(1+2)</a:t>
            </a:r>
            <a:r>
              <a:rPr lang="fr-FR" smtClean="0"/>
              <a:t> affiche </a:t>
            </a:r>
            <a:r>
              <a:rPr lang="fr-FR" i="1" smtClean="0"/>
              <a:t>1+2 </a:t>
            </a:r>
          </a:p>
          <a:p>
            <a:pPr lvl="2">
              <a:lnSpc>
                <a:spcPct val="90000"/>
              </a:lnSpc>
              <a:buFontTx/>
              <a:buChar char="*"/>
            </a:pPr>
            <a:r>
              <a:rPr lang="fr-FR" i="1" smtClean="0"/>
              <a:t>write(X).</a:t>
            </a:r>
            <a:r>
              <a:rPr lang="fr-FR" smtClean="0"/>
              <a:t> affiche la valeur courante de </a:t>
            </a:r>
            <a:r>
              <a:rPr lang="fr-FR" i="1" smtClean="0"/>
              <a:t>X</a:t>
            </a:r>
            <a:r>
              <a:rPr lang="fr-FR" smtClean="0"/>
              <a:t> sur le flot de sortie courant (par d</a:t>
            </a:r>
            <a:r>
              <a:rPr lang="fr-CA" smtClean="0"/>
              <a:t>é</a:t>
            </a:r>
            <a:r>
              <a:rPr lang="fr-FR" smtClean="0"/>
              <a:t>faut l'écran), </a:t>
            </a:r>
          </a:p>
          <a:p>
            <a:pPr lvl="2">
              <a:lnSpc>
                <a:spcPct val="90000"/>
              </a:lnSpc>
              <a:buFontTx/>
              <a:buChar char="*"/>
            </a:pPr>
            <a:r>
              <a:rPr lang="fr-FR" i="1" smtClean="0"/>
              <a:t>nl</a:t>
            </a:r>
            <a:r>
              <a:rPr lang="fr-FR" smtClean="0"/>
              <a:t> permet de passer à la ligne suivante.</a:t>
            </a:r>
            <a:endParaRPr lang="fr-FR" i="1" smtClean="0"/>
          </a:p>
          <a:p>
            <a:pPr lvl="2">
              <a:lnSpc>
                <a:spcPct val="90000"/>
              </a:lnSpc>
              <a:buFontTx/>
              <a:buChar char="*"/>
            </a:pPr>
            <a:r>
              <a:rPr lang="fr-FR" i="1" smtClean="0"/>
              <a:t>writeln(X)</a:t>
            </a:r>
            <a:r>
              <a:rPr lang="fr-FR" smtClean="0"/>
              <a:t> :- write(X), nl.</a:t>
            </a:r>
          </a:p>
          <a:p>
            <a:pPr lvl="2">
              <a:lnSpc>
                <a:spcPct val="90000"/>
              </a:lnSpc>
              <a:buFontTx/>
              <a:buChar char="*"/>
            </a:pPr>
            <a:r>
              <a:rPr lang="fr-FR" i="1" smtClean="0"/>
              <a:t>tab</a:t>
            </a:r>
            <a:r>
              <a:rPr lang="fr-FR" smtClean="0"/>
              <a:t> tel que tab(N) affiche N espaces</a:t>
            </a:r>
          </a:p>
        </p:txBody>
      </p:sp>
    </p:spTree>
    <p:extLst>
      <p:ext uri="{BB962C8B-B14F-4D97-AF65-F5344CB8AC3E}">
        <p14:creationId xmlns:p14="http://schemas.microsoft.com/office/powerpoint/2010/main" val="29471505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fr-FR" sz="1000" dirty="0" smtClean="0"/>
              <a:t>CSI2520</a:t>
            </a:r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Exemple</a:t>
            </a:r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fr-FR" smtClean="0"/>
              <a:t> </a:t>
            </a:r>
          </a:p>
          <a:p>
            <a:pPr lvl="2">
              <a:buFontTx/>
              <a:buNone/>
            </a:pPr>
            <a:r>
              <a:rPr lang="fr-FR" smtClean="0"/>
              <a:t>ecrire(T) :- </a:t>
            </a:r>
          </a:p>
          <a:p>
            <a:pPr lvl="2">
              <a:buFontTx/>
              <a:buNone/>
            </a:pPr>
            <a:r>
              <a:rPr lang="fr-FR" smtClean="0"/>
              <a:t>		open(‘ test.pl ’, append, Flux), (*ouverture*)</a:t>
            </a:r>
          </a:p>
          <a:p>
            <a:pPr lvl="2">
              <a:buFontTx/>
              <a:buNone/>
            </a:pPr>
            <a:r>
              <a:rPr lang="fr-FR" smtClean="0"/>
              <a:t>		write(Flux, T), nl(Flux),         (*écriture*)</a:t>
            </a:r>
          </a:p>
          <a:p>
            <a:pPr lvl="2">
              <a:buFontTx/>
              <a:buNone/>
            </a:pPr>
            <a:r>
              <a:rPr lang="fr-FR" smtClean="0"/>
              <a:t>		close(Flux).                             (*fermeture*)</a:t>
            </a:r>
          </a:p>
        </p:txBody>
      </p:sp>
    </p:spTree>
    <p:extLst>
      <p:ext uri="{BB962C8B-B14F-4D97-AF65-F5344CB8AC3E}">
        <p14:creationId xmlns:p14="http://schemas.microsoft.com/office/powerpoint/2010/main" val="31932950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fr-FR" sz="1000" dirty="0" smtClean="0"/>
              <a:t>CSI2520</a:t>
            </a:r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A" smtClean="0"/>
              <a:t>Les flots d’entrée et de sortie</a:t>
            </a:r>
            <a:endParaRPr lang="en-US" smtClean="0"/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i="1" smtClean="0"/>
              <a:t>see(Filename)</a:t>
            </a:r>
            <a:r>
              <a:rPr lang="fr-CA" smtClean="0"/>
              <a:t>, le fichier est l’entrée courante.</a:t>
            </a:r>
          </a:p>
          <a:p>
            <a:r>
              <a:rPr lang="fr-CA" i="1" smtClean="0"/>
              <a:t>seen</a:t>
            </a:r>
            <a:r>
              <a:rPr lang="fr-CA" smtClean="0"/>
              <a:t>. La console redevient l’entrée courante.</a:t>
            </a:r>
          </a:p>
          <a:p>
            <a:r>
              <a:rPr lang="fr-CA" i="1" smtClean="0"/>
              <a:t>tell(Filename)</a:t>
            </a:r>
            <a:r>
              <a:rPr lang="fr-CA" smtClean="0"/>
              <a:t>, le fichier est la sortie courante.</a:t>
            </a:r>
          </a:p>
          <a:p>
            <a:r>
              <a:rPr lang="fr-CA" i="1" smtClean="0"/>
              <a:t>told</a:t>
            </a:r>
            <a:r>
              <a:rPr lang="fr-CA" smtClean="0"/>
              <a:t>. La console redevient la sortie courante.</a:t>
            </a:r>
          </a:p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7501369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fr-FR" sz="1000" dirty="0" smtClean="0"/>
              <a:t>CSI2520</a:t>
            </a:r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A" smtClean="0"/>
              <a:t>Les caractères</a:t>
            </a:r>
            <a:endParaRPr lang="en-US" smtClean="0"/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i="1" smtClean="0"/>
              <a:t>put(CodeASCII)</a:t>
            </a:r>
            <a:r>
              <a:rPr lang="fr-CA" smtClean="0"/>
              <a:t> : imprime le caractère correspondant au code ASCII.</a:t>
            </a:r>
          </a:p>
          <a:p>
            <a:r>
              <a:rPr lang="fr-CA" i="1" smtClean="0"/>
              <a:t>get0(Code)</a:t>
            </a:r>
            <a:r>
              <a:rPr lang="fr-CA" smtClean="0"/>
              <a:t> : unifie la variable avec le code ASCII du caractère entré.</a:t>
            </a:r>
          </a:p>
          <a:p>
            <a:r>
              <a:rPr lang="fr-CA" i="1" smtClean="0"/>
              <a:t>get(Code)</a:t>
            </a:r>
            <a:r>
              <a:rPr lang="fr-CA" smtClean="0"/>
              <a:t> : même chose que get0, mais saute par-dessus les espaces.</a:t>
            </a: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6366166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Exemple interactif</a:t>
            </a:r>
          </a:p>
        </p:txBody>
      </p:sp>
      <p:sp>
        <p:nvSpPr>
          <p:cNvPr id="14339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fr-FR" sz="1000" dirty="0" smtClean="0"/>
              <a:t>CSI2520</a:t>
            </a:r>
          </a:p>
        </p:txBody>
      </p:sp>
      <p:sp>
        <p:nvSpPr>
          <p:cNvPr id="14340" name="TextBox 4"/>
          <p:cNvSpPr txBox="1">
            <a:spLocks noChangeArrowheads="1"/>
          </p:cNvSpPr>
          <p:nvPr/>
        </p:nvSpPr>
        <p:spPr bwMode="auto">
          <a:xfrm>
            <a:off x="755650" y="1916113"/>
            <a:ext cx="6492875" cy="424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CA" sz="1800"/>
              <a:t>capitale(ontario,toronto).</a:t>
            </a:r>
          </a:p>
          <a:p>
            <a:r>
              <a:rPr lang="en-CA" sz="1800"/>
              <a:t>capitale(quebec,quebec).</a:t>
            </a:r>
          </a:p>
          <a:p>
            <a:r>
              <a:rPr lang="en-CA" sz="1800"/>
              <a:t>capitale(cb,victoria).</a:t>
            </a:r>
          </a:p>
          <a:p>
            <a:r>
              <a:rPr lang="en-CA" sz="1800"/>
              <a:t>capitale(alberta,edmonton).</a:t>
            </a:r>
          </a:p>
          <a:p>
            <a:r>
              <a:rPr lang="en-CA" sz="1800"/>
              <a:t>capitale(terre-neuve,st-jean).</a:t>
            </a:r>
          </a:p>
          <a:p>
            <a:r>
              <a:rPr lang="en-CA" sz="1800"/>
              <a:t>capitale(nouvelle-ecosse,halifax).</a:t>
            </a:r>
          </a:p>
          <a:p>
            <a:r>
              <a:rPr lang="en-CA" sz="1800"/>
              <a:t>capitale(saskatchewan,regina).</a:t>
            </a:r>
          </a:p>
          <a:p>
            <a:r>
              <a:rPr lang="en-CA" sz="1800"/>
              <a:t>capitale(manitoba,winnipeg).</a:t>
            </a:r>
          </a:p>
          <a:p>
            <a:r>
              <a:rPr lang="en-CA" sz="1800"/>
              <a:t>capitale(nouveau-brunswick,fredericton).</a:t>
            </a:r>
          </a:p>
          <a:p>
            <a:r>
              <a:rPr lang="en-CA" sz="1800"/>
              <a:t>capitale(ipe,charlottetown).</a:t>
            </a:r>
          </a:p>
          <a:p>
            <a:r>
              <a:rPr lang="fr-FR" sz="1800"/>
              <a:t>start:-write('Les Capitales du Canada'),nl,demander.</a:t>
            </a:r>
          </a:p>
          <a:p>
            <a:r>
              <a:rPr lang="en-CA" sz="1800"/>
              <a:t>demander:-write('Province? '),read(Province),reponse(Province).</a:t>
            </a:r>
          </a:p>
          <a:p>
            <a:r>
              <a:rPr lang="en-CA" sz="1800"/>
              <a:t>reponse(stop):-write('merci'),nl.</a:t>
            </a:r>
          </a:p>
          <a:p>
            <a:r>
              <a:rPr lang="en-CA" sz="1800"/>
              <a:t>reponse(Province):-capitale(Province,Ville),write('la capitale de '),</a:t>
            </a:r>
          </a:p>
          <a:p>
            <a:r>
              <a:rPr lang="en-CA" sz="1800"/>
              <a:t>                   write(Province),write(' est '),write(Ville),nl,nl,demander.</a:t>
            </a:r>
          </a:p>
        </p:txBody>
      </p:sp>
    </p:spTree>
    <p:extLst>
      <p:ext uri="{BB962C8B-B14F-4D97-AF65-F5344CB8AC3E}">
        <p14:creationId xmlns:p14="http://schemas.microsoft.com/office/powerpoint/2010/main" val="3916354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Exemple (suite)</a:t>
            </a:r>
          </a:p>
        </p:txBody>
      </p:sp>
      <p:sp>
        <p:nvSpPr>
          <p:cNvPr id="15363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fr-FR" sz="1000" dirty="0" smtClean="0"/>
              <a:t>CSI2520</a:t>
            </a:r>
          </a:p>
        </p:txBody>
      </p:sp>
      <p:sp>
        <p:nvSpPr>
          <p:cNvPr id="15364" name="TextBox 4"/>
          <p:cNvSpPr txBox="1">
            <a:spLocks noChangeArrowheads="1"/>
          </p:cNvSpPr>
          <p:nvPr/>
        </p:nvSpPr>
        <p:spPr bwMode="auto">
          <a:xfrm>
            <a:off x="1331913" y="1989138"/>
            <a:ext cx="4133850" cy="452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CA"/>
              <a:t>?- start.</a:t>
            </a:r>
          </a:p>
          <a:p>
            <a:r>
              <a:rPr lang="en-CA"/>
              <a:t>Les Capitales du Canada</a:t>
            </a:r>
          </a:p>
          <a:p>
            <a:r>
              <a:rPr lang="en-CA"/>
              <a:t>Province? ontario.</a:t>
            </a:r>
          </a:p>
          <a:p>
            <a:r>
              <a:rPr lang="en-CA"/>
              <a:t>la capitale de ontario est toronto</a:t>
            </a:r>
          </a:p>
          <a:p>
            <a:endParaRPr lang="en-CA"/>
          </a:p>
          <a:p>
            <a:r>
              <a:rPr lang="en-CA"/>
              <a:t>Province? cb.</a:t>
            </a:r>
          </a:p>
          <a:p>
            <a:r>
              <a:rPr lang="fr-FR"/>
              <a:t>la capitale de cb est victoria</a:t>
            </a:r>
          </a:p>
          <a:p>
            <a:endParaRPr lang="en-CA"/>
          </a:p>
          <a:p>
            <a:r>
              <a:rPr lang="en-CA"/>
              <a:t>Province? stop.</a:t>
            </a:r>
          </a:p>
          <a:p>
            <a:r>
              <a:rPr lang="en-CA"/>
              <a:t>merci</a:t>
            </a:r>
          </a:p>
          <a:p>
            <a:r>
              <a:rPr lang="en-CA"/>
              <a:t>true .</a:t>
            </a:r>
          </a:p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769295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fr-FR" sz="1000" dirty="0" smtClean="0"/>
              <a:t>CSI2520</a:t>
            </a:r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Les Listes</a:t>
            </a:r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fr-FR" smtClean="0"/>
              <a:t>Comme en programmation fonctionnelle, la liste est une structure de donnée de base :</a:t>
            </a:r>
          </a:p>
          <a:p>
            <a:pPr lvl="1">
              <a:lnSpc>
                <a:spcPct val="90000"/>
              </a:lnSpc>
            </a:pPr>
            <a:r>
              <a:rPr lang="fr-FR" smtClean="0"/>
              <a:t>[1, 2, 3, 4]</a:t>
            </a:r>
          </a:p>
          <a:p>
            <a:pPr lvl="1">
              <a:lnSpc>
                <a:spcPct val="90000"/>
              </a:lnSpc>
            </a:pPr>
            <a:r>
              <a:rPr lang="fr-FR" smtClean="0"/>
              <a:t>[] la liste vide ;</a:t>
            </a:r>
          </a:p>
          <a:p>
            <a:pPr lvl="1">
              <a:lnSpc>
                <a:spcPct val="90000"/>
              </a:lnSpc>
            </a:pPr>
            <a:r>
              <a:rPr lang="fr-FR" smtClean="0"/>
              <a:t>[Head | Tail] la tete et le reste de la liste ;</a:t>
            </a:r>
          </a:p>
          <a:p>
            <a:pPr lvl="1">
              <a:lnSpc>
                <a:spcPct val="90000"/>
              </a:lnSpc>
            </a:pPr>
            <a:r>
              <a:rPr lang="fr-FR" smtClean="0"/>
              <a:t>[1, 2, "trois"] une liste de 3 éléments ;</a:t>
            </a:r>
          </a:p>
          <a:p>
            <a:pPr lvl="1">
              <a:lnSpc>
                <a:spcPct val="90000"/>
              </a:lnSpc>
            </a:pPr>
            <a:r>
              <a:rPr lang="fr-FR" smtClean="0"/>
              <a:t>[1, 2 | Tail] une liste d’au moins deux éléments.</a:t>
            </a:r>
          </a:p>
          <a:p>
            <a:pPr>
              <a:lnSpc>
                <a:spcPct val="90000"/>
              </a:lnSpc>
            </a:pPr>
            <a:endParaRPr lang="fr-FR" sz="2800" smtClean="0"/>
          </a:p>
        </p:txBody>
      </p:sp>
    </p:spTree>
    <p:extLst>
      <p:ext uri="{BB962C8B-B14F-4D97-AF65-F5344CB8AC3E}">
        <p14:creationId xmlns:p14="http://schemas.microsoft.com/office/powerpoint/2010/main" val="5716220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fr-FR" sz="1000" dirty="0" smtClean="0"/>
              <a:t>CSI2520</a:t>
            </a:r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A" smtClean="0"/>
              <a:t>Format Tête et Queue</a:t>
            </a:r>
            <a:endParaRPr lang="en-US" smtClean="0"/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2339975" y="1700213"/>
            <a:ext cx="4572000" cy="4473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/>
              <a:t>?- [T | Q] = [1, 2, 3, 4].</a:t>
            </a:r>
          </a:p>
          <a:p>
            <a:r>
              <a:rPr lang="en-US"/>
              <a:t>T= 1,</a:t>
            </a:r>
          </a:p>
          <a:p>
            <a:r>
              <a:rPr lang="en-US"/>
              <a:t>Q= [2,3,4]</a:t>
            </a:r>
          </a:p>
          <a:p>
            <a:r>
              <a:rPr lang="en-US"/>
              <a:t>?- [1 | [2,3,4]] = L.</a:t>
            </a:r>
          </a:p>
          <a:p>
            <a:r>
              <a:rPr lang="en-US"/>
              <a:t>L= [1,2,3,4]</a:t>
            </a:r>
          </a:p>
          <a:p>
            <a:r>
              <a:rPr lang="en-US"/>
              <a:t>?- [1,2,3 | [4]] = L.</a:t>
            </a:r>
          </a:p>
          <a:p>
            <a:r>
              <a:rPr lang="en-US"/>
              <a:t>L= [1,2,3,4]</a:t>
            </a:r>
          </a:p>
          <a:p>
            <a:r>
              <a:rPr lang="en-US"/>
              <a:t>?- [T | Q] = [1].</a:t>
            </a:r>
          </a:p>
          <a:p>
            <a:r>
              <a:rPr lang="en-US"/>
              <a:t>T= 1,</a:t>
            </a:r>
          </a:p>
          <a:p>
            <a:r>
              <a:rPr lang="en-US"/>
              <a:t>Q= []</a:t>
            </a:r>
          </a:p>
          <a:p>
            <a:r>
              <a:rPr lang="en-US"/>
              <a:t>?- [T | Q] = [].</a:t>
            </a:r>
          </a:p>
          <a:p>
            <a:r>
              <a:rPr lang="en-US"/>
              <a:t>no</a:t>
            </a:r>
          </a:p>
        </p:txBody>
      </p:sp>
    </p:spTree>
    <p:extLst>
      <p:ext uri="{BB962C8B-B14F-4D97-AF65-F5344CB8AC3E}">
        <p14:creationId xmlns:p14="http://schemas.microsoft.com/office/powerpoint/2010/main" val="3782447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fr-FR" sz="1000" dirty="0" smtClean="0"/>
              <a:t>CSI2520</a:t>
            </a:r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A" smtClean="0"/>
              <a:t>Exemple</a:t>
            </a:r>
            <a:endParaRPr lang="en-US" smtClean="0"/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2195513" y="2974975"/>
            <a:ext cx="4572000" cy="3046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/>
              <a:t>readline(Line) :-</a:t>
            </a:r>
          </a:p>
          <a:p>
            <a:r>
              <a:rPr lang="en-US"/>
              <a:t>   get0(Ch), readline(Ch, Line).</a:t>
            </a:r>
          </a:p>
          <a:p>
            <a:endParaRPr lang="en-US"/>
          </a:p>
          <a:p>
            <a:r>
              <a:rPr lang="en-US"/>
              <a:t>readline(10, []).</a:t>
            </a:r>
          </a:p>
          <a:p>
            <a:r>
              <a:rPr lang="en-US"/>
              <a:t>readline(Ch, [Ch | RestOfLine]) :-</a:t>
            </a:r>
          </a:p>
          <a:p>
            <a:r>
              <a:rPr lang="en-US"/>
              <a:t>  Ch \= 10,</a:t>
            </a:r>
          </a:p>
          <a:p>
            <a:r>
              <a:rPr lang="en-US"/>
              <a:t>  get0(NextCh),</a:t>
            </a:r>
          </a:p>
          <a:p>
            <a:r>
              <a:rPr lang="en-US"/>
              <a:t>  readline(NextCh, RestOfLine).</a:t>
            </a:r>
          </a:p>
        </p:txBody>
      </p:sp>
      <p:sp>
        <p:nvSpPr>
          <p:cNvPr id="18437" name="Text Box 5"/>
          <p:cNvSpPr txBox="1">
            <a:spLocks noChangeArrowheads="1"/>
          </p:cNvSpPr>
          <p:nvPr/>
        </p:nvSpPr>
        <p:spPr bwMode="auto">
          <a:xfrm>
            <a:off x="755650" y="2009775"/>
            <a:ext cx="5737225" cy="95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fr-CA" sz="2800"/>
              <a:t>Lire des caractères en cr</a:t>
            </a:r>
            <a:r>
              <a:rPr lang="en-CA" sz="2800"/>
              <a:t>éant une liste</a:t>
            </a:r>
            <a:r>
              <a:rPr lang="fr-CA" sz="2800"/>
              <a:t>, </a:t>
            </a:r>
          </a:p>
          <a:p>
            <a:r>
              <a:rPr lang="fr-CA" sz="2800"/>
              <a:t>jusqu’à la fin d’une ligne (code 10</a:t>
            </a:r>
            <a:r>
              <a:rPr lang="fr-CA"/>
              <a:t>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2471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fr-FR" sz="1000" dirty="0" smtClean="0"/>
              <a:t>CSI2520</a:t>
            </a:r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A" smtClean="0"/>
              <a:t>Construction de listes</a:t>
            </a:r>
            <a:endParaRPr lang="en-US" smtClean="0"/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2286000" y="1922463"/>
            <a:ext cx="4572000" cy="410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/>
              <a:t>cons(X, Y, [X|Y]).</a:t>
            </a:r>
          </a:p>
          <a:p>
            <a:endParaRPr lang="en-US"/>
          </a:p>
          <a:p>
            <a:r>
              <a:rPr lang="en-US"/>
              <a:t>?- cons(1, [2,3,4], L).</a:t>
            </a:r>
          </a:p>
          <a:p>
            <a:r>
              <a:rPr lang="en-US"/>
              <a:t>L= [1,2,3,4]</a:t>
            </a:r>
          </a:p>
          <a:p>
            <a:endParaRPr lang="en-US"/>
          </a:p>
          <a:p>
            <a:r>
              <a:rPr lang="en-US"/>
              <a:t>?- cons(X, Y, [1,2,3,4]).</a:t>
            </a:r>
          </a:p>
          <a:p>
            <a:r>
              <a:rPr lang="en-US"/>
              <a:t>X= 1,</a:t>
            </a:r>
          </a:p>
          <a:p>
            <a:r>
              <a:rPr lang="en-US"/>
              <a:t>Y= [2,3,4]</a:t>
            </a:r>
          </a:p>
          <a:p>
            <a:endParaRPr lang="en-US"/>
          </a:p>
          <a:p>
            <a:r>
              <a:rPr lang="en-US"/>
              <a:t>?- cons(1, [2,3,4], [1,2,3,4]).</a:t>
            </a:r>
          </a:p>
          <a:p>
            <a:r>
              <a:rPr lang="en-US"/>
              <a:t>yes</a:t>
            </a:r>
          </a:p>
        </p:txBody>
      </p:sp>
    </p:spTree>
    <p:extLst>
      <p:ext uri="{BB962C8B-B14F-4D97-AF65-F5344CB8AC3E}">
        <p14:creationId xmlns:p14="http://schemas.microsoft.com/office/powerpoint/2010/main" val="35821605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fr-FR" sz="1000" dirty="0" smtClean="0"/>
              <a:t>CSI2520</a:t>
            </a:r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A" smtClean="0"/>
              <a:t>Concaténation de listes</a:t>
            </a:r>
            <a:endParaRPr lang="en-US" smtClean="0"/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684213" y="1989138"/>
            <a:ext cx="7632700" cy="337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/>
              <a:t>notre-append([],Y,Y).</a:t>
            </a:r>
          </a:p>
          <a:p>
            <a:r>
              <a:rPr lang="en-US"/>
              <a:t>notre-append([A|B],Y,[A|W]) :- notre-append(B,Y,W).</a:t>
            </a:r>
          </a:p>
          <a:p>
            <a:endParaRPr lang="en-US"/>
          </a:p>
          <a:p>
            <a:r>
              <a:rPr lang="en-US"/>
              <a:t>?- notre-append([1,2], [3,4], L).</a:t>
            </a:r>
          </a:p>
          <a:p>
            <a:r>
              <a:rPr lang="en-US"/>
              <a:t>L= [1,2,3,4]</a:t>
            </a:r>
          </a:p>
          <a:p>
            <a:r>
              <a:rPr lang="en-US"/>
              <a:t>?- notre-append(X, [3,4], [1,2,3,4]).</a:t>
            </a:r>
          </a:p>
          <a:p>
            <a:r>
              <a:rPr lang="en-US"/>
              <a:t>X= [1,2]</a:t>
            </a:r>
          </a:p>
          <a:p>
            <a:r>
              <a:rPr lang="en-US"/>
              <a:t>?- notre-append([1,2], [3,4], [1,2,3,4]).</a:t>
            </a:r>
          </a:p>
          <a:p>
            <a:r>
              <a:rPr lang="en-US"/>
              <a:t>yes</a:t>
            </a:r>
          </a:p>
        </p:txBody>
      </p:sp>
    </p:spTree>
    <p:extLst>
      <p:ext uri="{BB962C8B-B14F-4D97-AF65-F5344CB8AC3E}">
        <p14:creationId xmlns:p14="http://schemas.microsoft.com/office/powerpoint/2010/main" val="19075701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fr-FR" sz="1000" dirty="0" smtClean="0"/>
              <a:t>CSI2520</a:t>
            </a:r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Affichage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smtClean="0"/>
              <a:t>Affichage de termes (suite) :</a:t>
            </a:r>
          </a:p>
          <a:p>
            <a:pPr lvl="2">
              <a:buFontTx/>
              <a:buChar char="*"/>
            </a:pPr>
            <a:r>
              <a:rPr lang="fr-FR" i="1" smtClean="0"/>
              <a:t>display/1</a:t>
            </a:r>
            <a:r>
              <a:rPr lang="fr-FR" smtClean="0"/>
              <a:t> agit comme </a:t>
            </a:r>
            <a:r>
              <a:rPr lang="fr-FR" i="1" smtClean="0"/>
              <a:t>write/1</a:t>
            </a:r>
            <a:r>
              <a:rPr lang="fr-FR" smtClean="0"/>
              <a:t> mais en affichant la représentation sous forme d’arbre</a:t>
            </a:r>
          </a:p>
          <a:p>
            <a:pPr lvl="3">
              <a:buFontTx/>
              <a:buChar char="*"/>
            </a:pPr>
            <a:r>
              <a:rPr lang="fr-FR" smtClean="0"/>
              <a:t>Ex : </a:t>
            </a:r>
          </a:p>
          <a:p>
            <a:pPr lvl="3">
              <a:buFontTx/>
              <a:buNone/>
            </a:pPr>
            <a:r>
              <a:rPr lang="fr-FR" i="1" smtClean="0"/>
              <a:t>write(3+4), nl, display(3+4), nl.</a:t>
            </a:r>
            <a:r>
              <a:rPr lang="fr-FR" smtClean="0"/>
              <a:t> </a:t>
            </a:r>
          </a:p>
          <a:p>
            <a:pPr lvl="3">
              <a:buFontTx/>
              <a:buNone/>
            </a:pPr>
            <a:r>
              <a:rPr lang="fr-FR" smtClean="0"/>
              <a:t>Affiche :</a:t>
            </a:r>
          </a:p>
          <a:p>
            <a:pPr lvl="4">
              <a:buFontTx/>
              <a:buNone/>
            </a:pPr>
            <a:r>
              <a:rPr lang="fr-FR" i="1" smtClean="0"/>
              <a:t>3+4</a:t>
            </a:r>
          </a:p>
          <a:p>
            <a:pPr lvl="4">
              <a:buFontTx/>
              <a:buNone/>
            </a:pPr>
            <a:r>
              <a:rPr lang="fr-FR" i="1" smtClean="0"/>
              <a:t>+(3,4)</a:t>
            </a:r>
          </a:p>
          <a:p>
            <a:pPr lvl="4">
              <a:buFontTx/>
              <a:buNone/>
            </a:pPr>
            <a:r>
              <a:rPr lang="fr-FR" i="1" smtClean="0"/>
              <a:t>YES</a:t>
            </a:r>
            <a:endParaRPr lang="fr-FR" smtClean="0"/>
          </a:p>
        </p:txBody>
      </p:sp>
    </p:spTree>
    <p:extLst>
      <p:ext uri="{BB962C8B-B14F-4D97-AF65-F5344CB8AC3E}">
        <p14:creationId xmlns:p14="http://schemas.microsoft.com/office/powerpoint/2010/main" val="169962619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fr-FR" sz="1000" dirty="0" smtClean="0"/>
              <a:t>CSI2520</a:t>
            </a:r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A" smtClean="0"/>
              <a:t>Inversion de listes, version 1</a:t>
            </a:r>
            <a:endParaRPr lang="en-US" smtClean="0"/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611188" y="1989138"/>
            <a:ext cx="8281987" cy="337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/>
              <a:t>notre-reverse([],[]).</a:t>
            </a:r>
          </a:p>
          <a:p>
            <a:r>
              <a:rPr lang="en-US"/>
              <a:t>notre-reverse([H|T],L) :- notre-reverse(T,LL), </a:t>
            </a:r>
          </a:p>
          <a:p>
            <a:r>
              <a:rPr lang="en-US"/>
              <a:t>				notre-append(LL,[H],L).</a:t>
            </a:r>
          </a:p>
          <a:p>
            <a:endParaRPr lang="en-US"/>
          </a:p>
          <a:p>
            <a:r>
              <a:rPr lang="en-US"/>
              <a:t>?- notre-reverse([1,2,3,4],L).</a:t>
            </a:r>
          </a:p>
          <a:p>
            <a:r>
              <a:rPr lang="en-US"/>
              <a:t>L= [4,3,2,1]</a:t>
            </a:r>
          </a:p>
          <a:p>
            <a:endParaRPr lang="en-US"/>
          </a:p>
          <a:p>
            <a:r>
              <a:rPr lang="en-US"/>
              <a:t>?- notre-reverse(L,[1,2,3,4]).</a:t>
            </a:r>
          </a:p>
          <a:p>
            <a:r>
              <a:rPr lang="en-US"/>
              <a:t>L= [4,3,2,1]</a:t>
            </a:r>
          </a:p>
        </p:txBody>
      </p:sp>
    </p:spTree>
    <p:extLst>
      <p:ext uri="{BB962C8B-B14F-4D97-AF65-F5344CB8AC3E}">
        <p14:creationId xmlns:p14="http://schemas.microsoft.com/office/powerpoint/2010/main" val="172692170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smtClean="0"/>
              <a:t>Inversion de listes, version 2</a:t>
            </a:r>
            <a:endParaRPr lang="en-CA" smtClean="0"/>
          </a:p>
        </p:txBody>
      </p:sp>
      <p:sp>
        <p:nvSpPr>
          <p:cNvPr id="22531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fr-FR" sz="1000" dirty="0" smtClean="0"/>
              <a:t>CSI2520</a:t>
            </a:r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611188" y="2565400"/>
            <a:ext cx="8281987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dirty="0" err="1"/>
              <a:t>renverser</a:t>
            </a:r>
            <a:r>
              <a:rPr lang="en-US" dirty="0"/>
              <a:t>([],L,L)-!.</a:t>
            </a:r>
          </a:p>
          <a:p>
            <a:r>
              <a:rPr lang="en-US" dirty="0" err="1"/>
              <a:t>renverser</a:t>
            </a:r>
            <a:r>
              <a:rPr lang="en-US" dirty="0"/>
              <a:t>(</a:t>
            </a:r>
            <a:r>
              <a:rPr lang="en-CA" dirty="0"/>
              <a:t>[H|T],L,R):- </a:t>
            </a:r>
            <a:r>
              <a:rPr lang="en-CA" dirty="0" err="1"/>
              <a:t>renverser</a:t>
            </a:r>
            <a:r>
              <a:rPr lang="en-CA" dirty="0"/>
              <a:t>(T,[H|L],R).</a:t>
            </a:r>
          </a:p>
          <a:p>
            <a:endParaRPr lang="en-US" dirty="0"/>
          </a:p>
          <a:p>
            <a:r>
              <a:rPr lang="en-US" dirty="0" err="1" smtClean="0"/>
              <a:t>notre</a:t>
            </a:r>
            <a:r>
              <a:rPr lang="en-US" dirty="0" smtClean="0"/>
              <a:t>-reverse(L,R</a:t>
            </a:r>
            <a:r>
              <a:rPr lang="en-US" dirty="0"/>
              <a:t>) :- </a:t>
            </a:r>
            <a:r>
              <a:rPr lang="en-US" dirty="0" err="1"/>
              <a:t>renverser</a:t>
            </a:r>
            <a:r>
              <a:rPr lang="en-US" dirty="0"/>
              <a:t>(L,[],R).</a:t>
            </a:r>
          </a:p>
          <a:p>
            <a:endParaRPr lang="en-US" dirty="0"/>
          </a:p>
        </p:txBody>
      </p:sp>
      <p:sp>
        <p:nvSpPr>
          <p:cNvPr id="22533" name="TextBox 5"/>
          <p:cNvSpPr txBox="1">
            <a:spLocks noChangeArrowheads="1"/>
          </p:cNvSpPr>
          <p:nvPr/>
        </p:nvSpPr>
        <p:spPr bwMode="auto">
          <a:xfrm>
            <a:off x="900113" y="4724400"/>
            <a:ext cx="6613525" cy="1201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CA" i="1"/>
              <a:t>Sans la coupe, il y aurait une boucle infinie après la</a:t>
            </a:r>
          </a:p>
          <a:p>
            <a:r>
              <a:rPr lang="en-CA" i="1"/>
              <a:t>première solution de:</a:t>
            </a:r>
          </a:p>
          <a:p>
            <a:r>
              <a:rPr lang="en-CA"/>
              <a:t>?- notre-reverse(L,[1,2,3,4]).</a:t>
            </a:r>
          </a:p>
        </p:txBody>
      </p:sp>
    </p:spTree>
    <p:extLst>
      <p:ext uri="{BB962C8B-B14F-4D97-AF65-F5344CB8AC3E}">
        <p14:creationId xmlns:p14="http://schemas.microsoft.com/office/powerpoint/2010/main" val="13749869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fr-FR" sz="1000" dirty="0" smtClean="0"/>
              <a:t>CSI2520</a:t>
            </a:r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A" smtClean="0"/>
              <a:t>Appartenance à une liste</a:t>
            </a:r>
            <a:endParaRPr lang="en-US" smtClean="0"/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1619250" y="3429000"/>
            <a:ext cx="6030913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/>
              <a:t>notre-member(X,[X|L]).</a:t>
            </a:r>
          </a:p>
          <a:p>
            <a:r>
              <a:rPr lang="en-US"/>
              <a:t>notre-member(X,[Y|L]) :- notre-member(X,L).</a:t>
            </a:r>
          </a:p>
        </p:txBody>
      </p:sp>
    </p:spTree>
    <p:extLst>
      <p:ext uri="{BB962C8B-B14F-4D97-AF65-F5344CB8AC3E}">
        <p14:creationId xmlns:p14="http://schemas.microsoft.com/office/powerpoint/2010/main" val="644942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fr-FR" sz="1000" dirty="0" smtClean="0"/>
              <a:t>CSI2520</a:t>
            </a:r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A" smtClean="0"/>
              <a:t>Longueur d’une liste</a:t>
            </a:r>
            <a:endParaRPr lang="en-US" smtClean="0"/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1116013" y="2835275"/>
            <a:ext cx="7704137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/>
              <a:t>notre-length([],0).</a:t>
            </a:r>
          </a:p>
          <a:p>
            <a:r>
              <a:rPr lang="en-US"/>
              <a:t>notre-length([X|L],N) :- notre-length(L,NN), N is NN+1.</a:t>
            </a:r>
          </a:p>
        </p:txBody>
      </p:sp>
    </p:spTree>
    <p:extLst>
      <p:ext uri="{BB962C8B-B14F-4D97-AF65-F5344CB8AC3E}">
        <p14:creationId xmlns:p14="http://schemas.microsoft.com/office/powerpoint/2010/main" val="396623858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fr-FR" sz="1000" dirty="0" smtClean="0"/>
              <a:t>CSI2520</a:t>
            </a:r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A" smtClean="0"/>
              <a:t>Insertion dans une liste</a:t>
            </a:r>
            <a:endParaRPr lang="en-US" smtClean="0"/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1116013" y="2835275"/>
            <a:ext cx="7704137" cy="301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/>
              <a:t>notre-insert(A,L,[A|L]).</a:t>
            </a:r>
          </a:p>
          <a:p>
            <a:r>
              <a:rPr lang="en-US"/>
              <a:t>notre-insert(A,[X|L], [X|LL]) :- notre-insert(A,L,LL).</a:t>
            </a:r>
          </a:p>
          <a:p>
            <a:endParaRPr lang="fr-CA"/>
          </a:p>
          <a:p>
            <a:r>
              <a:rPr lang="fr-CA"/>
              <a:t>?- insert(c, [a, b], L).</a:t>
            </a:r>
          </a:p>
          <a:p>
            <a:r>
              <a:rPr lang="en-US"/>
              <a:t>L = [c, a, b] ;</a:t>
            </a:r>
          </a:p>
          <a:p>
            <a:r>
              <a:rPr lang="en-US"/>
              <a:t>L = [a, c, b] ;</a:t>
            </a:r>
          </a:p>
          <a:p>
            <a:r>
              <a:rPr lang="en-US"/>
              <a:t>L = [a, b, c] ;</a:t>
            </a:r>
          </a:p>
          <a:p>
            <a:r>
              <a:rPr lang="fr-CA"/>
              <a:t>no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3990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fr-FR" sz="1000" dirty="0" smtClean="0"/>
              <a:t>CSI2520</a:t>
            </a:r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Lecture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4191000"/>
          </a:xfrm>
        </p:spPr>
        <p:txBody>
          <a:bodyPr/>
          <a:lstStyle/>
          <a:p>
            <a:r>
              <a:rPr lang="fr-FR" smtClean="0"/>
              <a:t>Lecture de termes :</a:t>
            </a:r>
          </a:p>
          <a:p>
            <a:pPr lvl="2" algn="ctr">
              <a:buFontTx/>
              <a:buChar char="*"/>
            </a:pPr>
            <a:r>
              <a:rPr lang="fr-FR" i="1" smtClean="0"/>
              <a:t>read/1</a:t>
            </a:r>
            <a:r>
              <a:rPr lang="fr-FR" smtClean="0"/>
              <a:t> admet n’importe quel terme en argument. </a:t>
            </a:r>
          </a:p>
          <a:p>
            <a:pPr lvl="4">
              <a:buFontTx/>
              <a:buChar char="*"/>
            </a:pPr>
            <a:r>
              <a:rPr lang="fr-FR" smtClean="0"/>
              <a:t>Il lit un terme au clavier et l’unifie avec son argument. Le terme lu doit être obligatoirement suivi d’un point. Certains systèmes Prolog affichent un signe d’invite lorsque le prédicat read/1 est utilisé.</a:t>
            </a:r>
          </a:p>
          <a:p>
            <a:pPr lvl="3">
              <a:buFontTx/>
              <a:buChar char="*"/>
            </a:pPr>
            <a:r>
              <a:rPr lang="fr-FR" smtClean="0"/>
              <a:t>Exemple : </a:t>
            </a:r>
          </a:p>
          <a:p>
            <a:pPr lvl="4">
              <a:buFontTx/>
              <a:buNone/>
            </a:pPr>
            <a:r>
              <a:rPr lang="fr-FR" smtClean="0"/>
              <a:t>?- read(X).</a:t>
            </a:r>
          </a:p>
          <a:p>
            <a:pPr lvl="4">
              <a:buFontTx/>
              <a:buNone/>
            </a:pPr>
            <a:r>
              <a:rPr lang="fr-FR" smtClean="0"/>
              <a:t>: a(1,2).</a:t>
            </a:r>
          </a:p>
          <a:p>
            <a:pPr lvl="4">
              <a:buFontTx/>
              <a:buNone/>
            </a:pPr>
            <a:r>
              <a:rPr lang="fr-FR" smtClean="0"/>
              <a:t>YES {X = a(1,2)}</a:t>
            </a:r>
          </a:p>
        </p:txBody>
      </p:sp>
    </p:spTree>
    <p:extLst>
      <p:ext uri="{BB962C8B-B14F-4D97-AF65-F5344CB8AC3E}">
        <p14:creationId xmlns:p14="http://schemas.microsoft.com/office/powerpoint/2010/main" val="40548616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fr-FR" sz="1000" dirty="0" smtClean="0"/>
              <a:t>CSI2520</a:t>
            </a: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Exemple</a:t>
            </a:r>
            <a:endParaRPr lang="en-US" smtClean="0"/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611188" y="1916113"/>
            <a:ext cx="3889375" cy="301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/>
              <a:t>age(X, Y) :-</a:t>
            </a:r>
          </a:p>
          <a:p>
            <a:r>
              <a:rPr lang="en-US"/>
              <a:t>  write('Give the age of '),</a:t>
            </a:r>
          </a:p>
          <a:p>
            <a:r>
              <a:rPr lang="en-US"/>
              <a:t>  write(X), write(': '),</a:t>
            </a:r>
          </a:p>
          <a:p>
            <a:r>
              <a:rPr lang="en-US"/>
              <a:t>  read(Y).</a:t>
            </a:r>
          </a:p>
          <a:p>
            <a:r>
              <a:rPr lang="en-US"/>
              <a:t>?- age(teddy, Z).</a:t>
            </a:r>
          </a:p>
          <a:p>
            <a:r>
              <a:rPr lang="en-US"/>
              <a:t>Give the age of teddy: 22.</a:t>
            </a:r>
          </a:p>
          <a:p>
            <a:r>
              <a:rPr lang="en-US"/>
              <a:t>Z = 22</a:t>
            </a:r>
          </a:p>
          <a:p>
            <a:r>
              <a:rPr lang="en-US"/>
              <a:t>Yes</a:t>
            </a:r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4572000" y="1844675"/>
            <a:ext cx="3887788" cy="410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/>
              <a:t>?- age(teddy, 22).</a:t>
            </a:r>
          </a:p>
          <a:p>
            <a:r>
              <a:rPr lang="en-US"/>
              <a:t>Give the age of teddy: 23.</a:t>
            </a:r>
          </a:p>
          <a:p>
            <a:r>
              <a:rPr lang="en-US"/>
              <a:t>No</a:t>
            </a:r>
          </a:p>
          <a:p>
            <a:r>
              <a:rPr lang="en-US"/>
              <a:t>?- read(abc).</a:t>
            </a:r>
          </a:p>
          <a:p>
            <a:r>
              <a:rPr lang="en-US"/>
              <a:t>:23.</a:t>
            </a:r>
          </a:p>
          <a:p>
            <a:r>
              <a:rPr lang="en-US"/>
              <a:t>No</a:t>
            </a:r>
          </a:p>
          <a:p>
            <a:r>
              <a:rPr lang="en-US"/>
              <a:t>?- read(X + Y).</a:t>
            </a:r>
          </a:p>
          <a:p>
            <a:r>
              <a:rPr lang="en-US"/>
              <a:t>:2 + 3.</a:t>
            </a:r>
          </a:p>
          <a:p>
            <a:r>
              <a:rPr lang="en-US"/>
              <a:t>X = 2</a:t>
            </a:r>
          </a:p>
          <a:p>
            <a:r>
              <a:rPr lang="en-US"/>
              <a:t>Y = 3</a:t>
            </a:r>
          </a:p>
          <a:p>
            <a:r>
              <a:rPr lang="en-US"/>
              <a:t>Yes</a:t>
            </a:r>
          </a:p>
        </p:txBody>
      </p:sp>
    </p:spTree>
    <p:extLst>
      <p:ext uri="{BB962C8B-B14F-4D97-AF65-F5344CB8AC3E}">
        <p14:creationId xmlns:p14="http://schemas.microsoft.com/office/powerpoint/2010/main" val="27920368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fr-FR" sz="1000" dirty="0" smtClean="0"/>
              <a:t>CSI2520</a:t>
            </a:r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Un autre exemple</a:t>
            </a:r>
          </a:p>
        </p:txBody>
      </p:sp>
      <p:sp>
        <p:nvSpPr>
          <p:cNvPr id="329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916113"/>
            <a:ext cx="7772400" cy="1655762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90000"/>
              </a:lnSpc>
              <a:buFontTx/>
              <a:buNone/>
              <a:defRPr/>
            </a:pPr>
            <a:endParaRPr lang="fr-FR" sz="2800" dirty="0" smtClean="0"/>
          </a:p>
          <a:p>
            <a:pPr>
              <a:lnSpc>
                <a:spcPct val="90000"/>
              </a:lnSpc>
              <a:buFontTx/>
              <a:buNone/>
              <a:defRPr/>
            </a:pPr>
            <a:r>
              <a:rPr lang="fr-FR" sz="2800" dirty="0" smtClean="0"/>
              <a:t>	lire des expressions arithmétiques, les évaluer et les imprimer jusqu'à ce que l’utilisateur rentre « fin » au clavier.</a:t>
            </a:r>
            <a:endParaRPr lang="fr-FR" sz="2800" i="1" dirty="0" smtClean="0"/>
          </a:p>
        </p:txBody>
      </p:sp>
      <p:sp>
        <p:nvSpPr>
          <p:cNvPr id="6149" name="TextBox 1"/>
          <p:cNvSpPr txBox="1">
            <a:spLocks noChangeArrowheads="1"/>
          </p:cNvSpPr>
          <p:nvPr/>
        </p:nvSpPr>
        <p:spPr bwMode="auto">
          <a:xfrm>
            <a:off x="-203200" y="3687763"/>
            <a:ext cx="9347200" cy="278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lnSpc>
                <a:spcPct val="90000"/>
              </a:lnSpc>
            </a:pPr>
            <a:r>
              <a:rPr lang="fr-FR"/>
              <a:t>calculateur :-   repeat,        % boucle</a:t>
            </a:r>
          </a:p>
          <a:p>
            <a:pPr lvl="4">
              <a:lnSpc>
                <a:spcPct val="90000"/>
              </a:lnSpc>
            </a:pPr>
            <a:r>
              <a:rPr lang="fr-FR"/>
              <a:t>		         read(X),      % lecture expression</a:t>
            </a:r>
          </a:p>
          <a:p>
            <a:pPr lvl="4">
              <a:lnSpc>
                <a:spcPct val="90000"/>
              </a:lnSpc>
            </a:pPr>
            <a:r>
              <a:rPr lang="fr-FR"/>
              <a:t>		         eval(X,Y),    % évaluation</a:t>
            </a:r>
          </a:p>
          <a:p>
            <a:pPr lvl="4">
              <a:lnSpc>
                <a:spcPct val="90000"/>
              </a:lnSpc>
            </a:pPr>
            <a:r>
              <a:rPr lang="fr-FR"/>
              <a:t>		         write(Y), nl, % affichage</a:t>
            </a:r>
          </a:p>
          <a:p>
            <a:pPr lvl="4">
              <a:lnSpc>
                <a:spcPct val="90000"/>
              </a:lnSpc>
            </a:pPr>
            <a:r>
              <a:rPr lang="fr-FR"/>
              <a:t>		         Y = fin, !.     % condition d'arrêt</a:t>
            </a:r>
          </a:p>
          <a:p>
            <a:pPr lvl="4">
              <a:lnSpc>
                <a:spcPct val="90000"/>
              </a:lnSpc>
            </a:pPr>
            <a:r>
              <a:rPr lang="fr-FR"/>
              <a:t>eval(fin, fin) :- !.                   % cas particulier</a:t>
            </a:r>
          </a:p>
          <a:p>
            <a:pPr lvl="4">
              <a:lnSpc>
                <a:spcPct val="90000"/>
              </a:lnSpc>
            </a:pPr>
            <a:r>
              <a:rPr lang="fr-FR"/>
              <a:t>eval(X, Y) :- Y is X.              % calcul d’expressions</a:t>
            </a:r>
          </a:p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095422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fr-FR" sz="1000" dirty="0" smtClean="0"/>
              <a:t>CSI2520</a:t>
            </a:r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Le repeat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773238"/>
            <a:ext cx="7772400" cy="426720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fr-FR" sz="2000" smtClean="0"/>
              <a:t>Le predicat </a:t>
            </a:r>
            <a:r>
              <a:rPr lang="fr-FR" sz="2000" i="1" smtClean="0"/>
              <a:t>repeat</a:t>
            </a:r>
            <a:r>
              <a:rPr lang="fr-FR" sz="2000" smtClean="0"/>
              <a:t> laisse toujours un point de choix derrière lui.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fr-FR" sz="2000" smtClean="0"/>
              <a:t>	repeat.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fr-FR" sz="2000" smtClean="0"/>
              <a:t>	repeat :- repeat.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fr-FR" sz="2000" smtClean="0"/>
              <a:t>	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fr-FR" sz="2000" smtClean="0"/>
              <a:t>Exemple d’utilisation :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fr-FR" sz="2000" i="1" smtClean="0"/>
              <a:t>?- calculateur.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fr-FR" sz="2000" i="1" smtClean="0"/>
              <a:t>: 2+3 . 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fr-FR" sz="2000" i="1" smtClean="0"/>
              <a:t>5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fr-FR" sz="2000" i="1" smtClean="0"/>
              <a:t>: 3+2*4 -1.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fr-FR" sz="2000" i="1" smtClean="0"/>
              <a:t>10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fr-FR" sz="2000" i="1" smtClean="0"/>
              <a:t>: fin.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fr-FR" sz="2000" i="1" smtClean="0"/>
              <a:t>fin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fr-FR" sz="2000" i="1" smtClean="0"/>
              <a:t>YES</a:t>
            </a:r>
            <a:endParaRPr lang="fr-FR" sz="2000" smtClean="0"/>
          </a:p>
        </p:txBody>
      </p:sp>
    </p:spTree>
    <p:extLst>
      <p:ext uri="{BB962C8B-B14F-4D97-AF65-F5344CB8AC3E}">
        <p14:creationId xmlns:p14="http://schemas.microsoft.com/office/powerpoint/2010/main" val="28582107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Autre exemple avec repeat</a:t>
            </a:r>
          </a:p>
        </p:txBody>
      </p:sp>
      <p:sp>
        <p:nvSpPr>
          <p:cNvPr id="8195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fr-FR" sz="1000" dirty="0" smtClean="0"/>
              <a:t>CSI2520</a:t>
            </a:r>
          </a:p>
        </p:txBody>
      </p:sp>
      <p:sp>
        <p:nvSpPr>
          <p:cNvPr id="8196" name="TextBox 4"/>
          <p:cNvSpPr txBox="1">
            <a:spLocks noChangeArrowheads="1"/>
          </p:cNvSpPr>
          <p:nvPr/>
        </p:nvSpPr>
        <p:spPr bwMode="auto">
          <a:xfrm>
            <a:off x="1403350" y="2781300"/>
            <a:ext cx="4953000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CA"/>
              <a:t>test :- repeat, </a:t>
            </a:r>
          </a:p>
          <a:p>
            <a:r>
              <a:rPr lang="en-CA"/>
              <a:t>          write(‘SVP, entrer un nombre’), </a:t>
            </a:r>
          </a:p>
          <a:p>
            <a:r>
              <a:rPr lang="en-CA"/>
              <a:t>          read(X), </a:t>
            </a:r>
          </a:p>
          <a:p>
            <a:r>
              <a:rPr lang="en-CA"/>
              <a:t>          (X=:=42).</a:t>
            </a:r>
          </a:p>
        </p:txBody>
      </p:sp>
    </p:spTree>
    <p:extLst>
      <p:ext uri="{BB962C8B-B14F-4D97-AF65-F5344CB8AC3E}">
        <p14:creationId xmlns:p14="http://schemas.microsoft.com/office/powerpoint/2010/main" val="41022752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fr-FR" sz="1000" dirty="0" smtClean="0"/>
              <a:t>CSI2520</a:t>
            </a:r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Ouvrir un fichier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>
              <a:spcBef>
                <a:spcPct val="0"/>
              </a:spcBef>
            </a:pPr>
            <a:r>
              <a:rPr lang="fr-FR" smtClean="0"/>
              <a:t>En écriture : </a:t>
            </a:r>
          </a:p>
          <a:p>
            <a:pPr lvl="3">
              <a:buFontTx/>
              <a:buChar char="*"/>
            </a:pPr>
            <a:r>
              <a:rPr lang="fr-FR" smtClean="0"/>
              <a:t>mode </a:t>
            </a:r>
            <a:r>
              <a:rPr lang="fr-FR" i="1" smtClean="0"/>
              <a:t>write</a:t>
            </a:r>
            <a:r>
              <a:rPr lang="fr-FR" smtClean="0"/>
              <a:t> : son contenu est effacé avant que Prolog y écrive. </a:t>
            </a:r>
          </a:p>
          <a:p>
            <a:pPr lvl="3">
              <a:buFontTx/>
              <a:buChar char="*"/>
            </a:pPr>
            <a:r>
              <a:rPr lang="fr-FR" smtClean="0"/>
              <a:t>mode </a:t>
            </a:r>
            <a:r>
              <a:rPr lang="fr-FR" i="1" smtClean="0"/>
              <a:t>append</a:t>
            </a:r>
            <a:r>
              <a:rPr lang="fr-FR" smtClean="0"/>
              <a:t> : Prolog écrira à partir de la fin du fichier.</a:t>
            </a:r>
          </a:p>
          <a:p>
            <a:pPr lvl="1"/>
            <a:r>
              <a:rPr lang="fr-FR" smtClean="0"/>
              <a:t>Ouverture d’un fichier : prédicat </a:t>
            </a:r>
            <a:r>
              <a:rPr lang="fr-FR" i="1" smtClean="0"/>
              <a:t>open/3 </a:t>
            </a:r>
            <a:endParaRPr lang="fr-FR" smtClean="0"/>
          </a:p>
          <a:p>
            <a:pPr lvl="3">
              <a:buFontTx/>
              <a:buChar char="*"/>
            </a:pPr>
            <a:r>
              <a:rPr lang="fr-FR" smtClean="0"/>
              <a:t>argument 1 : nom du fichier</a:t>
            </a:r>
          </a:p>
          <a:p>
            <a:pPr lvl="3">
              <a:buFontTx/>
              <a:buChar char="*"/>
            </a:pPr>
            <a:r>
              <a:rPr lang="fr-FR" smtClean="0"/>
              <a:t>argument 2 : mode d’ouverture </a:t>
            </a:r>
            <a:r>
              <a:rPr lang="fr-FR" i="1" smtClean="0"/>
              <a:t>write</a:t>
            </a:r>
            <a:r>
              <a:rPr lang="fr-FR" smtClean="0"/>
              <a:t>, </a:t>
            </a:r>
            <a:r>
              <a:rPr lang="fr-FR" i="1" smtClean="0"/>
              <a:t>append</a:t>
            </a:r>
            <a:r>
              <a:rPr lang="fr-FR" smtClean="0"/>
              <a:t> ou </a:t>
            </a:r>
            <a:r>
              <a:rPr lang="fr-FR" i="1" smtClean="0"/>
              <a:t>read</a:t>
            </a:r>
            <a:r>
              <a:rPr lang="fr-FR" smtClean="0"/>
              <a:t>  </a:t>
            </a:r>
          </a:p>
          <a:p>
            <a:pPr lvl="3">
              <a:buFontTx/>
              <a:buChar char="*"/>
            </a:pPr>
            <a:r>
              <a:rPr lang="fr-FR" smtClean="0"/>
              <a:t>argument 3 : variable qui va recevoir un identificateur de fichier appelé </a:t>
            </a:r>
            <a:r>
              <a:rPr lang="fr-FR" i="1" smtClean="0"/>
              <a:t>flux</a:t>
            </a:r>
            <a:r>
              <a:rPr lang="fr-FR" smtClean="0"/>
              <a:t> ou </a:t>
            </a:r>
            <a:r>
              <a:rPr lang="fr-FR" i="1" smtClean="0"/>
              <a:t>stream</a:t>
            </a:r>
            <a:r>
              <a:rPr lang="fr-FR" smtClean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2280466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fr-FR" sz="1000" dirty="0" smtClean="0"/>
              <a:t>CSI2520</a:t>
            </a:r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Lire et écrire</a:t>
            </a:r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smtClean="0"/>
              <a:t>Tous les prédicats </a:t>
            </a:r>
            <a:r>
              <a:rPr lang="fr-FR" i="1" smtClean="0"/>
              <a:t>read</a:t>
            </a:r>
            <a:r>
              <a:rPr lang="fr-FR" smtClean="0"/>
              <a:t>, </a:t>
            </a:r>
            <a:r>
              <a:rPr lang="fr-FR" i="1" smtClean="0"/>
              <a:t>write</a:t>
            </a:r>
            <a:r>
              <a:rPr lang="fr-FR" smtClean="0"/>
              <a:t> et autres vus auparavant admettent un second argument : le flux identifiant le fichier. </a:t>
            </a:r>
          </a:p>
          <a:p>
            <a:pPr lvl="2">
              <a:buFontTx/>
              <a:buChar char="*"/>
            </a:pPr>
            <a:r>
              <a:rPr lang="fr-FR" smtClean="0"/>
              <a:t>Ex : </a:t>
            </a:r>
            <a:r>
              <a:rPr lang="fr-FR" i="1" smtClean="0"/>
              <a:t>write(Flux, X).</a:t>
            </a:r>
            <a:r>
              <a:rPr lang="fr-FR" smtClean="0"/>
              <a:t> où Flux est un identificateur de fichier</a:t>
            </a:r>
          </a:p>
          <a:p>
            <a:pPr lvl="2">
              <a:buFontTx/>
              <a:buChar char="*"/>
            </a:pPr>
            <a:r>
              <a:rPr lang="fr-FR" smtClean="0"/>
              <a:t>Ex : </a:t>
            </a:r>
            <a:r>
              <a:rPr lang="fr-FR" i="1" smtClean="0"/>
              <a:t>read(Flux,X), get(Flux, X), get0(Flux,X)</a:t>
            </a:r>
          </a:p>
          <a:p>
            <a:pPr lvl="2">
              <a:buFontTx/>
              <a:buChar char="*"/>
            </a:pPr>
            <a:r>
              <a:rPr lang="fr-FR" smtClean="0"/>
              <a:t>Fermeture du fichier : prédicat </a:t>
            </a:r>
            <a:r>
              <a:rPr lang="fr-FR" i="1" smtClean="0"/>
              <a:t>close/1</a:t>
            </a:r>
            <a:r>
              <a:rPr lang="fr-FR" smtClean="0"/>
              <a:t> qui prend en argument le flux associé au fichier.</a:t>
            </a:r>
          </a:p>
        </p:txBody>
      </p:sp>
    </p:spTree>
    <p:extLst>
      <p:ext uri="{BB962C8B-B14F-4D97-AF65-F5344CB8AC3E}">
        <p14:creationId xmlns:p14="http://schemas.microsoft.com/office/powerpoint/2010/main" val="1321645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48</TotalTime>
  <Words>1153</Words>
  <Application>Microsoft Office PowerPoint</Application>
  <PresentationFormat>On-screen Show (4:3)</PresentationFormat>
  <Paragraphs>261</Paragraphs>
  <Slides>24</Slides>
  <Notes>20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Concourse</vt:lpstr>
      <vt:lpstr>Les entrées-sorties</vt:lpstr>
      <vt:lpstr>Affichage</vt:lpstr>
      <vt:lpstr>Lecture</vt:lpstr>
      <vt:lpstr>Exemple</vt:lpstr>
      <vt:lpstr>Un autre exemple</vt:lpstr>
      <vt:lpstr>Le repeat</vt:lpstr>
      <vt:lpstr>Autre exemple avec repeat</vt:lpstr>
      <vt:lpstr>Ouvrir un fichier</vt:lpstr>
      <vt:lpstr>Lire et écrire</vt:lpstr>
      <vt:lpstr>Exemple</vt:lpstr>
      <vt:lpstr>Les flots d’entrée et de sortie</vt:lpstr>
      <vt:lpstr>Les caractères</vt:lpstr>
      <vt:lpstr>Exemple interactif</vt:lpstr>
      <vt:lpstr>Exemple (suite)</vt:lpstr>
      <vt:lpstr>Les Listes</vt:lpstr>
      <vt:lpstr>Format Tête et Queue</vt:lpstr>
      <vt:lpstr>Exemple</vt:lpstr>
      <vt:lpstr>Construction de listes</vt:lpstr>
      <vt:lpstr>Concaténation de listes</vt:lpstr>
      <vt:lpstr>Inversion de listes, version 1</vt:lpstr>
      <vt:lpstr>Inversion de listes, version 2</vt:lpstr>
      <vt:lpstr>Appartenance à une liste</vt:lpstr>
      <vt:lpstr>Longueur d’une liste</vt:lpstr>
      <vt:lpstr>Insertion dans une liste</vt:lpstr>
    </vt:vector>
  </TitlesOfParts>
  <Company>University of Ottawa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Arbre de recherche</dc:title>
  <dc:creator>COE Support</dc:creator>
  <cp:lastModifiedBy>uOttawa Employee</cp:lastModifiedBy>
  <cp:revision>9</cp:revision>
  <dcterms:created xsi:type="dcterms:W3CDTF">2014-01-06T17:37:46Z</dcterms:created>
  <dcterms:modified xsi:type="dcterms:W3CDTF">2015-02-03T16:44:48Z</dcterms:modified>
</cp:coreProperties>
</file>