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311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53" r:id="rId19"/>
    <p:sldId id="328" r:id="rId20"/>
    <p:sldId id="354" r:id="rId21"/>
    <p:sldId id="329" r:id="rId22"/>
    <p:sldId id="355" r:id="rId23"/>
    <p:sldId id="331" r:id="rId24"/>
    <p:sldId id="332" r:id="rId25"/>
    <p:sldId id="334" r:id="rId26"/>
    <p:sldId id="335" r:id="rId27"/>
    <p:sldId id="336" r:id="rId28"/>
    <p:sldId id="337" r:id="rId29"/>
    <p:sldId id="356" r:id="rId30"/>
    <p:sldId id="338" r:id="rId31"/>
    <p:sldId id="346" r:id="rId32"/>
    <p:sldId id="347" r:id="rId33"/>
    <p:sldId id="339" r:id="rId34"/>
    <p:sldId id="342" r:id="rId35"/>
    <p:sldId id="343" r:id="rId36"/>
    <p:sldId id="344" r:id="rId37"/>
    <p:sldId id="345" r:id="rId38"/>
    <p:sldId id="352" r:id="rId39"/>
    <p:sldId id="349" r:id="rId40"/>
    <p:sldId id="350" r:id="rId41"/>
    <p:sldId id="348" r:id="rId42"/>
    <p:sldId id="351" r:id="rId43"/>
    <p:sldId id="340" r:id="rId44"/>
    <p:sldId id="34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46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96A237-4F9A-4C52-AFCB-1920F954A8F9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E2D8E8-358E-4E6C-B37C-6AE6A8B8A144}" type="slidenum">
              <a:rPr lang="fr-FR" altLang="en-US" sz="1200"/>
              <a:pPr/>
              <a:t>30</a:t>
            </a:fld>
            <a:endParaRPr lang="fr-FR" alt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6B764C-BABB-4367-AA57-FBE7CCE473A9}" type="slidenum">
              <a:rPr lang="fr-FR" altLang="en-US" sz="1200"/>
              <a:pPr/>
              <a:t>33</a:t>
            </a:fld>
            <a:endParaRPr lang="fr-FR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1B7D55B-F9F7-42A8-ACE2-08402D020C3A}" type="slidenum">
              <a:rPr lang="fr-FR" altLang="en-US" sz="1200"/>
              <a:pPr/>
              <a:t>2</a:t>
            </a:fld>
            <a:endParaRPr lang="fr-FR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050CC4-2DF5-4921-A21A-7366C2C00744}" type="slidenum">
              <a:rPr lang="fr-FR" altLang="en-US" sz="1200"/>
              <a:pPr/>
              <a:t>3</a:t>
            </a:fld>
            <a:endParaRPr lang="fr-FR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F221E9-7E62-4240-8267-7751AB109D65}" type="slidenum">
              <a:rPr lang="fr-FR" altLang="en-US" sz="1200"/>
              <a:pPr/>
              <a:t>5</a:t>
            </a:fld>
            <a:endParaRPr lang="fr-FR" altLang="en-US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286B8E-7B16-4BBB-9FB7-33D1C6D8C7D5}" type="slidenum">
              <a:rPr lang="fr-FR" altLang="en-US" sz="1200"/>
              <a:pPr/>
              <a:t>6</a:t>
            </a:fld>
            <a:endParaRPr lang="fr-FR" altLang="en-US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CCB6AFD-1982-449B-BB46-0DFD2CD54004}" type="slidenum">
              <a:rPr lang="fr-FR" altLang="en-US" sz="1200"/>
              <a:pPr/>
              <a:t>7</a:t>
            </a:fld>
            <a:endParaRPr lang="fr-FR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D415173-CD03-4E1C-9CA8-3B2BD7C75C9F}" type="slidenum">
              <a:rPr lang="fr-FR" altLang="en-US" sz="1200"/>
              <a:pPr/>
              <a:t>8</a:t>
            </a:fld>
            <a:endParaRPr lang="fr-FR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25222B-EE53-4EB7-89A5-6FA4616B4FF5}" type="slidenum">
              <a:rPr lang="fr-FR" altLang="en-US" sz="1200"/>
              <a:pPr/>
              <a:t>23</a:t>
            </a:fld>
            <a:endParaRPr lang="fr-FR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3299F2-8EDD-421F-B358-2CD2A8E18F59}" type="slidenum">
              <a:rPr lang="fr-FR" altLang="en-US" sz="1200"/>
              <a:pPr/>
              <a:t>25</a:t>
            </a:fld>
            <a:endParaRPr lang="fr-FR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FR" altLang="en-US" b="1" dirty="0" smtClean="0"/>
              <a:t>Programmation concurrente en Go</a:t>
            </a:r>
            <a:endParaRPr lang="fr-F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2918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Les GoRoutines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400" dirty="0" smtClean="0"/>
              <a:t>La </a:t>
            </a:r>
            <a:r>
              <a:rPr lang="en-CA" altLang="en-US" sz="2400" dirty="0" err="1" smtClean="0"/>
              <a:t>goroutine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est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entité</a:t>
            </a:r>
            <a:r>
              <a:rPr lang="en-CA" altLang="en-US" sz="2400" dirty="0" smtClean="0"/>
              <a:t> qui </a:t>
            </a:r>
            <a:r>
              <a:rPr lang="en-CA" altLang="en-US" sz="2400" dirty="0" err="1" smtClean="0"/>
              <a:t>tourne</a:t>
            </a:r>
            <a:r>
              <a:rPr lang="en-CA" altLang="en-US" sz="2400" dirty="0" smtClean="0"/>
              <a:t> en concurrence</a:t>
            </a:r>
          </a:p>
          <a:p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goroutine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peut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correspondre</a:t>
            </a:r>
            <a:r>
              <a:rPr lang="en-CA" altLang="en-US" sz="2400" dirty="0" smtClean="0"/>
              <a:t> à un </a:t>
            </a:r>
            <a:r>
              <a:rPr lang="en-CA" altLang="en-US" sz="2400" dirty="0" err="1" smtClean="0"/>
              <a:t>ou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plusieurs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fils</a:t>
            </a:r>
            <a:endParaRPr lang="en-CA" altLang="en-US" sz="2400" dirty="0" smtClean="0"/>
          </a:p>
          <a:p>
            <a:r>
              <a:rPr lang="en-CA" altLang="en-US" sz="2400" dirty="0" smtClean="0"/>
              <a:t>Les </a:t>
            </a:r>
            <a:r>
              <a:rPr lang="en-CA" altLang="en-US" sz="2400" dirty="0" err="1" smtClean="0"/>
              <a:t>goroutines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partagent</a:t>
            </a:r>
            <a:r>
              <a:rPr lang="en-CA" altLang="en-US" sz="2400" dirty="0" smtClean="0"/>
              <a:t> le </a:t>
            </a:r>
            <a:r>
              <a:rPr lang="en-CA" altLang="en-US" sz="2400" dirty="0" err="1" smtClean="0"/>
              <a:t>même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espace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mémoire</a:t>
            </a:r>
            <a:endParaRPr lang="en-CA" altLang="en-US" sz="2400" dirty="0" smtClean="0"/>
          </a:p>
          <a:p>
            <a:r>
              <a:rPr lang="en-CA" altLang="en-US" sz="2400" dirty="0" smtClean="0"/>
              <a:t>Les </a:t>
            </a:r>
            <a:r>
              <a:rPr lang="en-CA" altLang="en-US" sz="2400" dirty="0" err="1" smtClean="0"/>
              <a:t>goroutines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ont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été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concues</a:t>
            </a:r>
            <a:r>
              <a:rPr lang="en-CA" altLang="en-US" sz="2400" dirty="0" smtClean="0"/>
              <a:t> de </a:t>
            </a:r>
            <a:r>
              <a:rPr lang="en-CA" altLang="en-US" sz="2400" dirty="0" err="1" smtClean="0"/>
              <a:t>facon</a:t>
            </a:r>
            <a:r>
              <a:rPr lang="en-CA" altLang="en-US" sz="2400" dirty="0" smtClean="0"/>
              <a:t> à </a:t>
            </a:r>
            <a:r>
              <a:rPr lang="en-CA" altLang="en-US" sz="2400" dirty="0" err="1" smtClean="0"/>
              <a:t>être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très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légères</a:t>
            </a:r>
            <a:endParaRPr lang="en-CA" altLang="en-US" sz="2400" dirty="0" smtClean="0"/>
          </a:p>
          <a:p>
            <a:pPr lvl="1"/>
            <a:r>
              <a:rPr lang="en-CA" altLang="en-US" sz="2400" dirty="0" err="1" smtClean="0"/>
              <a:t>Création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peu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coûteuse</a:t>
            </a:r>
            <a:endParaRPr lang="en-CA" altLang="en-US" sz="2400" dirty="0" smtClean="0"/>
          </a:p>
          <a:p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goroutine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est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fonction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ou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méthode</a:t>
            </a:r>
            <a:endParaRPr lang="en-CA" altLang="en-US" sz="2400" dirty="0" smtClean="0"/>
          </a:p>
          <a:p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goroutine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est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invoquée</a:t>
            </a:r>
            <a:r>
              <a:rPr lang="en-CA" altLang="en-US" sz="2400" dirty="0" smtClean="0"/>
              <a:t> en </a:t>
            </a:r>
            <a:r>
              <a:rPr lang="en-CA" altLang="en-US" sz="2400" dirty="0" err="1" smtClean="0"/>
              <a:t>utilisant</a:t>
            </a:r>
            <a:r>
              <a:rPr lang="en-CA" altLang="en-US" sz="2400" dirty="0" smtClean="0"/>
              <a:t> le mot </a:t>
            </a:r>
            <a:r>
              <a:rPr lang="en-CA" altLang="en-US" sz="2400" dirty="0" err="1" smtClean="0"/>
              <a:t>clé</a:t>
            </a:r>
            <a:r>
              <a:rPr lang="en-CA" altLang="en-US" sz="2400" dirty="0" smtClean="0"/>
              <a:t> 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3120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Appeler</a:t>
            </a:r>
            <a:r>
              <a:rPr lang="en-CA" altLang="en-US" dirty="0" smtClean="0"/>
              <a:t> des </a:t>
            </a:r>
            <a:r>
              <a:rPr lang="en-CA" altLang="en-US" dirty="0" err="1" smtClean="0"/>
              <a:t>goroutines</a:t>
            </a:r>
            <a:endParaRPr lang="en-CA" altLang="en-US" dirty="0" smtClean="0"/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1844675"/>
            <a:ext cx="77724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package main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(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"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"runtime"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"time"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runtime.GOMAXPROCS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(3) // nombre max de </a:t>
            </a:r>
            <a:r>
              <a:rPr lang="fr-FR" altLang="en-US" sz="1200" b="1" dirty="0" smtClean="0">
                <a:latin typeface="Courier New" pitchFamily="49" charset="0"/>
                <a:cs typeface="Courier New" pitchFamily="49" charset="0"/>
              </a:rPr>
              <a:t>fils sur le système d’exploitation</a:t>
            </a:r>
            <a:endParaRPr lang="fr-FR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alt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fr-FR" altLang="en-US" sz="1200" b="1" dirty="0" err="1" smtClean="0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("Nombre de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CPUs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:",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runtime.NumCPU</a:t>
            </a:r>
            <a:r>
              <a:rPr lang="fr-FR" altLang="en-US" sz="1200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debut :=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time.Now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chrono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("Debut")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lancement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de 2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goroutines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go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lettres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go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nombres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("En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attente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(2*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time.Second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) // afin d'attendre les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goroutines</a:t>
            </a:r>
            <a:endParaRPr lang="fr-FR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nFin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\n")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fin :=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time.Now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("Temps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d'execution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: %s",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fin.Sub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(debut))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44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Les goroutines sont des fonctions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5800" y="1844675"/>
            <a:ext cx="7772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nombres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for number := 1; number &lt; 27; number++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      // pause afin de ralentir la fonction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(10*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time.Millisecond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("%d ", number)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lettres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for char := 'a'; char &lt; 'a'+26; char++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(10)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("%c ", char)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9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Temps d’execution concurrent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042988" y="2060575"/>
            <a:ext cx="67373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/>
              <a:t>Avec les goroutines</a:t>
            </a:r>
            <a:endParaRPr lang="fr-FR" altLang="en-US" sz="160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Debut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En attente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1 a b 2 c 3 4 d e 5 f 6 7 g 8 h i 9 j 10 k 11 l 12 m 13 n 14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o 15 p 16 17 q r 18 s 19 t 20 21 u v 22 23 w x 24 y 25 z 26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Fin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Temps d'execution: 2.0000278s</a:t>
            </a:r>
            <a:endParaRPr lang="en-CA" alt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1009650" y="4318000"/>
            <a:ext cx="7594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/>
              <a:t>Sans les goroutines</a:t>
            </a:r>
            <a:endParaRPr lang="fr-FR" altLang="en-US" sz="160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Debut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a b c d e f g h i j k l m n o p q r s t u v w x y z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1 2 3 4 5 6 7 8 9 10 11 12 13 14 15 16 17 18 19 20 21 22 23 24 25 26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En attente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Fin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1400">
                <a:latin typeface="Courier New" pitchFamily="49" charset="0"/>
                <a:cs typeface="Courier New" pitchFamily="49" charset="0"/>
              </a:rPr>
              <a:t>Temps d'execution: 2.5369612s</a:t>
            </a:r>
            <a:endParaRPr lang="en-CA" altLang="en-US" sz="140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9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Communication entre goroutines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/>
              <a:t>Les </a:t>
            </a:r>
            <a:r>
              <a:rPr lang="en-CA" altLang="en-US" dirty="0" err="1" smtClean="0"/>
              <a:t>goroutines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sont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vraiment</a:t>
            </a:r>
            <a:r>
              <a:rPr lang="en-CA" altLang="en-US" dirty="0" smtClean="0"/>
              <a:t> effectives </a:t>
            </a:r>
            <a:r>
              <a:rPr lang="en-CA" altLang="en-US" dirty="0" err="1" smtClean="0"/>
              <a:t>lorsqu’elles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peuvent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communiquer</a:t>
            </a:r>
            <a:r>
              <a:rPr lang="en-CA" altLang="en-US" dirty="0" smtClean="0"/>
              <a:t> entre </a:t>
            </a:r>
            <a:r>
              <a:rPr lang="en-CA" altLang="en-US" dirty="0" err="1" smtClean="0"/>
              <a:t>elles</a:t>
            </a:r>
            <a:endParaRPr lang="en-CA" altLang="en-US" dirty="0" smtClean="0"/>
          </a:p>
          <a:p>
            <a:pPr lvl="1"/>
            <a:r>
              <a:rPr lang="en-CA" altLang="en-US" dirty="0" smtClean="0"/>
              <a:t>en </a:t>
            </a:r>
            <a:r>
              <a:rPr lang="en-CA" altLang="en-US" dirty="0" err="1" smtClean="0"/>
              <a:t>s’échangeant</a:t>
            </a:r>
            <a:r>
              <a:rPr lang="en-CA" altLang="en-US" dirty="0" smtClean="0"/>
              <a:t> de </a:t>
            </a:r>
            <a:r>
              <a:rPr lang="en-CA" altLang="en-US" dirty="0" err="1" smtClean="0"/>
              <a:t>l’information</a:t>
            </a:r>
            <a:endParaRPr lang="en-CA" altLang="en-US" dirty="0" smtClean="0"/>
          </a:p>
          <a:p>
            <a:pPr lvl="1"/>
            <a:r>
              <a:rPr lang="en-CA" altLang="en-US" dirty="0" smtClean="0"/>
              <a:t>en se </a:t>
            </a:r>
            <a:r>
              <a:rPr lang="en-CA" altLang="en-US" dirty="0" err="1" smtClean="0"/>
              <a:t>synchronisant</a:t>
            </a:r>
            <a:endParaRPr lang="en-CA" altLang="en-US" dirty="0" smtClean="0"/>
          </a:p>
          <a:p>
            <a:r>
              <a:rPr lang="en-CA" altLang="en-US" dirty="0" smtClean="0"/>
              <a:t>En Go </a:t>
            </a:r>
            <a:r>
              <a:rPr lang="en-CA" altLang="en-US" dirty="0" err="1" smtClean="0"/>
              <a:t>ceci</a:t>
            </a:r>
            <a:r>
              <a:rPr lang="en-CA" altLang="en-US" dirty="0" smtClean="0"/>
              <a:t> se realise via </a:t>
            </a:r>
            <a:r>
              <a:rPr lang="en-CA" altLang="en-US" dirty="0" err="1" smtClean="0"/>
              <a:t>l’utilisation</a:t>
            </a:r>
            <a:r>
              <a:rPr lang="en-CA" altLang="en-US" dirty="0" smtClean="0"/>
              <a:t> de </a:t>
            </a:r>
            <a:r>
              <a:rPr lang="en-CA" altLang="en-US" dirty="0" err="1" smtClean="0"/>
              <a:t>canaux</a:t>
            </a:r>
            <a:r>
              <a:rPr lang="en-CA" altLang="en-US" dirty="0" smtClean="0"/>
              <a:t> de communications</a:t>
            </a:r>
          </a:p>
          <a:p>
            <a:pPr lvl="1"/>
            <a:r>
              <a:rPr lang="en-CA" altLang="en-US" dirty="0" smtClean="0"/>
              <a:t>les </a:t>
            </a:r>
            <a:r>
              <a:rPr lang="en-CA" altLang="en-US" i="1" dirty="0" smtClean="0"/>
              <a:t>channels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337937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Le concept de </a:t>
            </a:r>
            <a:r>
              <a:rPr lang="en-CA" altLang="en-US" i="1" smtClean="0"/>
              <a:t>channel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altLang="en-US" dirty="0" smtClean="0"/>
              <a:t>Un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agit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comme</a:t>
            </a:r>
            <a:r>
              <a:rPr lang="en-CA" altLang="en-US" dirty="0" smtClean="0"/>
              <a:t> un conduit pour un type de </a:t>
            </a:r>
            <a:r>
              <a:rPr lang="en-CA" altLang="en-US" dirty="0" err="1" smtClean="0"/>
              <a:t>données</a:t>
            </a:r>
            <a:endParaRPr lang="en-CA" altLang="en-US" dirty="0" smtClean="0"/>
          </a:p>
          <a:p>
            <a:r>
              <a:rPr lang="en-CA" altLang="en-US" dirty="0" smtClean="0"/>
              <a:t>Avec un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,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seule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goroutine</a:t>
            </a:r>
            <a:r>
              <a:rPr lang="en-CA" altLang="en-US" dirty="0" smtClean="0"/>
              <a:t> a </a:t>
            </a:r>
            <a:r>
              <a:rPr lang="en-CA" altLang="en-US" dirty="0" err="1" smtClean="0"/>
              <a:t>accès</a:t>
            </a:r>
            <a:r>
              <a:rPr lang="en-CA" altLang="en-US" dirty="0" smtClean="0"/>
              <a:t> à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donnée</a:t>
            </a:r>
            <a:r>
              <a:rPr lang="en-CA" altLang="en-US" dirty="0" smtClean="0"/>
              <a:t> à tout moment</a:t>
            </a:r>
          </a:p>
          <a:p>
            <a:r>
              <a:rPr lang="en-CA" altLang="en-US" dirty="0" smtClean="0"/>
              <a:t>Le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est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file de </a:t>
            </a:r>
            <a:r>
              <a:rPr lang="en-CA" altLang="en-US" dirty="0" err="1" smtClean="0"/>
              <a:t>données</a:t>
            </a:r>
            <a:r>
              <a:rPr lang="en-CA" altLang="en-US" dirty="0" smtClean="0"/>
              <a:t> (FIFO</a:t>
            </a:r>
            <a:r>
              <a:rPr lang="en-CA" altLang="en-US" dirty="0" smtClean="0"/>
              <a:t>)</a:t>
            </a:r>
          </a:p>
          <a:p>
            <a:r>
              <a:rPr lang="en-CA" altLang="en-US" dirty="0" smtClean="0"/>
              <a:t>Les communications avec un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sont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toujours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synchronis</a:t>
            </a:r>
            <a:r>
              <a:rPr lang="en-US" altLang="en-US" dirty="0" err="1" smtClean="0"/>
              <a:t>ées</a:t>
            </a:r>
            <a:endParaRPr lang="en-US" altLang="en-US" dirty="0" smtClean="0"/>
          </a:p>
          <a:p>
            <a:r>
              <a:rPr lang="en-CA" altLang="en-US" dirty="0" smtClean="0"/>
              <a:t>Les </a:t>
            </a:r>
            <a:r>
              <a:rPr lang="en-CA" altLang="en-US" i="1" dirty="0" smtClean="0"/>
              <a:t>channels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sont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typés</a:t>
            </a:r>
            <a:endParaRPr lang="en-CA" altLang="en-US" dirty="0" smtClean="0"/>
          </a:p>
          <a:p>
            <a:r>
              <a:rPr lang="en-CA" altLang="en-US" dirty="0" smtClean="0"/>
              <a:t>La lecture et </a:t>
            </a:r>
            <a:r>
              <a:rPr lang="en-CA" altLang="en-US" dirty="0" err="1" smtClean="0"/>
              <a:t>l’écriture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dans</a:t>
            </a:r>
            <a:r>
              <a:rPr lang="en-CA" altLang="en-US" dirty="0" smtClean="0"/>
              <a:t> un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sont</a:t>
            </a:r>
            <a:r>
              <a:rPr lang="en-CA" altLang="en-US" dirty="0" smtClean="0"/>
              <a:t> des </a:t>
            </a:r>
            <a:r>
              <a:rPr lang="en-CA" altLang="en-US" dirty="0" err="1" smtClean="0"/>
              <a:t>énoncés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bloquants</a:t>
            </a:r>
            <a:endParaRPr lang="en-CA" altLang="en-US" dirty="0"/>
          </a:p>
          <a:p>
            <a:pPr lvl="1"/>
            <a:r>
              <a:rPr lang="en-CA" altLang="en-US" dirty="0" err="1" smtClean="0"/>
              <a:t>L’exécution</a:t>
            </a:r>
            <a:r>
              <a:rPr lang="en-CA" altLang="en-US" dirty="0" smtClean="0"/>
              <a:t> ne sera pas </a:t>
            </a:r>
            <a:r>
              <a:rPr lang="en-CA" altLang="en-US" dirty="0" err="1" smtClean="0"/>
              <a:t>bloquée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si</a:t>
            </a:r>
            <a:r>
              <a:rPr lang="en-CA" altLang="en-US" dirty="0" smtClean="0"/>
              <a:t> la </a:t>
            </a:r>
            <a:r>
              <a:rPr lang="en-CA" altLang="en-US" dirty="0" err="1" smtClean="0"/>
              <a:t>capacité</a:t>
            </a:r>
            <a:r>
              <a:rPr lang="en-CA" altLang="en-US" dirty="0" smtClean="0"/>
              <a:t> du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n’est</a:t>
            </a:r>
            <a:r>
              <a:rPr lang="en-CA" altLang="en-US" dirty="0" smtClean="0"/>
              <a:t> pas </a:t>
            </a:r>
            <a:r>
              <a:rPr lang="en-CA" altLang="en-US" dirty="0" err="1" smtClean="0"/>
              <a:t>excédée</a:t>
            </a:r>
            <a:endParaRPr lang="en-CA" altLang="en-US" dirty="0" smtClean="0"/>
          </a:p>
          <a:p>
            <a:pPr marL="457200" lvl="1" indent="0">
              <a:buFontTx/>
              <a:buNone/>
            </a:pPr>
            <a:endParaRPr lang="en-CA" altLang="en-US" dirty="0" smtClean="0"/>
          </a:p>
          <a:p>
            <a:pPr marL="457200" lvl="1" indent="0">
              <a:buFontTx/>
              <a:buNone/>
            </a:pPr>
            <a:endParaRPr lang="en-CA" altLang="en-US" dirty="0" smtClean="0"/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91133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Déclarer</a:t>
            </a:r>
            <a:r>
              <a:rPr lang="en-CA" altLang="en-US" dirty="0" smtClean="0"/>
              <a:t> un </a:t>
            </a:r>
            <a:r>
              <a:rPr lang="en-CA" altLang="en-US" i="1" dirty="0" smtClean="0"/>
              <a:t>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96855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CA" altLang="en-US" sz="2800" dirty="0" err="1" smtClean="0"/>
              <a:t>Déclarer</a:t>
            </a:r>
            <a:r>
              <a:rPr lang="en-CA" altLang="en-US" sz="2800" dirty="0" smtClean="0"/>
              <a:t> un </a:t>
            </a:r>
            <a:r>
              <a:rPr lang="en-CA" altLang="en-US" sz="2800" i="1" dirty="0" smtClean="0"/>
              <a:t>channel</a:t>
            </a:r>
            <a:r>
              <a:rPr lang="en-CA" altLang="en-US" sz="2800" dirty="0" smtClean="0"/>
              <a:t> ne fait </a:t>
            </a:r>
            <a:r>
              <a:rPr lang="en-CA" altLang="en-US" sz="2800" dirty="0" err="1" smtClean="0"/>
              <a:t>que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créer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reference</a:t>
            </a:r>
          </a:p>
          <a:p>
            <a:pPr lvl="1">
              <a:defRPr/>
            </a:pPr>
            <a:r>
              <a:rPr lang="en-CA" altLang="en-US" sz="2400" dirty="0" smtClean="0"/>
              <a:t>Il </a:t>
            </a:r>
            <a:r>
              <a:rPr lang="en-CA" altLang="en-US" sz="2400" dirty="0" err="1" smtClean="0"/>
              <a:t>faut</a:t>
            </a:r>
            <a:r>
              <a:rPr lang="en-CA" altLang="en-US" sz="2400" dirty="0" smtClean="0"/>
              <a:t> utiliser </a:t>
            </a:r>
            <a:r>
              <a:rPr lang="en-CA" altLang="en-US" sz="2400" i="1" dirty="0" smtClean="0"/>
              <a:t>make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afin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d’allouer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l’espace</a:t>
            </a:r>
            <a:r>
              <a:rPr lang="en-CA" altLang="en-US" sz="2400" dirty="0" smtClean="0"/>
              <a:t> pour le channel</a:t>
            </a:r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r>
              <a:rPr lang="en-CA" sz="2800" dirty="0" smtClean="0"/>
              <a:t>Par </a:t>
            </a:r>
            <a:r>
              <a:rPr lang="en-CA" sz="2800" dirty="0" err="1"/>
              <a:t>défaut</a:t>
            </a:r>
            <a:r>
              <a:rPr lang="en-CA" sz="2800" dirty="0"/>
              <a:t> un channel </a:t>
            </a:r>
            <a:r>
              <a:rPr lang="en-CA" sz="2800" dirty="0" err="1" smtClean="0"/>
              <a:t>est</a:t>
            </a:r>
            <a:r>
              <a:rPr lang="en-CA" sz="2800" dirty="0" smtClean="0"/>
              <a:t> sans </a:t>
            </a:r>
            <a:r>
              <a:rPr lang="en-CA" sz="2800" dirty="0" err="1" smtClean="0"/>
              <a:t>mémoire</a:t>
            </a:r>
            <a:endParaRPr lang="en-CA" sz="2800" dirty="0" smtClean="0"/>
          </a:p>
          <a:p>
            <a:pPr lvl="1">
              <a:defRPr/>
            </a:pPr>
            <a:r>
              <a:rPr lang="en-CA" sz="2400" dirty="0" err="1" smtClean="0"/>
              <a:t>Une</a:t>
            </a:r>
            <a:r>
              <a:rPr lang="en-CA" sz="2400" dirty="0" smtClean="0"/>
              <a:t> </a:t>
            </a:r>
            <a:r>
              <a:rPr lang="en-CA" sz="2400" dirty="0" err="1" smtClean="0"/>
              <a:t>écriture</a:t>
            </a:r>
            <a:r>
              <a:rPr lang="en-CA" sz="2400" dirty="0" smtClean="0"/>
              <a:t> </a:t>
            </a:r>
            <a:r>
              <a:rPr lang="en-CA" sz="2400" dirty="0" err="1" smtClean="0"/>
              <a:t>dans</a:t>
            </a:r>
            <a:r>
              <a:rPr lang="en-CA" sz="2400" dirty="0" smtClean="0"/>
              <a:t> un </a:t>
            </a:r>
            <a:r>
              <a:rPr lang="en-CA" sz="2400" dirty="0" err="1" smtClean="0"/>
              <a:t>tel</a:t>
            </a:r>
            <a:r>
              <a:rPr lang="en-CA" sz="2400" dirty="0" smtClean="0"/>
              <a:t> channel sera </a:t>
            </a:r>
            <a:r>
              <a:rPr lang="en-CA" sz="2400" dirty="0" err="1" smtClean="0"/>
              <a:t>bloquante</a:t>
            </a:r>
            <a:endParaRPr lang="en-CA" sz="2400" dirty="0" smtClean="0"/>
          </a:p>
          <a:p>
            <a:pPr lvl="1">
              <a:defRPr/>
            </a:pPr>
            <a:r>
              <a:rPr lang="en-CA" sz="2400" dirty="0" smtClean="0"/>
              <a:t>On </a:t>
            </a:r>
            <a:r>
              <a:rPr lang="en-CA" sz="2400" dirty="0" err="1" smtClean="0"/>
              <a:t>déclare</a:t>
            </a:r>
            <a:r>
              <a:rPr lang="en-CA" sz="2400" dirty="0" smtClean="0"/>
              <a:t> </a:t>
            </a:r>
            <a:r>
              <a:rPr lang="en-CA" sz="2400" dirty="0" err="1" smtClean="0"/>
              <a:t>une</a:t>
            </a:r>
            <a:r>
              <a:rPr lang="en-CA" sz="2400" dirty="0" smtClean="0"/>
              <a:t> </a:t>
            </a:r>
            <a:r>
              <a:rPr lang="en-CA" sz="2400" dirty="0" err="1" smtClean="0"/>
              <a:t>mémoire</a:t>
            </a:r>
            <a:r>
              <a:rPr lang="en-CA" sz="2400" dirty="0" smtClean="0"/>
              <a:t> tampon </a:t>
            </a:r>
            <a:r>
              <a:rPr lang="en-CA" sz="2400" dirty="0" err="1" smtClean="0"/>
              <a:t>comme</a:t>
            </a:r>
            <a:r>
              <a:rPr lang="en-CA" sz="2400" dirty="0" smtClean="0"/>
              <a:t> suit:</a:t>
            </a:r>
          </a:p>
          <a:p>
            <a:pPr lvl="1">
              <a:defRPr/>
            </a:pPr>
            <a:endParaRPr lang="en-CA" sz="24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r>
              <a:rPr lang="en-CA" sz="2800" dirty="0" smtClean="0"/>
              <a:t>Pour </a:t>
            </a:r>
            <a:r>
              <a:rPr lang="en-CA" sz="2800" dirty="0" err="1" smtClean="0"/>
              <a:t>envoyer</a:t>
            </a:r>
            <a:r>
              <a:rPr lang="en-CA" sz="2800" dirty="0" smtClean="0"/>
              <a:t> </a:t>
            </a:r>
            <a:r>
              <a:rPr lang="en-CA" sz="2800" dirty="0" err="1" smtClean="0"/>
              <a:t>ou</a:t>
            </a:r>
            <a:r>
              <a:rPr lang="en-CA" sz="2800" dirty="0" smtClean="0"/>
              <a:t> </a:t>
            </a:r>
            <a:r>
              <a:rPr lang="en-CA" sz="2800" dirty="0" err="1" smtClean="0"/>
              <a:t>recevoir</a:t>
            </a:r>
            <a:r>
              <a:rPr lang="en-CA" sz="2800" dirty="0" smtClean="0"/>
              <a:t>, </a:t>
            </a:r>
            <a:r>
              <a:rPr lang="en-CA" sz="2800" dirty="0" err="1" smtClean="0"/>
              <a:t>il</a:t>
            </a:r>
            <a:r>
              <a:rPr lang="en-CA" sz="2800" dirty="0" smtClean="0"/>
              <a:t> </a:t>
            </a:r>
            <a:r>
              <a:rPr lang="en-CA" sz="2800" dirty="0" err="1" smtClean="0"/>
              <a:t>faut</a:t>
            </a:r>
            <a:r>
              <a:rPr lang="en-CA" sz="2800" dirty="0" smtClean="0"/>
              <a:t> utiliser </a:t>
            </a:r>
            <a:r>
              <a:rPr lang="en-CA" sz="2800" dirty="0" err="1" smtClean="0"/>
              <a:t>l’opérateur</a:t>
            </a:r>
            <a:r>
              <a:rPr lang="en-CA" sz="2800" dirty="0" smtClean="0"/>
              <a:t> </a:t>
            </a:r>
            <a:r>
              <a:rPr lang="en-CA" sz="2800" dirty="0" err="1" smtClean="0"/>
              <a:t>flèche</a:t>
            </a:r>
            <a:endParaRPr lang="en-CA" sz="2800" dirty="0" smtClean="0"/>
          </a:p>
          <a:p>
            <a:pPr marL="457200" lvl="1" indent="0">
              <a:buFontTx/>
              <a:buNone/>
              <a:defRPr/>
            </a:pPr>
            <a:r>
              <a:rPr lang="en-CA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CA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monCanal</a:t>
            </a: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CA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uneChaine</a:t>
            </a:r>
            <a:endParaRPr lang="en-CA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CA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CA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uneAutreChaine</a:t>
            </a: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&lt;- </a:t>
            </a:r>
            <a:r>
              <a:rPr lang="en-CA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monCanal</a:t>
            </a:r>
            <a:r>
              <a:rPr lang="en-CA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908175" y="2340744"/>
            <a:ext cx="6232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monCanal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string // un channel de strings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monCanal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= make(</a:t>
            </a: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string)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475656" y="4077072"/>
            <a:ext cx="74671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monCanal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= make(</a:t>
            </a:r>
            <a:r>
              <a:rPr lang="en-CA" altLang="en-US" sz="16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600" b="1" dirty="0" smtClean="0">
                <a:latin typeface="Courier New" pitchFamily="49" charset="0"/>
                <a:cs typeface="Courier New" pitchFamily="49" charset="0"/>
              </a:rPr>
              <a:t>string,2)// </a:t>
            </a:r>
            <a:r>
              <a:rPr lang="en-CA" altLang="en-US" sz="1600" b="1" dirty="0" err="1" smtClean="0">
                <a:latin typeface="Courier New" pitchFamily="49" charset="0"/>
                <a:cs typeface="Courier New" pitchFamily="49" charset="0"/>
              </a:rPr>
              <a:t>permet</a:t>
            </a:r>
            <a:r>
              <a:rPr lang="en-CA" alt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  <a:cs typeface="Courier New" pitchFamily="49" charset="0"/>
              </a:rPr>
              <a:t>l’insertion</a:t>
            </a:r>
            <a:r>
              <a:rPr lang="en-CA" altLang="en-US" sz="1600" b="1" dirty="0" smtClean="0">
                <a:latin typeface="Courier New" pitchFamily="49" charset="0"/>
                <a:cs typeface="Courier New" pitchFamily="49" charset="0"/>
              </a:rPr>
              <a:t> 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itchFamily="49" charset="0"/>
                <a:cs typeface="Courier New" pitchFamily="49" charset="0"/>
              </a:rPr>
              <a:t>                              // 2 instances </a:t>
            </a:r>
            <a:r>
              <a:rPr lang="en-CA" altLang="en-US" sz="1600" b="1" dirty="0" err="1" smtClean="0">
                <a:latin typeface="Courier New" pitchFamily="49" charset="0"/>
                <a:cs typeface="Courier New" pitchFamily="49" charset="0"/>
              </a:rPr>
              <a:t>avant</a:t>
            </a:r>
            <a:r>
              <a:rPr lang="en-CA" alt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  <a:cs typeface="Courier New" pitchFamily="49" charset="0"/>
              </a:rPr>
              <a:t>bloquage</a:t>
            </a:r>
            <a:endParaRPr lang="en-CA" alt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Communication entre goroutines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792288" y="1014983"/>
            <a:ext cx="61722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:= make(</a:t>
            </a:r>
            <a:r>
              <a:rPr lang="en-CA" altLang="en-US" sz="1200" b="1" dirty="0" err="1">
                <a:latin typeface="Courier New" pitchFamily="49" charset="0"/>
              </a:rPr>
              <a:t>chan</a:t>
            </a:r>
            <a:r>
              <a:rPr lang="en-CA" altLang="en-US" sz="1200" b="1" dirty="0">
                <a:latin typeface="Courier New" pitchFamily="49" charset="0"/>
              </a:rPr>
              <a:t> string)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go </a:t>
            </a:r>
            <a:r>
              <a:rPr lang="en-CA" altLang="en-US" sz="1200" b="1" dirty="0" err="1">
                <a:latin typeface="Courier New" pitchFamily="49" charset="0"/>
              </a:rPr>
              <a:t>envoyer</a:t>
            </a:r>
            <a:r>
              <a:rPr lang="en-CA" altLang="en-US" sz="1200" b="1" dirty="0">
                <a:latin typeface="Courier New" pitchFamily="49" charset="0"/>
              </a:rPr>
              <a:t>(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          go </a:t>
            </a:r>
            <a:r>
              <a:rPr lang="en-CA" altLang="en-US" sz="1200" b="1" dirty="0" err="1">
                <a:latin typeface="Courier New" pitchFamily="49" charset="0"/>
              </a:rPr>
              <a:t>recevoir</a:t>
            </a:r>
            <a:r>
              <a:rPr lang="en-CA" altLang="en-US" sz="1200" b="1" dirty="0">
                <a:latin typeface="Courier New" pitchFamily="49" charset="0"/>
              </a:rPr>
              <a:t>(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          </a:t>
            </a:r>
            <a:r>
              <a:rPr lang="en-CA" altLang="en-US" sz="1200" b="1" dirty="0" err="1">
                <a:latin typeface="Courier New" pitchFamily="49" charset="0"/>
              </a:rPr>
              <a:t>time.Sleep</a:t>
            </a:r>
            <a:r>
              <a:rPr lang="en-CA" altLang="en-US" sz="1200" b="1" dirty="0">
                <a:latin typeface="Courier New" pitchFamily="49" charset="0"/>
              </a:rPr>
              <a:t>(1*</a:t>
            </a:r>
            <a:r>
              <a:rPr lang="en-CA" altLang="en-US" sz="1200" b="1" dirty="0" err="1">
                <a:latin typeface="Courier New" pitchFamily="49" charset="0"/>
              </a:rPr>
              <a:t>time.Second</a:t>
            </a:r>
            <a:r>
              <a:rPr lang="en-CA" altLang="en-US" sz="1200" b="1" dirty="0">
                <a:latin typeface="Courier New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</a:rPr>
              <a:t>envoyer</a:t>
            </a:r>
            <a:r>
              <a:rPr lang="en-CA" altLang="en-US" sz="1200" b="1" dirty="0">
                <a:latin typeface="Courier New" pitchFamily="49" charset="0"/>
              </a:rPr>
              <a:t>(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</a:rPr>
              <a:t>chan</a:t>
            </a:r>
            <a:r>
              <a:rPr lang="en-CA" altLang="en-US" sz="1200" b="1" dirty="0">
                <a:latin typeface="Courier New" pitchFamily="49" charset="0"/>
              </a:rPr>
              <a:t> string) { // production de </a:t>
            </a:r>
            <a:r>
              <a:rPr lang="en-CA" altLang="en-US" sz="1200" b="1" dirty="0" err="1">
                <a:latin typeface="Courier New" pitchFamily="49" charset="0"/>
              </a:rPr>
              <a:t>donnees</a:t>
            </a: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&lt;- "Ottawa"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&lt;- "Toronto"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&lt;- "Gatineau"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&lt;- "</a:t>
            </a:r>
            <a:r>
              <a:rPr lang="en-CA" altLang="en-US" sz="1200" b="1" dirty="0" err="1">
                <a:latin typeface="Courier New" pitchFamily="49" charset="0"/>
              </a:rPr>
              <a:t>Casselman</a:t>
            </a:r>
            <a:r>
              <a:rPr lang="en-CA" altLang="en-US" sz="1200" b="1" dirty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</a:rPr>
              <a:t>recevoir</a:t>
            </a:r>
            <a:r>
              <a:rPr lang="en-CA" altLang="en-US" sz="1200" b="1" dirty="0">
                <a:latin typeface="Courier New" pitchFamily="49" charset="0"/>
              </a:rPr>
              <a:t>(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</a:rPr>
              <a:t>chan</a:t>
            </a:r>
            <a:r>
              <a:rPr lang="en-CA" altLang="en-US" sz="1200" b="1" dirty="0">
                <a:latin typeface="Courier New" pitchFamily="49" charset="0"/>
              </a:rPr>
              <a:t> string) { // </a:t>
            </a:r>
            <a:r>
              <a:rPr lang="en-CA" altLang="en-US" sz="1200" b="1" dirty="0" err="1">
                <a:latin typeface="Courier New" pitchFamily="49" charset="0"/>
              </a:rPr>
              <a:t>traitement</a:t>
            </a:r>
            <a:r>
              <a:rPr lang="en-CA" altLang="en-US" sz="1200" b="1" dirty="0">
                <a:latin typeface="Courier New" pitchFamily="49" charset="0"/>
              </a:rPr>
              <a:t> des </a:t>
            </a:r>
            <a:r>
              <a:rPr lang="en-CA" altLang="en-US" sz="1200" b="1" dirty="0" err="1">
                <a:latin typeface="Courier New" pitchFamily="49" charset="0"/>
              </a:rPr>
              <a:t>donnees</a:t>
            </a: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var</a:t>
            </a:r>
            <a:r>
              <a:rPr lang="en-CA" altLang="en-US" sz="1200" b="1" dirty="0">
                <a:latin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</a:rPr>
              <a:t>ville</a:t>
            </a:r>
            <a:r>
              <a:rPr lang="en-CA" altLang="en-US" sz="1200" b="1" dirty="0">
                <a:latin typeface="Courier New" pitchFamily="49" charset="0"/>
              </a:rPr>
              <a:t>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for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</a:t>
            </a:r>
            <a:r>
              <a:rPr lang="en-CA" altLang="en-US" sz="1200" b="1" dirty="0" err="1">
                <a:latin typeface="Courier New" pitchFamily="49" charset="0"/>
              </a:rPr>
              <a:t>ville</a:t>
            </a:r>
            <a:r>
              <a:rPr lang="en-CA" altLang="en-US" sz="1200" b="1" dirty="0">
                <a:latin typeface="Courier New" pitchFamily="49" charset="0"/>
              </a:rPr>
              <a:t>= &lt;-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</a:t>
            </a:r>
            <a:r>
              <a:rPr lang="en-CA" altLang="en-US" sz="1200" b="1" dirty="0" err="1">
                <a:latin typeface="Courier New" pitchFamily="49" charset="0"/>
              </a:rPr>
              <a:t>fmt.Printf</a:t>
            </a:r>
            <a:r>
              <a:rPr lang="en-CA" altLang="en-US" sz="1200" b="1" dirty="0">
                <a:latin typeface="Courier New" pitchFamily="49" charset="0"/>
              </a:rPr>
              <a:t>("%s ", </a:t>
            </a:r>
            <a:r>
              <a:rPr lang="en-CA" altLang="en-US" sz="1200" b="1" dirty="0" err="1">
                <a:latin typeface="Courier New" pitchFamily="49" charset="0"/>
              </a:rPr>
              <a:t>ville</a:t>
            </a:r>
            <a:r>
              <a:rPr lang="en-CA" altLang="en-US" sz="12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// </a:t>
            </a:r>
            <a:r>
              <a:rPr lang="en-CA" altLang="en-US" sz="1200" b="1" dirty="0" err="1">
                <a:latin typeface="Courier New" pitchFamily="49" charset="0"/>
              </a:rPr>
              <a:t>Résultat</a:t>
            </a:r>
            <a:r>
              <a:rPr lang="en-CA" altLang="en-US" sz="1200" b="1" dirty="0">
                <a:latin typeface="Courier New" pitchFamily="49" charset="0"/>
              </a:rPr>
              <a:t>: Ottawa Toronto Gatineau </a:t>
            </a:r>
            <a:r>
              <a:rPr lang="en-CA" altLang="en-US" sz="1200" b="1" dirty="0" err="1">
                <a:latin typeface="Courier New" pitchFamily="49" charset="0"/>
              </a:rPr>
              <a:t>Casselman</a:t>
            </a:r>
            <a:endParaRPr lang="en-CA" altLang="en-US" sz="1200" b="1" dirty="0">
              <a:latin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11967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package main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2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import (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  "</a:t>
            </a:r>
            <a:r>
              <a:rPr lang="en-CA" altLang="en-US" sz="1200" b="1" dirty="0" err="1">
                <a:latin typeface="Courier New" pitchFamily="49" charset="0"/>
              </a:rPr>
              <a:t>fmt</a:t>
            </a:r>
            <a:r>
              <a:rPr lang="en-CA" altLang="en-US" sz="1200" b="1" dirty="0">
                <a:latin typeface="Courier New" pitchFamily="49" charset="0"/>
              </a:rPr>
              <a:t>"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  "time"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i="1" dirty="0" smtClean="0"/>
              <a:t>channel</a:t>
            </a:r>
            <a:r>
              <a:rPr lang="en-US" dirty="0" smtClean="0"/>
              <a:t>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explicitement</a:t>
            </a:r>
            <a:r>
              <a:rPr lang="en-US" dirty="0" smtClean="0"/>
              <a:t> </a:t>
            </a:r>
            <a:r>
              <a:rPr lang="en-US" dirty="0" err="1" smtClean="0"/>
              <a:t>fermé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err="1" smtClean="0"/>
              <a:t>peut</a:t>
            </a:r>
            <a:r>
              <a:rPr lang="en-US" dirty="0" smtClean="0"/>
              <a:t> tester </a:t>
            </a:r>
            <a:r>
              <a:rPr lang="en-US" dirty="0" err="1" smtClean="0"/>
              <a:t>si</a:t>
            </a:r>
            <a:r>
              <a:rPr lang="en-US" dirty="0" smtClean="0"/>
              <a:t> un </a:t>
            </a:r>
            <a:r>
              <a:rPr lang="en-US" i="1" dirty="0" smtClean="0"/>
              <a:t>channel</a:t>
            </a:r>
            <a:r>
              <a:rPr lang="en-US" dirty="0" smtClean="0"/>
              <a:t> a </a:t>
            </a:r>
            <a:r>
              <a:rPr lang="en-US" dirty="0" err="1" smtClean="0"/>
              <a:t>été</a:t>
            </a:r>
            <a:r>
              <a:rPr lang="en-US" dirty="0" smtClean="0"/>
              <a:t> </a:t>
            </a:r>
            <a:r>
              <a:rPr lang="en-US" dirty="0" err="1" smtClean="0"/>
              <a:t>fermé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Fermeture</a:t>
            </a:r>
            <a:r>
              <a:rPr lang="en-US" dirty="0" smtClean="0"/>
              <a:t> d’un </a:t>
            </a:r>
            <a:r>
              <a:rPr lang="en-US" i="1" dirty="0" smtClean="0"/>
              <a:t>channel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403648" y="2034714"/>
            <a:ext cx="56703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 err="1">
                <a:latin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</a:rPr>
              <a:t>sendString</a:t>
            </a:r>
            <a:r>
              <a:rPr lang="en-CA" altLang="en-US" sz="1200" b="1" dirty="0">
                <a:latin typeface="Courier New" pitchFamily="49" charset="0"/>
              </a:rPr>
              <a:t>(</a:t>
            </a:r>
            <a:r>
              <a:rPr lang="en-CA" altLang="en-US" sz="1200" b="1" dirty="0" err="1">
                <a:latin typeface="Courier New" pitchFamily="49" charset="0"/>
              </a:rPr>
              <a:t>strArr</a:t>
            </a:r>
            <a:r>
              <a:rPr lang="en-CA" altLang="en-US" sz="1200" b="1" dirty="0">
                <a:latin typeface="Courier New" pitchFamily="49" charset="0"/>
              </a:rPr>
              <a:t> []string ) </a:t>
            </a:r>
            <a:r>
              <a:rPr lang="en-CA" altLang="en-US" sz="1200" b="1" dirty="0" err="1">
                <a:latin typeface="Courier New" pitchFamily="49" charset="0"/>
              </a:rPr>
              <a:t>chan</a:t>
            </a:r>
            <a:r>
              <a:rPr lang="en-CA" altLang="en-US" sz="1200" b="1" dirty="0">
                <a:latin typeface="Courier New" pitchFamily="49" charset="0"/>
              </a:rPr>
              <a:t> string {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:= make(</a:t>
            </a:r>
            <a:r>
              <a:rPr lang="en-CA" altLang="en-US" sz="1200" b="1" dirty="0" err="1">
                <a:latin typeface="Courier New" pitchFamily="49" charset="0"/>
              </a:rPr>
              <a:t>chan</a:t>
            </a:r>
            <a:r>
              <a:rPr lang="en-CA" altLang="en-US" sz="1200" b="1" dirty="0">
                <a:latin typeface="Courier New" pitchFamily="49" charset="0"/>
              </a:rPr>
              <a:t> string)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go </a:t>
            </a:r>
            <a:r>
              <a:rPr lang="en-CA" altLang="en-US" sz="1200" b="1" dirty="0" err="1">
                <a:latin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</a:rPr>
              <a:t>() { // start a lambda in a go routine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for _,s := range </a:t>
            </a:r>
            <a:r>
              <a:rPr lang="en-CA" altLang="en-US" sz="1200" b="1" dirty="0" err="1">
                <a:latin typeface="Courier New" pitchFamily="49" charset="0"/>
              </a:rPr>
              <a:t>strArr</a:t>
            </a:r>
            <a:r>
              <a:rPr lang="en-CA" altLang="en-US" sz="1200" b="1" dirty="0">
                <a:latin typeface="Courier New" pitchFamily="49" charset="0"/>
              </a:rPr>
              <a:t> {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	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 &lt;- s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}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close(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r>
              <a:rPr lang="en-CA" altLang="en-US" sz="1200" b="1" dirty="0">
                <a:latin typeface="Courier New" pitchFamily="49" charset="0"/>
              </a:rPr>
              <a:t>)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}()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return </a:t>
            </a:r>
            <a:r>
              <a:rPr lang="en-CA" altLang="en-US" sz="1200" b="1" dirty="0" err="1">
                <a:latin typeface="Courier New" pitchFamily="49" charset="0"/>
              </a:rPr>
              <a:t>ch</a:t>
            </a:r>
            <a:endParaRPr lang="en-CA" altLang="en-US" sz="1200" b="1" dirty="0">
              <a:latin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3952" y="4484146"/>
            <a:ext cx="5742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for {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 smtClean="0">
                <a:latin typeface="Courier New" pitchFamily="49" charset="0"/>
              </a:rPr>
              <a:t>str</a:t>
            </a:r>
            <a:r>
              <a:rPr lang="en-CA" altLang="en-US" sz="1200" b="1" dirty="0">
                <a:latin typeface="Courier New" pitchFamily="49" charset="0"/>
              </a:rPr>
              <a:t>, ok := &lt;- </a:t>
            </a:r>
            <a:r>
              <a:rPr lang="en-CA" altLang="en-US" sz="1200" b="1" dirty="0" err="1" smtClean="0">
                <a:latin typeface="Courier New" pitchFamily="49" charset="0"/>
              </a:rPr>
              <a:t>ch</a:t>
            </a:r>
            <a:r>
              <a:rPr lang="en-CA" altLang="en-US" sz="1200" b="1" dirty="0" smtClean="0">
                <a:latin typeface="Courier New" pitchFamily="49" charset="0"/>
              </a:rPr>
              <a:t> </a:t>
            </a:r>
            <a:r>
              <a:rPr lang="en-US" altLang="en-US" sz="1200" b="1" dirty="0" smtClean="0">
                <a:latin typeface="Courier New" pitchFamily="49" charset="0"/>
              </a:rPr>
              <a:t>// ok is false if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 New" pitchFamily="49" charset="0"/>
              </a:rPr>
              <a:t> </a:t>
            </a:r>
            <a:r>
              <a:rPr lang="en-US" altLang="en-US" sz="1200" b="1" dirty="0" smtClean="0">
                <a:latin typeface="Courier New" pitchFamily="49" charset="0"/>
              </a:rPr>
              <a:t>                     // channel has been closed </a:t>
            </a:r>
            <a:endParaRPr lang="en-CA" altLang="en-US" sz="1200" b="1" dirty="0">
              <a:latin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smtClean="0">
                <a:latin typeface="Courier New" pitchFamily="49" charset="0"/>
              </a:rPr>
              <a:t>if </a:t>
            </a:r>
            <a:r>
              <a:rPr lang="en-CA" altLang="en-US" sz="1200" b="1" dirty="0">
                <a:latin typeface="Courier New" pitchFamily="49" charset="0"/>
              </a:rPr>
              <a:t>!ok {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	break;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smtClean="0">
                <a:latin typeface="Courier New" pitchFamily="49" charset="0"/>
              </a:rPr>
              <a:t>}</a:t>
            </a:r>
            <a:endParaRPr lang="en-CA" altLang="en-US" sz="1200" b="1" dirty="0">
              <a:latin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	</a:t>
            </a:r>
            <a:r>
              <a:rPr lang="en-CA" altLang="en-US" sz="1200" b="1" dirty="0" err="1" smtClean="0">
                <a:latin typeface="Courier New" pitchFamily="49" charset="0"/>
              </a:rPr>
              <a:t>fmt.Printf</a:t>
            </a:r>
            <a:r>
              <a:rPr lang="en-CA" altLang="en-US" sz="1200" b="1" dirty="0">
                <a:latin typeface="Courier New" pitchFamily="49" charset="0"/>
              </a:rPr>
              <a:t>("%s ", </a:t>
            </a:r>
            <a:r>
              <a:rPr lang="en-CA" altLang="en-US" sz="1200" b="1" dirty="0" err="1">
                <a:latin typeface="Courier New" pitchFamily="49" charset="0"/>
              </a:rPr>
              <a:t>str</a:t>
            </a:r>
            <a:r>
              <a:rPr lang="en-CA" altLang="en-US" sz="1200" b="1" dirty="0">
                <a:latin typeface="Courier New" pitchFamily="49" charset="0"/>
              </a:rPr>
              <a:t>)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28378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Synchronisation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8676" name="TextBox 6"/>
          <p:cNvSpPr txBox="1">
            <a:spLocks noChangeArrowheads="1"/>
          </p:cNvSpPr>
          <p:nvPr/>
        </p:nvSpPr>
        <p:spPr bwMode="auto">
          <a:xfrm>
            <a:off x="1547813" y="1628800"/>
            <a:ext cx="5511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worker(done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fmt.Print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traitement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en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cours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...")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time.Second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fini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")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done &lt;- true // signal de fin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main()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// canal de synchronisation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done := make(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lancement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de la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goroutine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go worker(done)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//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ici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on continue le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// point de synchronisation (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rendez-vous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&lt;-done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0731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Programmation concurrente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 </a:t>
            </a:r>
            <a:r>
              <a:rPr lang="en-US" altLang="en-US" dirty="0" err="1" smtClean="0"/>
              <a:t>programme</a:t>
            </a:r>
            <a:r>
              <a:rPr lang="en-US" altLang="en-US" dirty="0" smtClean="0"/>
              <a:t> concurrent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programme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contenant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plusieurs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processus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plusieurs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fils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d’execution</a:t>
            </a:r>
            <a:endParaRPr lang="en-US" altLang="en-US" dirty="0" smtClean="0"/>
          </a:p>
          <a:p>
            <a:pPr lvl="1"/>
            <a:r>
              <a:rPr lang="en-US" altLang="en-US" sz="2000" dirty="0" smtClean="0"/>
              <a:t>Un </a:t>
            </a:r>
            <a:r>
              <a:rPr lang="en-US" altLang="en-US" sz="2000" dirty="0" err="1" smtClean="0"/>
              <a:t>processus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est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généralement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définit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comme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entité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s’écutant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facon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indépendante</a:t>
            </a:r>
            <a:r>
              <a:rPr lang="en-US" altLang="en-US" sz="2000" dirty="0" smtClean="0"/>
              <a:t> et </a:t>
            </a:r>
            <a:r>
              <a:rPr lang="en-US" altLang="en-US" sz="2000" dirty="0" err="1" smtClean="0"/>
              <a:t>contrôlant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propre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mémoire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Un </a:t>
            </a:r>
            <a:r>
              <a:rPr lang="en-US" altLang="en-US" sz="2000" dirty="0" err="1" smtClean="0"/>
              <a:t>fil</a:t>
            </a:r>
            <a:r>
              <a:rPr lang="en-US" altLang="en-US" sz="2000" dirty="0" smtClean="0"/>
              <a:t> (</a:t>
            </a:r>
            <a:r>
              <a:rPr lang="en-US" altLang="en-US" sz="2000" i="1" dirty="0" smtClean="0"/>
              <a:t>thread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ou</a:t>
            </a:r>
            <a:r>
              <a:rPr lang="en-US" altLang="en-US" sz="2000" dirty="0" smtClean="0"/>
              <a:t> </a:t>
            </a:r>
            <a:r>
              <a:rPr lang="en-US" altLang="en-US" sz="2000" i="1" dirty="0" smtClean="0"/>
              <a:t>light-weight process</a:t>
            </a:r>
            <a:r>
              <a:rPr lang="en-US" altLang="en-US" sz="2000" dirty="0" smtClean="0"/>
              <a:t>) </a:t>
            </a:r>
            <a:r>
              <a:rPr lang="en-US" altLang="en-US" sz="2000" dirty="0" err="1" smtClean="0"/>
              <a:t>est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une</a:t>
            </a:r>
            <a:r>
              <a:rPr lang="en-US" altLang="en-US" sz="2000" dirty="0" smtClean="0"/>
              <a:t> instance </a:t>
            </a:r>
            <a:r>
              <a:rPr lang="en-US" altLang="en-US" sz="2000" dirty="0" err="1" smtClean="0"/>
              <a:t>s’exécutant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dans</a:t>
            </a:r>
            <a:r>
              <a:rPr lang="en-US" altLang="en-US" sz="2000" dirty="0" smtClean="0"/>
              <a:t> un </a:t>
            </a:r>
            <a:r>
              <a:rPr lang="en-US" altLang="en-US" sz="2000" dirty="0" err="1" smtClean="0"/>
              <a:t>processus</a:t>
            </a:r>
            <a:r>
              <a:rPr lang="en-US" altLang="en-US" sz="2000" dirty="0" smtClean="0"/>
              <a:t>. Les </a:t>
            </a:r>
            <a:r>
              <a:rPr lang="en-US" altLang="en-US" sz="2000" dirty="0" err="1" smtClean="0"/>
              <a:t>différents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fils</a:t>
            </a:r>
            <a:r>
              <a:rPr lang="en-US" altLang="en-US" sz="2000" dirty="0" smtClean="0"/>
              <a:t> d’un </a:t>
            </a:r>
            <a:r>
              <a:rPr lang="en-US" altLang="en-US" sz="2000" dirty="0" err="1" smtClean="0"/>
              <a:t>processus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généralement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partage</a:t>
            </a:r>
            <a:r>
              <a:rPr lang="en-US" altLang="en-US" sz="2000" dirty="0" smtClean="0"/>
              <a:t> la </a:t>
            </a:r>
            <a:r>
              <a:rPr lang="en-US" altLang="en-US" sz="2000" dirty="0" err="1" smtClean="0"/>
              <a:t>mémoire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allouée</a:t>
            </a:r>
            <a:r>
              <a:rPr lang="en-US" altLang="en-US" sz="2000" dirty="0" smtClean="0"/>
              <a:t> par le </a:t>
            </a:r>
            <a:r>
              <a:rPr lang="en-US" altLang="en-US" sz="2000" dirty="0" err="1" smtClean="0"/>
              <a:t>processus</a:t>
            </a:r>
            <a:r>
              <a:rPr lang="en-US" altLang="en-US" sz="2000" dirty="0" smtClean="0"/>
              <a:t>.</a:t>
            </a:r>
            <a:endParaRPr lang="fr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1672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250704" cy="4525963"/>
          </a:xfrm>
        </p:spPr>
        <p:txBody>
          <a:bodyPr/>
          <a:lstStyle/>
          <a:p>
            <a:r>
              <a:rPr lang="en-US" dirty="0" err="1" smtClean="0"/>
              <a:t>Lorsque</a:t>
            </a:r>
            <a:r>
              <a:rPr lang="en-US" dirty="0" smtClean="0"/>
              <a:t> la lecture/</a:t>
            </a:r>
            <a:r>
              <a:rPr lang="en-US" dirty="0" err="1" smtClean="0"/>
              <a:t>écriture</a:t>
            </a:r>
            <a:r>
              <a:rPr lang="en-US" dirty="0" smtClean="0"/>
              <a:t> se fait sur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i="1" dirty="0" smtClean="0"/>
              <a:t>channel</a:t>
            </a:r>
            <a:r>
              <a:rPr lang="en-US" dirty="0" smtClean="0"/>
              <a:t>s </a:t>
            </a:r>
            <a:r>
              <a:rPr lang="en-US" dirty="0" err="1" smtClean="0"/>
              <a:t>ceux</a:t>
            </a:r>
            <a:r>
              <a:rPr lang="en-US" dirty="0" smtClean="0"/>
              <a:t>-ci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synchronisés</a:t>
            </a:r>
            <a:r>
              <a:rPr lang="en-US" dirty="0" smtClean="0"/>
              <a:t> avec </a:t>
            </a:r>
            <a:r>
              <a:rPr lang="en-US" i="1" dirty="0" smtClean="0"/>
              <a:t>select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Synchronisation multiple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47864" y="1550397"/>
            <a:ext cx="56886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debut :=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time.Now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chrono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("Debut")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c1:= make(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c2:= make(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rune)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lancement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de 2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goroutines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go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nombres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(c1)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go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lettres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(c2)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("Lecture")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for i:=0;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&lt;52;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++{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 select { // lira le premier channel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disponible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   case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chiffre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:= &lt;-c1 :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("%d ",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chiffre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   case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lettre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:= &lt;-c2 :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("%c ",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lettre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nFin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\n")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fin :=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time.Now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("Temps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d'execution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 %s\n",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fin.Sub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(debut))	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4823281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nombres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(c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for number := 1; number &lt; 27; number++ {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   // pause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afin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ralentir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 la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fonction</a:t>
            </a: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(10*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time.Millisecond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   c &lt;- number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lettres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(c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 rune) {</a:t>
            </a:r>
          </a:p>
          <a:p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for char := 'a'; char &lt; 'a'+26; char++ {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(10*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time.Millisecond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   c &lt;- char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1052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Boucle parallèle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1000" smtClean="0"/>
              <a:t>CSI2520</a:t>
            </a: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685800" y="1412875"/>
            <a:ext cx="7631113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package main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"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"time"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sv-SE" altLang="en-US" sz="1200" b="1" dirty="0">
                <a:latin typeface="Courier New" pitchFamily="49" charset="0"/>
                <a:cs typeface="Courier New" pitchFamily="49" charset="0"/>
              </a:rPr>
              <a:t>	x := []int{3, 1, 4, 1, 5, 9, 2, 6}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y [8]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boucle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parallele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nn-NO" altLang="en-US" sz="1200" b="1" dirty="0">
                <a:latin typeface="Courier New" pitchFamily="49" charset="0"/>
                <a:cs typeface="Courier New" pitchFamily="49" charset="0"/>
              </a:rPr>
              <a:t>	for i, v := range x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go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v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	y[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]=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calcul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(v)</a:t>
            </a:r>
          </a:p>
          <a:p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		}(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i,v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) // appel a la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goroutine</a:t>
            </a:r>
            <a:endParaRPr lang="fr-FR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ajouter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synchronisation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(1*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time.Second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calcul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(v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return 2*v*v*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v+v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*v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0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oucle </a:t>
            </a:r>
            <a:r>
              <a:rPr lang="en-US" dirty="0" err="1" smtClean="0"/>
              <a:t>parallèle</a:t>
            </a:r>
            <a:r>
              <a:rPr lang="en-US" dirty="0" smtClean="0"/>
              <a:t> sur un </a:t>
            </a:r>
            <a:r>
              <a:rPr lang="en-US" i="1" dirty="0" smtClean="0"/>
              <a:t>slice </a:t>
            </a:r>
            <a:r>
              <a:rPr lang="en-US" dirty="0" smtClean="0"/>
              <a:t>de </a:t>
            </a:r>
            <a:r>
              <a:rPr lang="en-US" dirty="0" err="1" smtClean="0"/>
              <a:t>données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Synchronisation</a:t>
            </a:r>
            <a:r>
              <a:rPr lang="en-US" dirty="0" smtClean="0"/>
              <a:t> avec </a:t>
            </a:r>
            <a:r>
              <a:rPr lang="en-US" dirty="0" err="1" smtClean="0"/>
              <a:t>WaitGroup</a:t>
            </a:r>
            <a:endParaRPr lang="en-US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259632" y="1960835"/>
            <a:ext cx="583264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main() {</a:t>
            </a:r>
          </a:p>
          <a:p>
            <a:endParaRPr lang="en-CA" alt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/>
              <a:t>        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wg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sync.WaitGroup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sv-SE" altLang="en-US" sz="1200" b="1" dirty="0">
                <a:latin typeface="Courier New" pitchFamily="49" charset="0"/>
                <a:cs typeface="Courier New" pitchFamily="49" charset="0"/>
              </a:rPr>
              <a:t>	x := []int{3, 1, 4, 1, 5, 9, 2, 6}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y [8]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CA" alt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wg.Add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 //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nombre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goroutines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à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synchroniser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boucle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parallelisée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en 2 slices</a:t>
            </a:r>
          </a:p>
          <a:p>
            <a:r>
              <a:rPr lang="es-ES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altLang="en-US" sz="1200" b="1" dirty="0" err="1">
                <a:latin typeface="Courier New" pitchFamily="49" charset="0"/>
                <a:cs typeface="Courier New" pitchFamily="49" charset="0"/>
              </a:rPr>
              <a:t>go</a:t>
            </a:r>
            <a:r>
              <a:rPr lang="es-ES" altLang="en-US" sz="1200" b="1" dirty="0">
                <a:latin typeface="Courier New" pitchFamily="49" charset="0"/>
                <a:cs typeface="Courier New" pitchFamily="49" charset="0"/>
              </a:rPr>
              <a:t> calcul2(x[:4],y[:4</a:t>
            </a:r>
            <a:r>
              <a:rPr lang="es-ES" altLang="en-US" sz="1200" b="1" dirty="0" smtClean="0">
                <a:latin typeface="Courier New" pitchFamily="49" charset="0"/>
                <a:cs typeface="Courier New" pitchFamily="49" charset="0"/>
              </a:rPr>
              <a:t>], &amp;</a:t>
            </a:r>
            <a:r>
              <a:rPr lang="es-ES" altLang="en-US" sz="1200" b="1" dirty="0" err="1" smtClean="0">
                <a:latin typeface="Courier New" pitchFamily="49" charset="0"/>
                <a:cs typeface="Courier New" pitchFamily="49" charset="0"/>
              </a:rPr>
              <a:t>wg</a:t>
            </a:r>
            <a:r>
              <a:rPr lang="es-ES" alt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ES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go calcul2(x[4:],y[4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:], &amp;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wg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wg.Wait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en-US" sz="1200" b="1" dirty="0" smtClean="0">
                <a:latin typeface="Courier New" pitchFamily="49" charset="0"/>
                <a:cs typeface="Courier New" pitchFamily="49" charset="0"/>
              </a:rPr>
              <a:t>// on attend les 2 </a:t>
            </a:r>
            <a:r>
              <a:rPr lang="en-US" altLang="en-US" sz="1200" b="1" dirty="0" err="1" smtClean="0">
                <a:latin typeface="Courier New" pitchFamily="49" charset="0"/>
                <a:cs typeface="Courier New" pitchFamily="49" charset="0"/>
              </a:rPr>
              <a:t>goroutines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calcul2(in []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out []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wg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sync.WaitGroup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v:= range in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out[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]= 2*v*v*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v+v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*v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wg.Done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() //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signale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que la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goroutine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est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termin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é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e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46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dirty="0" smtClean="0"/>
              <a:t>CSI2520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Sémaphore</a:t>
            </a:r>
            <a:endParaRPr lang="en-US" altLang="en-US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err="1" smtClean="0"/>
              <a:t>Une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sémaphore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est</a:t>
            </a:r>
            <a:r>
              <a:rPr lang="en-US" altLang="en-US" sz="2400" dirty="0" smtClean="0"/>
              <a:t> un </a:t>
            </a:r>
            <a:r>
              <a:rPr lang="en-US" altLang="en-US" sz="2400" dirty="0" err="1" smtClean="0"/>
              <a:t>mécanisme</a:t>
            </a:r>
            <a:r>
              <a:rPr lang="en-US" altLang="en-US" sz="2400" dirty="0" smtClean="0"/>
              <a:t> qui </a:t>
            </a:r>
            <a:r>
              <a:rPr lang="en-US" altLang="en-US" sz="2400" dirty="0" err="1" smtClean="0"/>
              <a:t>permet</a:t>
            </a:r>
            <a:r>
              <a:rPr lang="en-US" altLang="en-US" sz="2400" dirty="0" smtClean="0"/>
              <a:t> la </a:t>
            </a:r>
            <a:r>
              <a:rPr lang="en-US" altLang="en-US" sz="2400" dirty="0" err="1" smtClean="0"/>
              <a:t>synchronisation</a:t>
            </a:r>
            <a:r>
              <a:rPr lang="en-US" altLang="en-US" sz="2400" dirty="0" smtClean="0"/>
              <a:t> et le </a:t>
            </a:r>
            <a:r>
              <a:rPr lang="en-US" altLang="en-US" sz="2400" dirty="0" err="1" smtClean="0"/>
              <a:t>partage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ressource</a:t>
            </a:r>
            <a:r>
              <a:rPr lang="en-US" altLang="en-US" sz="2400" dirty="0" smtClean="0"/>
              <a:t> entre </a:t>
            </a:r>
            <a:r>
              <a:rPr lang="en-US" altLang="en-US" sz="2400" dirty="0" err="1" smtClean="0"/>
              <a:t>processus</a:t>
            </a:r>
            <a:endParaRPr lang="en-US" altLang="en-US" sz="2400" dirty="0" smtClean="0"/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Les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sémaphore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Go </a:t>
            </a:r>
            <a:r>
              <a:rPr lang="en-US" altLang="en-US" sz="2400" dirty="0" err="1" smtClean="0"/>
              <a:t>peuvent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être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concues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à </a:t>
            </a:r>
            <a:r>
              <a:rPr lang="en-US" altLang="en-US" sz="2400" dirty="0" err="1"/>
              <a:t>l’aide</a:t>
            </a:r>
            <a:r>
              <a:rPr lang="en-US" altLang="en-US" sz="2400" dirty="0"/>
              <a:t> de </a:t>
            </a:r>
            <a:r>
              <a:rPr lang="en-US" altLang="en-US" sz="2400" i="1" dirty="0"/>
              <a:t>channel</a:t>
            </a:r>
            <a:r>
              <a:rPr lang="en-US" altLang="en-US" sz="2400" dirty="0"/>
              <a:t>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La </a:t>
            </a:r>
            <a:r>
              <a:rPr lang="en-US" altLang="en-US" sz="2000" dirty="0" err="1" smtClean="0"/>
              <a:t>capacité</a:t>
            </a:r>
            <a:r>
              <a:rPr lang="en-US" altLang="en-US" sz="2000" dirty="0" smtClean="0"/>
              <a:t> du </a:t>
            </a:r>
            <a:r>
              <a:rPr lang="en-US" altLang="en-US" sz="2000" i="1" dirty="0" smtClean="0"/>
              <a:t>channel</a:t>
            </a:r>
            <a:r>
              <a:rPr lang="en-US" altLang="en-US" sz="2000" dirty="0" smtClean="0"/>
              <a:t> correspond au </a:t>
            </a:r>
            <a:r>
              <a:rPr lang="en-US" altLang="en-US" sz="2000" dirty="0" err="1" smtClean="0"/>
              <a:t>nombre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ressources</a:t>
            </a:r>
            <a:r>
              <a:rPr lang="en-US" altLang="en-US" sz="2000" dirty="0" smtClean="0"/>
              <a:t> à </a:t>
            </a:r>
            <a:r>
              <a:rPr lang="en-US" altLang="en-US" sz="2000" dirty="0" err="1" smtClean="0"/>
              <a:t>synchroniser</a:t>
            </a:r>
            <a:endParaRPr lang="en-US" altLang="en-US" sz="2000" dirty="0" smtClean="0"/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Le </a:t>
            </a:r>
            <a:r>
              <a:rPr lang="en-US" altLang="en-US" sz="2000" dirty="0" err="1" smtClean="0"/>
              <a:t>nombre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d’éléments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dans</a:t>
            </a:r>
            <a:r>
              <a:rPr lang="en-US" altLang="en-US" sz="2000" dirty="0" smtClean="0"/>
              <a:t> le </a:t>
            </a:r>
            <a:r>
              <a:rPr lang="en-US" altLang="en-US" sz="2000" i="1" dirty="0" smtClean="0"/>
              <a:t>channel</a:t>
            </a:r>
            <a:r>
              <a:rPr lang="en-US" altLang="en-US" sz="2000" dirty="0" smtClean="0"/>
              <a:t> correspond aux </a:t>
            </a:r>
            <a:r>
              <a:rPr lang="en-US" altLang="en-US" sz="2000" dirty="0" err="1" smtClean="0"/>
              <a:t>nombre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ressources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courament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utilisées</a:t>
            </a:r>
            <a:endParaRPr lang="en-US" altLang="en-US" sz="2000" dirty="0" smtClean="0"/>
          </a:p>
          <a:p>
            <a:pPr lvl="1">
              <a:lnSpc>
                <a:spcPct val="80000"/>
              </a:lnSpc>
            </a:pPr>
            <a:endParaRPr lang="en-US" altLang="en-US" sz="2000" dirty="0" smtClean="0"/>
          </a:p>
        </p:txBody>
      </p:sp>
      <p:sp>
        <p:nvSpPr>
          <p:cNvPr id="31749" name="TextBox 1"/>
          <p:cNvSpPr txBox="1">
            <a:spLocks noChangeArrowheads="1"/>
          </p:cNvSpPr>
          <p:nvPr/>
        </p:nvSpPr>
        <p:spPr bwMode="auto">
          <a:xfrm>
            <a:off x="2217738" y="5013325"/>
            <a:ext cx="4010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altLang="en-US" b="1" dirty="0">
                <a:latin typeface="Courier New" pitchFamily="49" charset="0"/>
                <a:cs typeface="Courier New" pitchFamily="49" charset="0"/>
              </a:rPr>
              <a:t>semaphore := make(</a:t>
            </a:r>
            <a:r>
              <a:rPr lang="en-CA" altLang="en-US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CA" altLang="en-US" b="1" dirty="0">
                <a:latin typeface="Courier New" pitchFamily="49" charset="0"/>
                <a:cs typeface="Courier New" pitchFamily="49" charset="0"/>
              </a:rPr>
              <a:t>, N)</a:t>
            </a:r>
          </a:p>
        </p:txBody>
      </p:sp>
    </p:spTree>
    <p:extLst>
      <p:ext uri="{BB962C8B-B14F-4D97-AF65-F5344CB8AC3E}">
        <p14:creationId xmlns:p14="http://schemas.microsoft.com/office/powerpoint/2010/main" val="24290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Sémaphore</a:t>
            </a:r>
            <a:r>
              <a:rPr lang="en-CA" altLang="en-US" dirty="0" smtClean="0"/>
              <a:t> en Go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1000" smtClean="0"/>
              <a:t>CSI2520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684213" y="1879600"/>
            <a:ext cx="762952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package main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"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"time"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type semaphore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chan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bool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afin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d'acquerir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n resources</a:t>
            </a:r>
          </a:p>
          <a:p>
            <a:r>
              <a:rPr lang="pt-BR" altLang="en-US" sz="1200" b="1" dirty="0">
                <a:latin typeface="Courier New" pitchFamily="49" charset="0"/>
                <a:cs typeface="Courier New" pitchFamily="49" charset="0"/>
              </a:rPr>
              <a:t>func (s semaphore) acquiere(n int)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nn-NO" altLang="en-US" sz="1200" b="1" dirty="0">
                <a:latin typeface="Courier New" pitchFamily="49" charset="0"/>
                <a:cs typeface="Courier New" pitchFamily="49" charset="0"/>
              </a:rPr>
              <a:t>	for i:=0; i&lt;n; i++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s &lt;- true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// afin de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liberer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n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resources</a:t>
            </a:r>
            <a:endParaRPr lang="fr-FR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en-US" sz="1200" b="1" dirty="0">
                <a:latin typeface="Courier New" pitchFamily="49" charset="0"/>
                <a:cs typeface="Courier New" pitchFamily="49" charset="0"/>
              </a:rPr>
              <a:t>func (s semaphore) libere(n int)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nn-NO" altLang="en-US" sz="1200" b="1" dirty="0">
                <a:latin typeface="Courier New" pitchFamily="49" charset="0"/>
                <a:cs typeface="Courier New" pitchFamily="49" charset="0"/>
              </a:rPr>
              <a:t>	for i:=0; i&lt;n; i++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&lt;- s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Mutex</a:t>
            </a:r>
            <a:endParaRPr lang="en-US" altLang="en-US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3962400"/>
          </a:xfrm>
        </p:spPr>
        <p:txBody>
          <a:bodyPr/>
          <a:lstStyle/>
          <a:p>
            <a:r>
              <a:rPr lang="fr-CA" altLang="en-US" dirty="0" smtClean="0"/>
              <a:t>Un </a:t>
            </a:r>
            <a:r>
              <a:rPr lang="fr-CA" altLang="en-US" dirty="0" err="1" smtClean="0"/>
              <a:t>mutex</a:t>
            </a:r>
            <a:r>
              <a:rPr lang="fr-CA" altLang="en-US" dirty="0" smtClean="0"/>
              <a:t> (</a:t>
            </a:r>
            <a:r>
              <a:rPr lang="fr-CA" altLang="en-US" i="1" dirty="0" err="1" smtClean="0"/>
              <a:t>mutual</a:t>
            </a:r>
            <a:r>
              <a:rPr lang="fr-CA" altLang="en-US" i="1" dirty="0" smtClean="0"/>
              <a:t> exclusion</a:t>
            </a:r>
            <a:r>
              <a:rPr lang="fr-CA" altLang="en-US" dirty="0" smtClean="0"/>
              <a:t>) permet de verrouiller une ressource pendant qu’un fil y accède</a:t>
            </a:r>
          </a:p>
          <a:p>
            <a:r>
              <a:rPr lang="fr-CA" altLang="en-US" dirty="0" smtClean="0"/>
              <a:t>Un </a:t>
            </a:r>
            <a:r>
              <a:rPr lang="fr-CA" altLang="en-US" dirty="0" err="1" smtClean="0"/>
              <a:t>mutex</a:t>
            </a:r>
            <a:r>
              <a:rPr lang="fr-CA" altLang="en-US" dirty="0" smtClean="0"/>
              <a:t> est donc associé à une ressource</a:t>
            </a:r>
            <a:endParaRPr lang="en-US" altLang="en-US" dirty="0" smtClean="0"/>
          </a:p>
          <a:p>
            <a:r>
              <a:rPr lang="fr-CA" altLang="en-US" dirty="0" smtClean="0"/>
              <a:t>Un </a:t>
            </a:r>
            <a:r>
              <a:rPr lang="fr-CA" altLang="en-US" dirty="0" err="1" smtClean="0"/>
              <a:t>mutex</a:t>
            </a:r>
            <a:r>
              <a:rPr lang="fr-CA" altLang="en-US" dirty="0" smtClean="0"/>
              <a:t> verrou est </a:t>
            </a:r>
            <a:r>
              <a:rPr lang="fr-CA" altLang="en-US" dirty="0" err="1" smtClean="0"/>
              <a:t>implementés</a:t>
            </a:r>
            <a:r>
              <a:rPr lang="fr-CA" altLang="en-US" dirty="0" smtClean="0"/>
              <a:t> en utilisant des sémaphore binaires</a:t>
            </a:r>
          </a:p>
          <a:p>
            <a:r>
              <a:rPr lang="fr-CA" altLang="en-US" dirty="0" smtClean="0"/>
              <a:t>Un </a:t>
            </a:r>
            <a:r>
              <a:rPr lang="fr-CA" altLang="en-US" dirty="0" err="1" smtClean="0"/>
              <a:t>mutex</a:t>
            </a:r>
            <a:r>
              <a:rPr lang="fr-CA" altLang="en-US" dirty="0" smtClean="0"/>
              <a:t> </a:t>
            </a:r>
            <a:r>
              <a:rPr lang="en-CA" altLang="en-US" dirty="0" smtClean="0"/>
              <a:t>à </a:t>
            </a:r>
            <a:r>
              <a:rPr lang="en-CA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CA" altLang="en-US" dirty="0" smtClean="0"/>
              <a:t> resource utilise le patron signal et </a:t>
            </a:r>
            <a:r>
              <a:rPr lang="en-CA" altLang="en-US" dirty="0" err="1" smtClean="0"/>
              <a:t>attente</a:t>
            </a:r>
            <a:r>
              <a:rPr lang="en-CA" altLang="en-US" dirty="0" smtClean="0"/>
              <a:t> (</a:t>
            </a:r>
            <a:r>
              <a:rPr lang="en-CA" altLang="en-US" i="1" dirty="0" smtClean="0"/>
              <a:t>signal and wait</a:t>
            </a:r>
            <a:r>
              <a:rPr lang="en-CA" altLang="en-US" dirty="0" smtClean="0"/>
              <a:t>)</a:t>
            </a:r>
            <a:endParaRPr lang="fr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362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Mutex</a:t>
            </a:r>
            <a:r>
              <a:rPr lang="en-CA" altLang="en-US" dirty="0" smtClean="0"/>
              <a:t> </a:t>
            </a:r>
            <a:r>
              <a:rPr lang="en-CA" altLang="en-US" dirty="0" smtClean="0"/>
              <a:t>avec Go </a:t>
            </a:r>
            <a:r>
              <a:rPr lang="en-CA" altLang="en-US" i="1" dirty="0" smtClean="0"/>
              <a:t>channel</a:t>
            </a:r>
            <a:r>
              <a:rPr lang="en-CA" altLang="en-US" dirty="0" smtClean="0"/>
              <a:t>s</a:t>
            </a:r>
            <a:endParaRPr lang="en-CA" altLang="en-US" dirty="0" smtClean="0"/>
          </a:p>
        </p:txBody>
      </p:sp>
      <p:sp>
        <p:nvSpPr>
          <p:cNvPr id="3789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1000" smtClean="0"/>
              <a:t>CSI2520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827088" y="1128613"/>
            <a:ext cx="6840537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package main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"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fmt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import "time"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// MUTEX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verouiller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(s semaphore) Lock() { 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s.acquiere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(1)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deverouiller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(s semaphore) Unlock() { 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s.libere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(1)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attendre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(s semaphore) Wait(n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 { 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s.libere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// signaler</a:t>
            </a: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(s semaphore) Signal()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 smtClean="0">
                <a:latin typeface="Courier New" pitchFamily="49" charset="0"/>
                <a:cs typeface="Courier New" pitchFamily="49" charset="0"/>
              </a:rPr>
              <a:t>s.acquiere</a:t>
            </a:r>
            <a:r>
              <a:rPr lang="en-CA" altLang="en-US" sz="1200" b="1" dirty="0" smtClean="0">
                <a:latin typeface="Courier New" pitchFamily="49" charset="0"/>
                <a:cs typeface="Courier New" pitchFamily="49" charset="0"/>
              </a:rPr>
              <a:t>(1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7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Mutex et verrou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1000" smtClean="0"/>
              <a:t>CSI2520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827088" y="1412776"/>
            <a:ext cx="68405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sv-SE" altLang="en-US" sz="1200" b="1" dirty="0">
                <a:latin typeface="Courier New" pitchFamily="49" charset="0"/>
                <a:cs typeface="Courier New" pitchFamily="49" charset="0"/>
              </a:rPr>
              <a:t>	x := []int{3, 1, 4, 1, 5, 9, 2, 6}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y [8]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creation d'un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verrou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verrou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:= make(semaphore,1)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go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modif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(x,2,verrou)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go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modif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(x,5,verrou)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time.Sleep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time.Second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// fonction modifiant les valeurs d'un tableau</a:t>
            </a: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modif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(tableau []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sem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semaphore)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verouille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l'acces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au tableau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sem.Lock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v:= range tableau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tableau[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]=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v+inc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libere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l'acces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au tableau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sem.Unlock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Mutex en attente</a:t>
            </a:r>
          </a:p>
        </p:txBody>
      </p:sp>
      <p:sp>
        <p:nvSpPr>
          <p:cNvPr id="399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1000" smtClean="0"/>
              <a:t>CSI2520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827088" y="1484784"/>
            <a:ext cx="684053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sv-SE" altLang="en-US" sz="1200" b="1" dirty="0">
                <a:latin typeface="Courier New" pitchFamily="49" charset="0"/>
                <a:cs typeface="Courier New" pitchFamily="49" charset="0"/>
              </a:rPr>
              <a:t>	x := []int{3, 1, 4, 1, 5, 9, 2, 6}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y [8]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creation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d'un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mutex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fr-FR" altLang="en-US" sz="1200" b="1" dirty="0" err="1">
                <a:latin typeface="Courier New" pitchFamily="49" charset="0"/>
                <a:cs typeface="Courier New" pitchFamily="49" charset="0"/>
              </a:rPr>
              <a:t>capacite</a:t>
            </a:r>
            <a:r>
              <a:rPr lang="fr-FR" altLang="en-US" sz="1200" b="1" dirty="0">
                <a:latin typeface="Courier New" pitchFamily="49" charset="0"/>
                <a:cs typeface="Courier New" pitchFamily="49" charset="0"/>
              </a:rPr>
              <a:t> 2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mutex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:= make(semaphore, 2)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s-ES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altLang="en-US" sz="1200" b="1" dirty="0" err="1">
                <a:latin typeface="Courier New" pitchFamily="49" charset="0"/>
                <a:cs typeface="Courier New" pitchFamily="49" charset="0"/>
              </a:rPr>
              <a:t>go</a:t>
            </a:r>
            <a:r>
              <a:rPr lang="es-ES" altLang="en-US" sz="1200" b="1" dirty="0">
                <a:latin typeface="Courier New" pitchFamily="49" charset="0"/>
                <a:cs typeface="Courier New" pitchFamily="49" charset="0"/>
              </a:rPr>
              <a:t> calcul3(x[:4],y[:4],</a:t>
            </a:r>
            <a:r>
              <a:rPr lang="es-ES" altLang="en-US" sz="1200" b="1" dirty="0" err="1">
                <a:latin typeface="Courier New" pitchFamily="49" charset="0"/>
                <a:cs typeface="Courier New" pitchFamily="49" charset="0"/>
              </a:rPr>
              <a:t>mutex</a:t>
            </a:r>
            <a:r>
              <a:rPr lang="es-ES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go calcul3(x[4:],y[4:],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mutex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attendre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2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signaux</a:t>
            </a:r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mutex.Wait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(2)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calcul3(in []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out []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sem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 semaphore) {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, v:= range in {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	out[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]= 2*v*v*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v+v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*v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// lance un signal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200" b="1" dirty="0" err="1">
                <a:latin typeface="Courier New" pitchFamily="49" charset="0"/>
                <a:cs typeface="Courier New" pitchFamily="49" charset="0"/>
              </a:rPr>
              <a:t>sem.Signal</a:t>
            </a:r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alt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alt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Toute</a:t>
            </a:r>
            <a:r>
              <a:rPr lang="en-US" dirty="0" smtClean="0"/>
              <a:t> structure de </a:t>
            </a:r>
            <a:r>
              <a:rPr lang="en-US" dirty="0" err="1" smtClean="0"/>
              <a:t>données</a:t>
            </a:r>
            <a:r>
              <a:rPr lang="en-US" dirty="0" smtClean="0"/>
              <a:t> </a:t>
            </a:r>
            <a:r>
              <a:rPr lang="en-US" dirty="0" err="1" smtClean="0"/>
              <a:t>devrait</a:t>
            </a:r>
            <a:r>
              <a:rPr lang="en-US" dirty="0" smtClean="0"/>
              <a:t> </a:t>
            </a:r>
            <a:r>
              <a:rPr lang="en-US" dirty="0" err="1" smtClean="0"/>
              <a:t>inclure</a:t>
            </a:r>
            <a:r>
              <a:rPr lang="en-US" dirty="0" smtClean="0"/>
              <a:t> un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utilisée</a:t>
            </a:r>
            <a:r>
              <a:rPr lang="en-US" dirty="0" smtClean="0"/>
              <a:t> par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goroutines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type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Go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23728" y="2451660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Queue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sync.Mutex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// if the queue is to be used by multiple threads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items []interface{}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adds a value to the end of the queue</a:t>
            </a: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(s *Queue)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(t interface{})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s.Lock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 // other threads cannot enter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defer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s.Unlock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s.items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append(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s.items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, t)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Dequeue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removes a value from the start of the queue</a:t>
            </a: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(s *Queue)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Dequeue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 interface{}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s.Lock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defer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s.Unlock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item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s.items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[0]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s.items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s.items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[1:len(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s.items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)]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item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990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Fil d’exécution</a:t>
            </a:r>
            <a:endParaRPr lang="en-US" alt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000" smtClean="0"/>
              <a:t>Un fil d’exécution (thread) est une séquence d’exécution pouvant ou non interagir avec d’autres fils</a:t>
            </a:r>
            <a:endParaRPr lang="en-US" altLang="en-US" sz="2000" smtClean="0"/>
          </a:p>
          <a:p>
            <a:pPr>
              <a:lnSpc>
                <a:spcPct val="80000"/>
              </a:lnSpc>
            </a:pPr>
            <a:r>
              <a:rPr lang="fr-CA" altLang="en-US" sz="2000" smtClean="0"/>
              <a:t>Les fils partagent souvent les même variables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Les fils ont souvent (mais pas nécessairement) une durée de vie limitée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Un fil peut être bloqué:</a:t>
            </a:r>
          </a:p>
          <a:p>
            <a:pPr lvl="1">
              <a:lnSpc>
                <a:spcPct val="80000"/>
              </a:lnSpc>
            </a:pPr>
            <a:r>
              <a:rPr lang="fr-CA" altLang="en-US" sz="1800" smtClean="0"/>
              <a:t>Si il désire utiliser des variables partagées avec d’autres fils</a:t>
            </a:r>
          </a:p>
          <a:p>
            <a:pPr lvl="1">
              <a:lnSpc>
                <a:spcPct val="80000"/>
              </a:lnSpc>
            </a:pPr>
            <a:r>
              <a:rPr lang="fr-CA" altLang="en-US" sz="1800" smtClean="0"/>
              <a:t>Si il doit attendre des résultats d’un autre fil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Une application se subdivise en processus et un processus peut être composé de fils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Les processus sont généralement créés lors de la conception de l’architecture alors que les fils sont créés lors de la phase de programmation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330828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Moniteur</a:t>
            </a:r>
            <a:endParaRPr lang="en-US" altLang="en-US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dirty="0" smtClean="0"/>
              <a:t>Un moniteur est une abstraction qui contient les données partagées ainsi que les procédures qui accèdent à ces données</a:t>
            </a:r>
          </a:p>
          <a:p>
            <a:pPr lvl="1">
              <a:lnSpc>
                <a:spcPct val="80000"/>
              </a:lnSpc>
            </a:pPr>
            <a:r>
              <a:rPr lang="fr-CA" altLang="en-US" sz="2000" dirty="0" smtClean="0"/>
              <a:t>La synchronisation est alors réalisée implicitement en n’autorisant qu’un accès à la fois au moniteur</a:t>
            </a:r>
          </a:p>
          <a:p>
            <a:pPr lvl="1">
              <a:lnSpc>
                <a:spcPct val="80000"/>
              </a:lnSpc>
            </a:pPr>
            <a:r>
              <a:rPr lang="fr-CA" altLang="en-US" sz="2000" dirty="0" smtClean="0"/>
              <a:t>Lorsque le moniteur est occupé, tous les processus en attente pour accès sont placés dans une file</a:t>
            </a:r>
          </a:p>
          <a:p>
            <a:pPr>
              <a:lnSpc>
                <a:spcPct val="80000"/>
              </a:lnSpc>
            </a:pPr>
            <a:r>
              <a:rPr lang="fr-CA" altLang="en-US" sz="2400" dirty="0" smtClean="0"/>
              <a:t>En réalisant un appel à une opération du moniteur, un processus obtient des droits exclusifs d' accès aux ressources du moniteur. </a:t>
            </a:r>
          </a:p>
          <a:p>
            <a:pPr lvl="1">
              <a:lnSpc>
                <a:spcPct val="80000"/>
              </a:lnSpc>
            </a:pPr>
            <a:r>
              <a:rPr lang="fr-CA" altLang="en-US" sz="2000" dirty="0" smtClean="0"/>
              <a:t>Cette exclusivité demeure jusqu’à ce que l’opération soit complétée ou jusqu’à ce que ce processus se place en attente</a:t>
            </a:r>
          </a:p>
          <a:p>
            <a:pPr>
              <a:lnSpc>
                <a:spcPct val="80000"/>
              </a:lnSpc>
            </a:pPr>
            <a:endParaRPr lang="fr-CA" altLang="en-US" sz="2400" dirty="0" smtClean="0"/>
          </a:p>
          <a:p>
            <a:pPr>
              <a:lnSpc>
                <a:spcPct val="80000"/>
              </a:lnSpc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9294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Moniteur</a:t>
            </a:r>
            <a:r>
              <a:rPr lang="en-CA" dirty="0" smtClean="0"/>
              <a:t> en Go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619672" y="1109057"/>
            <a:ext cx="61206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moniteur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semaphore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nom      string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numero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float32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 *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augmentation(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pourcentage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float32)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e.moniteur.Lock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du nouveau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...")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e.salaire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1.0 +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pourcentage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("Fin du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...")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e.moniteur.Unlock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bonus(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pourcentage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float32) float32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e.moniteur.Lock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du bonus...")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bonus 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e.salaire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pourcentage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("Fin du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bonus...")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e.moniteur.Unlock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bonus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String() string {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e.nom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fmt.Sprintf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(": $%6.2f",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e.salaire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2082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Moniteur</a:t>
            </a:r>
            <a:r>
              <a:rPr lang="en-CA" dirty="0" smtClean="0"/>
              <a:t> en Go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611560" y="1255400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jean 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{make(semaphore,1), "Jean", 12345, 22000}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pierre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{make(semaphore,1), "Pierre", 57683, 67000}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jean.augmentation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(0.2)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pierre.augmentation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(0.1)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jean.bonus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(0.01)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(3*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(jean)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pierre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4768" y="4144144"/>
            <a:ext cx="2696251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du nouveau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du nouveau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 du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 du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salaire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du bonus...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 du 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calcul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bonus...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Jean: $26400.00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Pierre: $73700.00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41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Java et moniteurs</a:t>
            </a:r>
            <a:endParaRPr lang="en-US" altLang="en-US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800" smtClean="0"/>
              <a:t>En Java, tous les objets ont un moniteur intrinsèque associé</a:t>
            </a:r>
          </a:p>
          <a:p>
            <a:pPr lvl="1">
              <a:lnSpc>
                <a:spcPct val="90000"/>
              </a:lnSpc>
            </a:pPr>
            <a:r>
              <a:rPr lang="fr-CA" altLang="en-US" sz="2400" smtClean="0"/>
              <a:t>Méthodes synchronisées</a:t>
            </a:r>
          </a:p>
          <a:p>
            <a:pPr lvl="1">
              <a:lnSpc>
                <a:spcPct val="90000"/>
              </a:lnSpc>
            </a:pPr>
            <a:r>
              <a:rPr lang="fr-CA" altLang="en-US" sz="2400" smtClean="0"/>
              <a:t>Blocs synchronisés 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avec l’énoncé synchronized(object)</a:t>
            </a:r>
          </a:p>
          <a:p>
            <a:pPr>
              <a:lnSpc>
                <a:spcPct val="90000"/>
              </a:lnSpc>
            </a:pPr>
            <a:r>
              <a:rPr lang="fr-CA" altLang="en-US" sz="2800" smtClean="0"/>
              <a:t>La file d’attente est gérée par la machine virtuelle Java</a:t>
            </a:r>
          </a:p>
          <a:p>
            <a:pPr>
              <a:lnSpc>
                <a:spcPct val="90000"/>
              </a:lnSpc>
            </a:pPr>
            <a:r>
              <a:rPr lang="fr-CA" altLang="en-US" sz="2800" smtClean="0"/>
              <a:t>Jusqu’à 50 fois plus lente que les méthodes non-synchronisées</a:t>
            </a: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6341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 </a:t>
            </a:r>
            <a:r>
              <a:rPr lang="en-CA" dirty="0" err="1" smtClean="0"/>
              <a:t>producteur</a:t>
            </a:r>
            <a:r>
              <a:rPr lang="en-CA" dirty="0" smtClean="0"/>
              <a:t> et le </a:t>
            </a:r>
            <a:r>
              <a:rPr lang="en-CA" dirty="0" err="1" smtClean="0"/>
              <a:t>consommateur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403648" y="2050390"/>
            <a:ext cx="610242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jobs := make(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5)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make(semaphore, 1)</a:t>
            </a:r>
          </a:p>
          <a:p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go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jobs,mutex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//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démarre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consommateur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producteur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j := 1; j &lt;= 10; j++ {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jobs &lt;- j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// je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créé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("Travail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j)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close(jobs)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("Plus de travail à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produire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mutex.Wait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CA" dirty="0" smtClean="0"/>
              <a:t>La production des </a:t>
            </a:r>
            <a:r>
              <a:rPr lang="en-CA" dirty="0" err="1" smtClean="0"/>
              <a:t>données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22633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La </a:t>
            </a:r>
            <a:r>
              <a:rPr lang="en-CA" dirty="0" err="1" smtClean="0"/>
              <a:t>consommation</a:t>
            </a:r>
            <a:r>
              <a:rPr lang="en-CA" dirty="0" smtClean="0"/>
              <a:t> des </a:t>
            </a:r>
            <a:r>
              <a:rPr lang="en-CA" dirty="0" err="1" smtClean="0"/>
              <a:t>données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Le </a:t>
            </a:r>
            <a:r>
              <a:rPr lang="en-CA" dirty="0" err="1"/>
              <a:t>producteur</a:t>
            </a:r>
            <a:r>
              <a:rPr lang="en-CA" dirty="0"/>
              <a:t> et le </a:t>
            </a:r>
            <a:r>
              <a:rPr lang="en-CA" dirty="0" err="1"/>
              <a:t>consommateur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755576" y="2480116"/>
            <a:ext cx="8208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(jobs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done semaphore) {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{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j, more := &lt;-</a:t>
            </a:r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jobs</a:t>
            </a:r>
          </a:p>
          <a:p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more {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("je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", j*j)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(4*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// je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perd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du </a:t>
            </a:r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temps</a:t>
            </a:r>
          </a:p>
          <a:p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 else {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C'est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!")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done.Signal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return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99175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Le </a:t>
            </a:r>
            <a:r>
              <a:rPr lang="en-CA" dirty="0" err="1"/>
              <a:t>producteur</a:t>
            </a:r>
            <a:r>
              <a:rPr lang="en-CA" dirty="0"/>
              <a:t> et le </a:t>
            </a:r>
            <a:r>
              <a:rPr lang="en-CA" dirty="0" err="1"/>
              <a:t>consommateur</a:t>
            </a:r>
            <a:endParaRPr lang="en-C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43808" y="1196752"/>
            <a:ext cx="2899833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9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16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25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Travail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envoyé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Plus de travail à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produire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36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49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64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81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consomme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100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C'est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fini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9285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Quicksort en </a:t>
            </a:r>
            <a:r>
              <a:rPr lang="en-CA" dirty="0" err="1" smtClean="0"/>
              <a:t>parallèle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575556" y="1124744"/>
            <a:ext cx="77048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qsort_pass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[]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done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[]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&lt; 2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done &lt;-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pivot 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:= 1,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)-1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j {</a:t>
            </a:r>
          </a:p>
          <a:p>
            <a:r>
              <a:rPr lang="nn-NO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arr[i] &lt; pivot &amp;&amp; i!=j{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&gt;= pivot &amp;&amp;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!=j{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j--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&gt;= pivot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j--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done &lt;- 1;</a:t>
            </a:r>
          </a:p>
          <a:p>
            <a:endParaRPr lang="en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go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qsort_pass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[:j], done)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go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qsort_pass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[j+1:], done)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28" y="2509738"/>
            <a:ext cx="31683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[]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[]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done := make(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defer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close(done)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}()</a:t>
            </a:r>
          </a:p>
          <a:p>
            <a:endParaRPr lang="en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go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qsort_pass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[:], done)</a:t>
            </a:r>
          </a:p>
          <a:p>
            <a:endParaRPr lang="en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rslt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rslt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rslt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-= &lt;-done;</a:t>
            </a: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91004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Traitement</a:t>
            </a:r>
            <a:r>
              <a:rPr lang="en-CA" dirty="0" smtClean="0"/>
              <a:t> concurrent d’un </a:t>
            </a:r>
            <a:r>
              <a:rPr lang="en-CA" dirty="0" err="1" smtClean="0"/>
              <a:t>arbre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75556" y="1124744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Sum(t *Tree, result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t==nil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&lt;- 0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make(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2)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go Sum(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t.Left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go Sum(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t.Right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result &lt;-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t.Value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(&lt;-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(&lt;-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1920" y="3933056"/>
            <a:ext cx="475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NewTree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t.Insert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t.Insert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(9)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t.Insert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r>
              <a:rPr lang="en-CA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:= make(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2)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Sum(t,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(&lt;-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17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types de </a:t>
            </a:r>
            <a:r>
              <a:rPr lang="en-CA" dirty="0" err="1" smtClean="0"/>
              <a:t>données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 </a:t>
            </a:r>
            <a:r>
              <a:rPr lang="en-CA" dirty="0" err="1" smtClean="0"/>
              <a:t>serveur</a:t>
            </a:r>
            <a:r>
              <a:rPr lang="en-CA" dirty="0" smtClean="0"/>
              <a:t> de </a:t>
            </a:r>
            <a:r>
              <a:rPr lang="en-CA" dirty="0" err="1" smtClean="0"/>
              <a:t>requêtes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971600" y="1916832"/>
            <a:ext cx="65527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"strings"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"time"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Reply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Request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Mot     string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string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Reponse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*Reply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375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Programmation parallèle vs programmation concurrente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altLang="en-US" sz="2800" dirty="0" smtClean="0"/>
              <a:t>Si les </a:t>
            </a:r>
            <a:r>
              <a:rPr lang="en-CA" altLang="en-US" sz="2800" dirty="0" err="1" smtClean="0"/>
              <a:t>processus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ou</a:t>
            </a:r>
            <a:r>
              <a:rPr lang="en-CA" altLang="en-US" sz="2800" dirty="0" smtClean="0"/>
              <a:t> les </a:t>
            </a:r>
            <a:r>
              <a:rPr lang="en-CA" altLang="en-US" sz="2800" dirty="0" err="1" smtClean="0"/>
              <a:t>fils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s’exécutent</a:t>
            </a:r>
            <a:r>
              <a:rPr lang="en-CA" altLang="en-US" sz="2800" dirty="0" smtClean="0"/>
              <a:t> sur des </a:t>
            </a:r>
            <a:r>
              <a:rPr lang="en-CA" altLang="en-US" sz="2800" dirty="0" err="1" smtClean="0"/>
              <a:t>processeurs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différents</a:t>
            </a:r>
            <a:r>
              <a:rPr lang="en-CA" altLang="en-US" sz="2800" dirty="0" smtClean="0"/>
              <a:t> on </a:t>
            </a:r>
            <a:r>
              <a:rPr lang="en-CA" altLang="en-US" sz="2800" dirty="0" err="1" smtClean="0"/>
              <a:t>parle</a:t>
            </a:r>
            <a:r>
              <a:rPr lang="en-CA" altLang="en-US" sz="2800" dirty="0" smtClean="0"/>
              <a:t> de </a:t>
            </a:r>
            <a:r>
              <a:rPr lang="en-CA" altLang="en-US" sz="2800" dirty="0" err="1" smtClean="0"/>
              <a:t>programmation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parallèle</a:t>
            </a:r>
            <a:endParaRPr lang="en-CA" altLang="en-US" sz="2800" dirty="0" smtClean="0"/>
          </a:p>
          <a:p>
            <a:r>
              <a:rPr lang="en-CA" altLang="en-US" sz="2800" dirty="0" smtClean="0"/>
              <a:t>La </a:t>
            </a:r>
            <a:r>
              <a:rPr lang="en-CA" altLang="en-US" sz="2800" dirty="0" err="1" smtClean="0"/>
              <a:t>programmation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concurrente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peut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aussi</a:t>
            </a:r>
            <a:r>
              <a:rPr lang="en-CA" altLang="en-US" sz="2800" dirty="0" smtClean="0"/>
              <a:t> se faire sur un </a:t>
            </a:r>
            <a:r>
              <a:rPr lang="en-CA" altLang="en-US" sz="2800" dirty="0" err="1" smtClean="0"/>
              <a:t>seul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processeur</a:t>
            </a:r>
            <a:endParaRPr lang="en-CA" altLang="en-US" sz="2800" dirty="0" smtClean="0"/>
          </a:p>
          <a:p>
            <a:pPr lvl="1"/>
            <a:r>
              <a:rPr lang="en-CA" altLang="en-US" sz="2000" dirty="0" smtClean="0"/>
              <a:t>Les </a:t>
            </a:r>
            <a:r>
              <a:rPr lang="en-CA" altLang="en-US" sz="2000" dirty="0" err="1" smtClean="0"/>
              <a:t>processus</a:t>
            </a:r>
            <a:r>
              <a:rPr lang="en-CA" altLang="en-US" sz="2000" dirty="0" smtClean="0"/>
              <a:t> se </a:t>
            </a:r>
            <a:r>
              <a:rPr lang="en-CA" altLang="en-US" sz="2000" dirty="0" err="1" smtClean="0"/>
              <a:t>partagent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alors</a:t>
            </a:r>
            <a:r>
              <a:rPr lang="en-CA" altLang="en-US" sz="2000" dirty="0" smtClean="0"/>
              <a:t> le temps </a:t>
            </a:r>
            <a:r>
              <a:rPr lang="en-CA" altLang="en-US" sz="2000" dirty="0" err="1" smtClean="0"/>
              <a:t>d’execution</a:t>
            </a:r>
            <a:endParaRPr lang="en-CA" altLang="en-US" sz="2000" dirty="0" smtClean="0"/>
          </a:p>
          <a:p>
            <a:r>
              <a:rPr lang="en-CA" altLang="en-US" sz="2800" dirty="0" smtClean="0"/>
              <a:t>Si le programme </a:t>
            </a:r>
            <a:r>
              <a:rPr lang="en-CA" altLang="en-US" sz="2800" dirty="0" err="1" smtClean="0"/>
              <a:t>s’execute</a:t>
            </a:r>
            <a:r>
              <a:rPr lang="en-CA" altLang="en-US" sz="2800" dirty="0" smtClean="0"/>
              <a:t> sur </a:t>
            </a:r>
            <a:r>
              <a:rPr lang="en-CA" altLang="en-US" sz="2800" dirty="0" err="1" smtClean="0"/>
              <a:t>plusieurs</a:t>
            </a:r>
            <a:r>
              <a:rPr lang="en-CA" altLang="en-US" sz="2800" dirty="0" smtClean="0"/>
              <a:t> machine, on </a:t>
            </a:r>
            <a:r>
              <a:rPr lang="en-CA" altLang="en-US" sz="2800" dirty="0" err="1" smtClean="0"/>
              <a:t>parle</a:t>
            </a:r>
            <a:r>
              <a:rPr lang="en-CA" altLang="en-US" sz="2800" dirty="0" smtClean="0"/>
              <a:t> de </a:t>
            </a:r>
            <a:r>
              <a:rPr lang="en-CA" altLang="en-US" sz="2800" dirty="0" err="1" smtClean="0"/>
              <a:t>programmation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distribuée</a:t>
            </a:r>
            <a:endParaRPr lang="en-CA" altLang="en-US" sz="2800" dirty="0" smtClean="0"/>
          </a:p>
          <a:p>
            <a:r>
              <a:rPr lang="en-CA" altLang="en-US" sz="2800" dirty="0" smtClean="0"/>
              <a:t>Si le programme s</a:t>
            </a:r>
            <a:r>
              <a:rPr lang="en-US" altLang="en-US" sz="2800" dirty="0" smtClean="0"/>
              <a:t>’</a:t>
            </a:r>
            <a:r>
              <a:rPr lang="en-US" altLang="en-US" sz="2800" dirty="0" err="1" smtClean="0"/>
              <a:t>exécute</a:t>
            </a:r>
            <a:r>
              <a:rPr lang="en-US" altLang="en-US" sz="2800" dirty="0" smtClean="0"/>
              <a:t> sur </a:t>
            </a:r>
            <a:r>
              <a:rPr lang="en-US" altLang="en-US" sz="2800" dirty="0" err="1" smtClean="0"/>
              <a:t>une</a:t>
            </a:r>
            <a:r>
              <a:rPr lang="en-US" altLang="en-US" sz="2800" dirty="0" smtClean="0"/>
              <a:t> carte </a:t>
            </a:r>
            <a:r>
              <a:rPr lang="en-US" altLang="en-US" sz="2800" dirty="0" err="1" smtClean="0"/>
              <a:t>graphique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autres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processeur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vectoriel</a:t>
            </a:r>
            <a:r>
              <a:rPr lang="en-US" altLang="en-US" sz="2800" dirty="0" smtClean="0"/>
              <a:t>, on </a:t>
            </a:r>
            <a:r>
              <a:rPr lang="en-US" altLang="en-US" sz="2800" dirty="0" err="1" smtClean="0"/>
              <a:t>parle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programmation</a:t>
            </a:r>
            <a:r>
              <a:rPr lang="en-US" altLang="en-US" sz="2800" dirty="0" smtClean="0"/>
              <a:t> </a:t>
            </a:r>
            <a:r>
              <a:rPr lang="en-US" altLang="en-US" sz="2800" i="1" dirty="0" err="1" smtClean="0"/>
              <a:t>massivement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parallèle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Architecture SIMD: </a:t>
            </a:r>
            <a:r>
              <a:rPr lang="en-US" altLang="en-US" sz="2400" i="1" dirty="0" smtClean="0"/>
              <a:t>single instruction, multiple data</a:t>
            </a:r>
            <a:endParaRPr lang="en-CA" altLang="en-US" sz="2400" i="1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2043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</a:t>
            </a:r>
            <a:r>
              <a:rPr lang="en-CA" dirty="0" err="1" smtClean="0"/>
              <a:t>serveur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699792" y="1041023"/>
            <a:ext cx="568863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fonction service pour chaque requête</a:t>
            </a:r>
          </a:p>
          <a:p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lettreCompteur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 *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effectuer la tâche demandée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n :=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strings.Count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r.Mot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r.Lettre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construire la réponse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&amp;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Reply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{n}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insertion de la réponse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possiblement plusieurs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r.Reponse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serveur de requêtes</a:t>
            </a:r>
          </a:p>
          <a:p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server(service chan *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{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arrivée d'une requête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&lt;-service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lancement d'une routine de service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go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lettreCompteur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Démarrage du server</a:t>
            </a:r>
          </a:p>
          <a:p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startServer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chan *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fr-F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 := 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(chan *</a:t>
            </a:r>
            <a:r>
              <a:rPr lang="fr-FR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server(r)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r</a:t>
            </a:r>
          </a:p>
          <a:p>
            <a:r>
              <a:rPr lang="fr-F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449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</a:t>
            </a:r>
            <a:r>
              <a:rPr lang="en-CA" dirty="0" err="1" smtClean="0"/>
              <a:t>côté</a:t>
            </a:r>
            <a:r>
              <a:rPr lang="en-CA" dirty="0" smtClean="0"/>
              <a:t> client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27596" y="1537622"/>
            <a:ext cx="68407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simulateur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de client</a:t>
            </a:r>
          </a:p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client(nom string,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vitesse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time.Duration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accept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*Request) {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bidon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"test"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*Request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rep *Reply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Création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d'une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requête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&amp;Request{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bidon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make(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*Reply)}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vitesse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Envoie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de la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requête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accept &lt;-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Attente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de la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réponse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rep = &lt;-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req.Reponse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("%s: %d\n", nom,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rep.nombre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close(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req.Reponse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Modification de la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chaine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(test)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bidon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bidon</a:t>
            </a:r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4721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Simulation client-</a:t>
            </a:r>
            <a:r>
              <a:rPr lang="en-CA" dirty="0" err="1" smtClean="0"/>
              <a:t>serveur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899592" y="1268760"/>
            <a:ext cx="639045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accept :=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startServer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client("User ABC", "t", 200, accept)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client("User XYZ", "e", 300, accept)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client("User WOW", "s", 100, accept)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go client("User NON", "x", 700, accept)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devrait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inclure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un signal de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terminaison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 * </a:t>
            </a:r>
            <a:r>
              <a:rPr lang="en-CA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CA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020272" y="2060848"/>
            <a:ext cx="1077218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XYZ: 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16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XYZ: 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32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NON: 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64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16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128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XYZ: 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256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32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WOW: 512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XYZ: 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64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NON: 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128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XYZ: 16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 ABC: 256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098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Patron de programmation concurrente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Parallélisme de données</a:t>
            </a:r>
          </a:p>
          <a:p>
            <a:pPr lvl="1"/>
            <a:r>
              <a:rPr lang="en-CA" altLang="en-US" smtClean="0"/>
              <a:t>On se partage les données à traiter</a:t>
            </a:r>
          </a:p>
          <a:p>
            <a:r>
              <a:rPr lang="en-CA" altLang="en-US" smtClean="0"/>
              <a:t>Parallélisme de contrôle</a:t>
            </a:r>
          </a:p>
          <a:p>
            <a:pPr lvl="1"/>
            <a:r>
              <a:rPr lang="en-CA" altLang="en-US" smtClean="0"/>
              <a:t>On se partage les tâches</a:t>
            </a:r>
          </a:p>
          <a:p>
            <a:r>
              <a:rPr lang="en-CA" altLang="en-US" smtClean="0"/>
              <a:t>Parallélisme de flux</a:t>
            </a:r>
          </a:p>
          <a:p>
            <a:pPr lvl="1"/>
            <a:r>
              <a:rPr lang="en-CA" altLang="en-US" smtClean="0"/>
              <a:t>Chaine de montage</a:t>
            </a:r>
          </a:p>
        </p:txBody>
      </p:sp>
      <p:sp>
        <p:nvSpPr>
          <p:cNvPr id="450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2392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379538"/>
          </a:xfrm>
        </p:spPr>
        <p:txBody>
          <a:bodyPr>
            <a:normAutofit fontScale="90000"/>
          </a:bodyPr>
          <a:lstStyle/>
          <a:p>
            <a:r>
              <a:rPr lang="en-CA" altLang="en-US" smtClean="0"/>
              <a:t/>
            </a:r>
            <a:br>
              <a:rPr lang="en-CA" altLang="en-US" smtClean="0"/>
            </a:br>
            <a:r>
              <a:rPr lang="en-CA" altLang="en-US" smtClean="0"/>
              <a:t>Exemple:</a:t>
            </a:r>
            <a:r>
              <a:rPr lang="en-CA" altLang="en-US" sz="3200" smtClean="0"/>
              <a:t> </a:t>
            </a:r>
            <a:br>
              <a:rPr lang="en-CA" altLang="en-US" sz="3200" smtClean="0"/>
            </a:br>
            <a:r>
              <a:rPr lang="en-CA" altLang="en-US" sz="3200" smtClean="0"/>
              <a:t>Calcul d’un polynome pour N variables</a:t>
            </a:r>
            <a:r>
              <a:rPr lang="en-CA" altLang="en-US" smtClean="0"/>
              <a:t/>
            </a:r>
            <a:br>
              <a:rPr lang="en-CA" altLang="en-US" smtClean="0"/>
            </a:br>
            <a:endParaRPr lang="en-CA" altLang="en-US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684213" y="1916113"/>
            <a:ext cx="7920037" cy="5113337"/>
          </a:xfrm>
        </p:spPr>
        <p:txBody>
          <a:bodyPr/>
          <a:lstStyle/>
          <a:p>
            <a:r>
              <a:rPr lang="en-CA" altLang="en-US" sz="2400" dirty="0" err="1" smtClean="0"/>
              <a:t>Parallèlisme</a:t>
            </a:r>
            <a:r>
              <a:rPr lang="en-CA" altLang="en-US" sz="2400" dirty="0" smtClean="0"/>
              <a:t> de </a:t>
            </a:r>
            <a:r>
              <a:rPr lang="en-CA" altLang="en-US" sz="2400" dirty="0" err="1" smtClean="0"/>
              <a:t>données</a:t>
            </a:r>
            <a:endParaRPr lang="en-CA" altLang="en-US" sz="2400" dirty="0" smtClean="0"/>
          </a:p>
          <a:p>
            <a:pPr lvl="1"/>
            <a:r>
              <a:rPr lang="en-CA" altLang="en-US" sz="1800" dirty="0" err="1" smtClean="0"/>
              <a:t>Chacune</a:t>
            </a:r>
            <a:r>
              <a:rPr lang="en-CA" altLang="en-US" sz="1800" dirty="0" smtClean="0"/>
              <a:t> des </a:t>
            </a:r>
            <a:r>
              <a:rPr lang="en-CA" altLang="en-US" sz="1800" dirty="0" err="1" smtClean="0"/>
              <a:t>gorountines</a:t>
            </a:r>
            <a:r>
              <a:rPr lang="en-CA" altLang="en-US" sz="1800" dirty="0" smtClean="0"/>
              <a:t> fait le </a:t>
            </a:r>
            <a:r>
              <a:rPr lang="en-CA" altLang="en-US" sz="1800" dirty="0" err="1" smtClean="0"/>
              <a:t>calcul</a:t>
            </a:r>
            <a:r>
              <a:rPr lang="en-CA" altLang="en-US" sz="1800" dirty="0" smtClean="0"/>
              <a:t> pour un sous-ensemble de </a:t>
            </a:r>
            <a:r>
              <a:rPr lang="en-CA" altLang="en-US" sz="1800" dirty="0" err="1" smtClean="0"/>
              <a:t>données</a:t>
            </a:r>
            <a:endParaRPr lang="en-CA" altLang="en-US" sz="1800" dirty="0" smtClean="0"/>
          </a:p>
          <a:p>
            <a:r>
              <a:rPr lang="en-CA" altLang="en-US" sz="2400" dirty="0" err="1" smtClean="0"/>
              <a:t>Parallèlisme</a:t>
            </a:r>
            <a:r>
              <a:rPr lang="en-CA" altLang="en-US" sz="2400" dirty="0" smtClean="0"/>
              <a:t> de flux</a:t>
            </a:r>
          </a:p>
          <a:p>
            <a:pPr lvl="1"/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goroutine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calcule</a:t>
            </a:r>
            <a:r>
              <a:rPr lang="en-CA" altLang="en-US" sz="2000" dirty="0" smtClean="0"/>
              <a:t> </a:t>
            </a:r>
            <a:r>
              <a:rPr lang="en-CA" altLang="en-US" sz="2400" dirty="0" smtClean="0">
                <a:latin typeface="Courier New" pitchFamily="49" charset="0"/>
                <a:cs typeface="Courier New" pitchFamily="49" charset="0"/>
              </a:rPr>
              <a:t>r1=(</a:t>
            </a:r>
            <a:r>
              <a:rPr lang="en-CA" altLang="en-US" sz="2400" dirty="0" err="1" smtClean="0">
                <a:latin typeface="Courier New" pitchFamily="49" charset="0"/>
                <a:cs typeface="Courier New" pitchFamily="49" charset="0"/>
              </a:rPr>
              <a:t>dx+c</a:t>
            </a:r>
            <a:r>
              <a:rPr lang="en-CA" alt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goroutine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calcule</a:t>
            </a:r>
            <a:r>
              <a:rPr lang="en-CA" altLang="en-US" sz="2000" dirty="0" smtClean="0"/>
              <a:t> </a:t>
            </a:r>
            <a:r>
              <a:rPr lang="en-CA" altLang="en-US" sz="2400" dirty="0" smtClean="0">
                <a:latin typeface="Courier New" pitchFamily="49" charset="0"/>
                <a:cs typeface="Courier New" pitchFamily="49" charset="0"/>
              </a:rPr>
              <a:t>r2=r1*</a:t>
            </a:r>
            <a:r>
              <a:rPr lang="en-CA" altLang="en-US" sz="2400" dirty="0" err="1" smtClean="0">
                <a:latin typeface="Courier New" pitchFamily="49" charset="0"/>
                <a:cs typeface="Courier New" pitchFamily="49" charset="0"/>
              </a:rPr>
              <a:t>x+b</a:t>
            </a:r>
            <a:endParaRPr lang="en-CA" alt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goroutine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calcule</a:t>
            </a:r>
            <a:r>
              <a:rPr lang="en-CA" altLang="en-US" sz="2000" dirty="0" smtClean="0"/>
              <a:t> </a:t>
            </a:r>
            <a:r>
              <a:rPr lang="en-CA" altLang="en-US" sz="2400" dirty="0" smtClean="0">
                <a:latin typeface="Courier New" pitchFamily="49" charset="0"/>
                <a:cs typeface="Courier New" pitchFamily="49" charset="0"/>
              </a:rPr>
              <a:t>r2*</a:t>
            </a:r>
            <a:r>
              <a:rPr lang="en-CA" altLang="en-US" sz="2400" dirty="0" err="1" smtClean="0">
                <a:latin typeface="Courier New" pitchFamily="49" charset="0"/>
                <a:cs typeface="Courier New" pitchFamily="49" charset="0"/>
              </a:rPr>
              <a:t>x+a</a:t>
            </a:r>
            <a:r>
              <a:rPr lang="en-CA" altLang="en-US" dirty="0" smtClean="0"/>
              <a:t> </a:t>
            </a:r>
          </a:p>
          <a:p>
            <a:r>
              <a:rPr lang="en-CA" altLang="en-US" sz="2400" dirty="0" err="1" smtClean="0"/>
              <a:t>Parallèlisme</a:t>
            </a:r>
            <a:r>
              <a:rPr lang="en-CA" altLang="en-US" sz="2400" dirty="0" smtClean="0"/>
              <a:t> de </a:t>
            </a:r>
            <a:r>
              <a:rPr lang="en-CA" altLang="en-US" sz="2400" dirty="0" err="1" smtClean="0"/>
              <a:t>contrôle</a:t>
            </a:r>
            <a:endParaRPr lang="en-CA" altLang="en-US" sz="2400" dirty="0" smtClean="0"/>
          </a:p>
          <a:p>
            <a:pPr lvl="1"/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goroutine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calcule</a:t>
            </a:r>
            <a:r>
              <a:rPr lang="en-CA" altLang="en-US" sz="2000" dirty="0" smtClean="0"/>
              <a:t> </a:t>
            </a:r>
            <a:r>
              <a:rPr lang="en-CA" altLang="en-US" sz="2400" dirty="0" err="1" smtClean="0">
                <a:latin typeface="Courier New" pitchFamily="49" charset="0"/>
                <a:cs typeface="Courier New" pitchFamily="49" charset="0"/>
              </a:rPr>
              <a:t>a+bx</a:t>
            </a:r>
            <a:endParaRPr lang="en-CA" alt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goroutine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calcule</a:t>
            </a:r>
            <a:r>
              <a:rPr lang="en-CA" altLang="en-US" sz="2000" dirty="0" smtClean="0"/>
              <a:t> </a:t>
            </a:r>
            <a:r>
              <a:rPr lang="en-CA" altLang="en-US" sz="2400" dirty="0" smtClean="0">
                <a:latin typeface="Courier New" pitchFamily="49" charset="0"/>
                <a:cs typeface="Courier New" pitchFamily="49" charset="0"/>
              </a:rPr>
              <a:t>cx</a:t>
            </a:r>
            <a:r>
              <a:rPr lang="en-CA" altLang="en-US" sz="2400" baseline="30000" dirty="0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pPr lvl="1"/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goroutine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calcule</a:t>
            </a:r>
            <a:r>
              <a:rPr lang="en-CA" altLang="en-US" sz="2000" dirty="0" smtClean="0"/>
              <a:t> </a:t>
            </a:r>
            <a:r>
              <a:rPr lang="en-CA" altLang="en-US" sz="2400" dirty="0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CA" altLang="en-US" sz="2400" baseline="30000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CA" altLang="en-US" sz="2400" dirty="0" smtClean="0"/>
          </a:p>
        </p:txBody>
      </p:sp>
      <p:sp>
        <p:nvSpPr>
          <p:cNvPr id="460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732240" y="6381328"/>
            <a:ext cx="1920240" cy="3657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6085" name="TextBox 1"/>
          <p:cNvSpPr txBox="1">
            <a:spLocks noChangeArrowheads="1"/>
          </p:cNvSpPr>
          <p:nvPr/>
        </p:nvSpPr>
        <p:spPr bwMode="auto">
          <a:xfrm>
            <a:off x="5796136" y="620688"/>
            <a:ext cx="29813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/>
            <a:r>
              <a:rPr lang="en-CA" altLang="en-US" sz="3200" b="1" dirty="0">
                <a:latin typeface="Courier New" pitchFamily="49" charset="0"/>
                <a:cs typeface="Courier New" pitchFamily="49" charset="0"/>
              </a:rPr>
              <a:t>a+bx+cx</a:t>
            </a:r>
            <a:r>
              <a:rPr lang="en-CA" altLang="en-US" sz="3200" b="1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altLang="en-US" sz="3200" b="1" dirty="0">
                <a:latin typeface="Courier New" pitchFamily="49" charset="0"/>
                <a:cs typeface="Courier New" pitchFamily="49" charset="0"/>
              </a:rPr>
              <a:t>+dx</a:t>
            </a:r>
            <a:r>
              <a:rPr lang="en-CA" altLang="en-US" sz="3200" b="1" baseline="30000" dirty="0">
                <a:latin typeface="Courier New" pitchFamily="49" charset="0"/>
                <a:cs typeface="Courier New" pitchFamily="49" charset="0"/>
              </a:rPr>
              <a:t>3</a:t>
            </a:r>
            <a:endParaRPr lang="en-CA" altLang="en-US" sz="3200" b="1" dirty="0">
              <a:latin typeface="Courier New" pitchFamily="49" charset="0"/>
              <a:cs typeface="Courier New" pitchFamily="49" charset="0"/>
            </a:endParaRPr>
          </a:p>
          <a:p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0843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Langage de programmation concurrente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mtClean="0"/>
              <a:t>Un langage de programmation concurrente doit permettre: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la création de processus et de fils d’exécution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la synchronisation de leurs opérations:</a:t>
            </a:r>
          </a:p>
          <a:p>
            <a:pPr lvl="2">
              <a:lnSpc>
                <a:spcPct val="80000"/>
              </a:lnSpc>
            </a:pPr>
            <a:r>
              <a:rPr lang="fr-CA" altLang="en-US" sz="2000" i="1" smtClean="0"/>
              <a:t>Synchronisation coopérative</a:t>
            </a:r>
            <a:r>
              <a:rPr lang="fr-CA" altLang="en-US" sz="2000" smtClean="0"/>
              <a:t>: lorsqu' un processus attend la fin de l’exécution d' un autre avant de poursuivre son exécution.</a:t>
            </a:r>
          </a:p>
          <a:p>
            <a:pPr lvl="2">
              <a:lnSpc>
                <a:spcPct val="80000"/>
              </a:lnSpc>
            </a:pPr>
            <a:r>
              <a:rPr lang="fr-CA" altLang="en-US" sz="2000" i="1" smtClean="0"/>
              <a:t>Synchronisation compétitive</a:t>
            </a:r>
            <a:r>
              <a:rPr lang="fr-CA" altLang="en-US" sz="2000" smtClean="0"/>
              <a:t>: lorsque plusieurs processus utilise la même ressource. Il faut alors disposer d' un mécanisme d’</a:t>
            </a:r>
            <a:r>
              <a:rPr lang="fr-CA" altLang="en-US" sz="2000" i="1" smtClean="0"/>
              <a:t>exclusion mutuelle </a:t>
            </a:r>
            <a:r>
              <a:rPr lang="fr-CA" altLang="en-US" sz="2000" smtClean="0"/>
              <a:t>afin d’éviter que les processus interfèrent entre eux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la communication des données entre processus: en utilisant des mécanismes de communication inter-processus définis par le système d’exploitation</a:t>
            </a:r>
          </a:p>
          <a:p>
            <a:pPr lvl="1">
              <a:lnSpc>
                <a:spcPct val="80000"/>
              </a:lnSpc>
            </a:pPr>
            <a:endParaRPr lang="fr-CA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96938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Fils en Java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4" y="1268760"/>
            <a:ext cx="590535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public class HelloRunnable implements Runnable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public void run()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    System.out.println(“Je marche sur un fil!");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args[])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    (new Thread(new HelloRunnable())).start();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55776" y="3703091"/>
            <a:ext cx="626437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public class HelloThread extends Thread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public void run()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    System.out.println(“Je marche sur un fil!");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args[])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    (new HelloThread()).start();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noProof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13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Niveaux de concurrence</a:t>
            </a:r>
            <a:endParaRPr lang="en-US" alt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CA" altLang="en-US" sz="2000" i="1" dirty="0" smtClean="0"/>
              <a:t>au niveau des énoncés</a:t>
            </a:r>
            <a:r>
              <a:rPr lang="fr-CA" altLang="en-US" sz="2000" dirty="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fr-CA" altLang="en-US" sz="1600" dirty="0" smtClean="0"/>
              <a:t>une série d' énoncés sont exécutés de façon concurrente, le processus principal suspend alors son exécution. Chacun des processus ainsi créés partagent le même ensemble de données (</a:t>
            </a:r>
            <a:r>
              <a:rPr lang="fr-CA" altLang="en-US" sz="1600" dirty="0" err="1" smtClean="0"/>
              <a:t>OpenMP</a:t>
            </a:r>
            <a:r>
              <a:rPr lang="fr-CA" altLang="en-US" sz="16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fr-CA" altLang="en-US" sz="2000" i="1" dirty="0" smtClean="0"/>
              <a:t>au niveau des sous-programmes</a:t>
            </a:r>
            <a:r>
              <a:rPr lang="fr-CA" altLang="en-US" sz="2000" dirty="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fr-CA" altLang="en-US" sz="1600" dirty="0" smtClean="0"/>
              <a:t>un processus commande alors la création d’un autre processus dont la tâche consiste à exécuter un certain sous-programme. Une fois le processus lancé, le processus appelant continue son exécution. Un mécanisme de synchronisation doit toutefois être disponible. </a:t>
            </a:r>
          </a:p>
          <a:p>
            <a:pPr>
              <a:lnSpc>
                <a:spcPct val="80000"/>
              </a:lnSpc>
            </a:pPr>
            <a:r>
              <a:rPr lang="fr-CA" altLang="en-US" sz="2000" i="1" dirty="0" smtClean="0"/>
              <a:t>au niveau des objets</a:t>
            </a:r>
            <a:r>
              <a:rPr lang="fr-CA" altLang="en-US" sz="2000" dirty="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fr-CA" altLang="en-US" sz="1600" dirty="0" smtClean="0"/>
              <a:t>chacune des instances d' une classe devient une entité concurrente; il y a alors exécution concurrente d' une de ses méthodes.</a:t>
            </a:r>
          </a:p>
          <a:p>
            <a:pPr>
              <a:lnSpc>
                <a:spcPct val="80000"/>
              </a:lnSpc>
            </a:pPr>
            <a:r>
              <a:rPr lang="fr-CA" altLang="en-US" sz="2000" i="1" dirty="0" smtClean="0"/>
              <a:t>au niveau des programmes</a:t>
            </a:r>
            <a:r>
              <a:rPr lang="fr-CA" altLang="en-US" sz="2000" dirty="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fr-CA" altLang="en-US" sz="1600" dirty="0" smtClean="0"/>
              <a:t>ceci se produit lorsqu' un processus parent a la capacité de lancer un ou plusieurs processus enfant. Il doit toutefois exister un moyen de connaître l' identité d' un processus. Les données peuvent être partagées ou non.</a:t>
            </a:r>
          </a:p>
        </p:txBody>
      </p:sp>
    </p:spTree>
    <p:extLst>
      <p:ext uri="{BB962C8B-B14F-4D97-AF65-F5344CB8AC3E}">
        <p14:creationId xmlns:p14="http://schemas.microsoft.com/office/powerpoint/2010/main" val="256679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Type de concurrence</a:t>
            </a:r>
            <a:endParaRPr lang="en-US" altLang="en-US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Physique: 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lorsque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plusieurs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processeurs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partagent</a:t>
            </a:r>
            <a:r>
              <a:rPr lang="en-US" altLang="en-US" dirty="0" smtClean="0"/>
              <a:t> les </a:t>
            </a:r>
            <a:r>
              <a:rPr lang="en-US" altLang="en-US" dirty="0" err="1" smtClean="0"/>
              <a:t>différents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processus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err="1" smtClean="0"/>
              <a:t>Logique</a:t>
            </a:r>
            <a:r>
              <a:rPr lang="en-US" altLang="en-US" dirty="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lorsque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plusieurs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processus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partagent</a:t>
            </a:r>
            <a:r>
              <a:rPr lang="en-US" altLang="en-US" dirty="0" smtClean="0"/>
              <a:t> le temps d' </a:t>
            </a:r>
            <a:r>
              <a:rPr lang="en-US" altLang="en-US" dirty="0" err="1" smtClean="0"/>
              <a:t>exécution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sur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seul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processeur</a:t>
            </a:r>
            <a:r>
              <a:rPr lang="en-US" alt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 err="1" smtClean="0"/>
              <a:t>Distribué</a:t>
            </a:r>
            <a:r>
              <a:rPr lang="en-US" altLang="en-US" dirty="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lorsque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plusieurs</a:t>
            </a:r>
            <a:r>
              <a:rPr lang="en-US" altLang="en-US" dirty="0" smtClean="0"/>
              <a:t> machines </a:t>
            </a:r>
            <a:r>
              <a:rPr lang="en-US" altLang="en-US" dirty="0" err="1" smtClean="0"/>
              <a:t>constituées</a:t>
            </a:r>
            <a:r>
              <a:rPr lang="en-US" altLang="en-US" dirty="0" smtClean="0"/>
              <a:t> en </a:t>
            </a:r>
            <a:r>
              <a:rPr lang="en-US" altLang="en-US" dirty="0" err="1" smtClean="0"/>
              <a:t>réseau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partagent</a:t>
            </a:r>
            <a:r>
              <a:rPr lang="en-US" altLang="en-US" dirty="0" smtClean="0"/>
              <a:t> les </a:t>
            </a:r>
            <a:r>
              <a:rPr lang="en-US" altLang="en-US" dirty="0" err="1" smtClean="0"/>
              <a:t>processus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60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Principe de concurrence en Go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altLang="en-US" sz="2400" dirty="0" smtClean="0"/>
              <a:t>Le grand </a:t>
            </a:r>
            <a:r>
              <a:rPr lang="en-CA" altLang="en-US" sz="2400" dirty="0" err="1" smtClean="0"/>
              <a:t>problème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en</a:t>
            </a:r>
            <a:r>
              <a:rPr lang="en-CA" altLang="en-US" sz="2400" dirty="0" smtClean="0"/>
              <a:t> concurrence </a:t>
            </a:r>
            <a:r>
              <a:rPr lang="en-CA" altLang="en-US" sz="2400" dirty="0" err="1" smtClean="0"/>
              <a:t>est</a:t>
            </a:r>
            <a:r>
              <a:rPr lang="en-CA" altLang="en-US" sz="2400" dirty="0" smtClean="0"/>
              <a:t> le </a:t>
            </a:r>
            <a:r>
              <a:rPr lang="en-CA" altLang="en-US" sz="2400" u="sng" dirty="0" err="1" smtClean="0"/>
              <a:t>partage</a:t>
            </a:r>
            <a:r>
              <a:rPr lang="en-CA" altLang="en-US" sz="2400" dirty="0" smtClean="0"/>
              <a:t> des </a:t>
            </a:r>
            <a:r>
              <a:rPr lang="en-CA" altLang="en-US" sz="2400" dirty="0" err="1" smtClean="0"/>
              <a:t>données</a:t>
            </a:r>
            <a:endParaRPr lang="en-CA" altLang="en-US" sz="2400" dirty="0" smtClean="0"/>
          </a:p>
          <a:p>
            <a:r>
              <a:rPr lang="en-CA" altLang="en-US" sz="2400" dirty="0" smtClean="0"/>
              <a:t>Ne pas </a:t>
            </a:r>
            <a:r>
              <a:rPr lang="en-CA" altLang="en-US" sz="2400" dirty="0" err="1" smtClean="0"/>
              <a:t>communiquer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partageant</a:t>
            </a:r>
            <a:r>
              <a:rPr lang="en-CA" altLang="en-US" sz="2400" dirty="0" smtClean="0"/>
              <a:t> des </a:t>
            </a:r>
            <a:r>
              <a:rPr lang="en-CA" altLang="en-US" sz="2400" dirty="0" err="1" smtClean="0"/>
              <a:t>données</a:t>
            </a:r>
            <a:endParaRPr lang="en-CA" altLang="en-US" sz="2400" dirty="0" smtClean="0"/>
          </a:p>
          <a:p>
            <a:r>
              <a:rPr lang="en-CA" altLang="en-US" sz="2400" dirty="0" smtClean="0"/>
              <a:t>Il </a:t>
            </a:r>
            <a:r>
              <a:rPr lang="en-CA" altLang="en-US" sz="2400" dirty="0" err="1" smtClean="0"/>
              <a:t>faut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plutôt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partager</a:t>
            </a:r>
            <a:r>
              <a:rPr lang="en-CA" altLang="en-US" sz="2400" dirty="0" smtClean="0"/>
              <a:t> des </a:t>
            </a:r>
            <a:r>
              <a:rPr lang="en-CA" altLang="en-US" sz="2400" dirty="0" err="1" smtClean="0"/>
              <a:t>données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en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communiquant</a:t>
            </a:r>
            <a:r>
              <a:rPr lang="en-CA" altLang="en-US" sz="2400" dirty="0" smtClean="0"/>
              <a:t>!</a:t>
            </a:r>
          </a:p>
          <a:p>
            <a:pPr lvl="1"/>
            <a:r>
              <a:rPr lang="en-CA" altLang="en-US" sz="2400" dirty="0" smtClean="0"/>
              <a:t>La communication </a:t>
            </a:r>
            <a:r>
              <a:rPr lang="en-CA" altLang="en-US" sz="2400" dirty="0" err="1" smtClean="0"/>
              <a:t>est</a:t>
            </a:r>
            <a:r>
              <a:rPr lang="en-CA" altLang="en-US" sz="2400" dirty="0" smtClean="0"/>
              <a:t> la </a:t>
            </a:r>
            <a:r>
              <a:rPr lang="en-CA" altLang="en-US" sz="2400" dirty="0" err="1" smtClean="0"/>
              <a:t>clé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d’une</a:t>
            </a:r>
            <a:r>
              <a:rPr lang="en-CA" altLang="en-US" sz="2400" dirty="0" smtClean="0"/>
              <a:t> bonne synchronisation</a:t>
            </a:r>
          </a:p>
          <a:p>
            <a:r>
              <a:rPr lang="en-CA" altLang="en-US" sz="2400" dirty="0" err="1" smtClean="0"/>
              <a:t>Paradigme</a:t>
            </a:r>
            <a:r>
              <a:rPr lang="en-CA" altLang="en-US" sz="2400" dirty="0" smtClean="0"/>
              <a:t> CSP</a:t>
            </a:r>
          </a:p>
          <a:p>
            <a:pPr lvl="1"/>
            <a:r>
              <a:rPr lang="en-CA" altLang="en-US" sz="2400" dirty="0" smtClean="0"/>
              <a:t>Communicating Sequential Processes</a:t>
            </a:r>
          </a:p>
          <a:p>
            <a:pPr lvl="1"/>
            <a:r>
              <a:rPr lang="en-CA" altLang="en-US" sz="2400" dirty="0" err="1" smtClean="0"/>
              <a:t>Échange</a:t>
            </a:r>
            <a:r>
              <a:rPr lang="en-CA" altLang="en-US" sz="2400" dirty="0" smtClean="0"/>
              <a:t> de </a:t>
            </a:r>
            <a:r>
              <a:rPr lang="en-CA" altLang="en-US" sz="2400" dirty="0" smtClean="0"/>
              <a:t>messages</a:t>
            </a:r>
          </a:p>
          <a:p>
            <a:r>
              <a:rPr lang="en-CA" altLang="en-US" sz="2400" dirty="0"/>
              <a:t>Go </a:t>
            </a:r>
            <a:r>
              <a:rPr lang="en-CA" altLang="en-US" sz="2400" dirty="0" err="1"/>
              <a:t>contient</a:t>
            </a:r>
            <a:r>
              <a:rPr lang="en-CA" altLang="en-US" sz="2400" dirty="0"/>
              <a:t> </a:t>
            </a:r>
            <a:r>
              <a:rPr lang="en-CA" altLang="en-US" sz="2400" dirty="0" err="1"/>
              <a:t>aussi</a:t>
            </a:r>
            <a:r>
              <a:rPr lang="en-CA" altLang="en-US" sz="2400" dirty="0"/>
              <a:t> un package </a:t>
            </a:r>
            <a:r>
              <a:rPr lang="en-CA" altLang="en-US" sz="2400" dirty="0" smtClean="0"/>
              <a:t>synch</a:t>
            </a:r>
          </a:p>
          <a:p>
            <a:pPr lvl="1"/>
            <a:r>
              <a:rPr lang="en-CA" altLang="en-US" sz="2000" dirty="0" err="1" smtClean="0"/>
              <a:t>Incluant</a:t>
            </a:r>
            <a:r>
              <a:rPr lang="en-CA" altLang="en-US" sz="2000" dirty="0" smtClean="0"/>
              <a:t> des types et </a:t>
            </a:r>
            <a:r>
              <a:rPr lang="en-CA" altLang="en-US" sz="2000" dirty="0" err="1" smtClean="0"/>
              <a:t>fonctions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courantes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en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programmation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concurrente</a:t>
            </a:r>
            <a:endParaRPr lang="en-CA" altLang="en-US" sz="2000" dirty="0" smtClean="0"/>
          </a:p>
          <a:p>
            <a:pPr lvl="1"/>
            <a:r>
              <a:rPr lang="en-CA" altLang="en-US" sz="2000" dirty="0"/>
              <a:t>e</a:t>
            </a:r>
            <a:r>
              <a:rPr lang="en-CA" altLang="en-US" sz="2000" dirty="0" smtClean="0"/>
              <a:t>.g. </a:t>
            </a:r>
            <a:r>
              <a:rPr lang="en-CA" altLang="en-US" sz="2000" dirty="0" err="1"/>
              <a:t>M</a:t>
            </a:r>
            <a:r>
              <a:rPr lang="en-CA" altLang="en-US" sz="2000" dirty="0" err="1" smtClean="0"/>
              <a:t>utex</a:t>
            </a:r>
            <a:r>
              <a:rPr lang="en-CA" altLang="en-US" sz="2000" dirty="0" smtClean="0"/>
              <a:t>, </a:t>
            </a:r>
            <a:r>
              <a:rPr lang="en-CA" altLang="en-US" sz="2000" dirty="0" err="1" smtClean="0"/>
              <a:t>WaitGroup</a:t>
            </a:r>
            <a:r>
              <a:rPr lang="en-CA" altLang="en-US" sz="2000" dirty="0" smtClean="0"/>
              <a:t> </a:t>
            </a:r>
            <a:endParaRPr lang="en-CA" altLang="en-US" sz="2000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8450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679</TotalTime>
  <Words>2673</Words>
  <Application>Microsoft Office PowerPoint</Application>
  <PresentationFormat>On-screen Show (4:3)</PresentationFormat>
  <Paragraphs>861</Paragraphs>
  <Slides>44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Concourse</vt:lpstr>
      <vt:lpstr>Programmation concurrente en Go</vt:lpstr>
      <vt:lpstr>Programmation concurrente</vt:lpstr>
      <vt:lpstr>Fil d’exécution</vt:lpstr>
      <vt:lpstr>Programmation parallèle vs programmation concurrente</vt:lpstr>
      <vt:lpstr>Langage de programmation concurrente</vt:lpstr>
      <vt:lpstr>Fils en Java</vt:lpstr>
      <vt:lpstr>Niveaux de concurrence</vt:lpstr>
      <vt:lpstr>Type de concurrence</vt:lpstr>
      <vt:lpstr>Principe de concurrence en Go</vt:lpstr>
      <vt:lpstr>Les GoRoutines</vt:lpstr>
      <vt:lpstr>Appeler des goroutines</vt:lpstr>
      <vt:lpstr>Les goroutines sont des fonctions</vt:lpstr>
      <vt:lpstr>Temps d’execution concurrent</vt:lpstr>
      <vt:lpstr>Communication entre goroutines</vt:lpstr>
      <vt:lpstr>Le concept de channel</vt:lpstr>
      <vt:lpstr>Déclarer un channel</vt:lpstr>
      <vt:lpstr>Communication entre goroutines</vt:lpstr>
      <vt:lpstr>Fermeture d’un channel</vt:lpstr>
      <vt:lpstr>Synchronisation</vt:lpstr>
      <vt:lpstr>Synchronisation multiple</vt:lpstr>
      <vt:lpstr>Boucle parallèle</vt:lpstr>
      <vt:lpstr>Synchronisation avec WaitGroup</vt:lpstr>
      <vt:lpstr>Sémaphore</vt:lpstr>
      <vt:lpstr>Sémaphore en Go</vt:lpstr>
      <vt:lpstr>Mutex</vt:lpstr>
      <vt:lpstr>Mutex avec Go channels</vt:lpstr>
      <vt:lpstr>Mutex et verrou</vt:lpstr>
      <vt:lpstr>Mutex en attente</vt:lpstr>
      <vt:lpstr>Le type Mutex en Go</vt:lpstr>
      <vt:lpstr>Moniteur</vt:lpstr>
      <vt:lpstr>Moniteur en Go</vt:lpstr>
      <vt:lpstr>Moniteur en Go</vt:lpstr>
      <vt:lpstr>Java et moniteurs</vt:lpstr>
      <vt:lpstr>Le producteur et le consommateur</vt:lpstr>
      <vt:lpstr>Le producteur et le consommateur</vt:lpstr>
      <vt:lpstr>Le producteur et le consommateur</vt:lpstr>
      <vt:lpstr>Quicksort en parallèle</vt:lpstr>
      <vt:lpstr>Traitement concurrent d’un arbre</vt:lpstr>
      <vt:lpstr>Un serveur de requêtes</vt:lpstr>
      <vt:lpstr>Le serveur</vt:lpstr>
      <vt:lpstr>Le côté client</vt:lpstr>
      <vt:lpstr>Simulation client-serveur</vt:lpstr>
      <vt:lpstr>Patron de programmation concurrente</vt:lpstr>
      <vt:lpstr> Exemple:  Calcul d’un polynome pour N variables 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Robert Laganiere</cp:lastModifiedBy>
  <cp:revision>74</cp:revision>
  <dcterms:created xsi:type="dcterms:W3CDTF">2014-01-06T17:37:46Z</dcterms:created>
  <dcterms:modified xsi:type="dcterms:W3CDTF">2019-01-23T21:56:32Z</dcterms:modified>
</cp:coreProperties>
</file>