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35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86373" autoAdjust="0"/>
  </p:normalViewPr>
  <p:slideViewPr>
    <p:cSldViewPr>
      <p:cViewPr>
        <p:scale>
          <a:sx n="60" d="100"/>
          <a:sy n="60" d="100"/>
        </p:scale>
        <p:origin x="-738" y="-60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Ch.6/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315244"/>
            <a:ext cx="12293600" cy="7095276"/>
          </a:xfrm>
          <a:ln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Background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Database Design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Database Integration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Semantic Data Control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1771A9"/>
                </a:solidFill>
              </a:rPr>
              <a:t>Distributed Query Processing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Overview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1771A9"/>
                </a:solidFill>
              </a:rPr>
              <a:t>Query decomposition and localization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1771A9"/>
                </a:solidFill>
              </a:rPr>
              <a:t>Distributed query optimization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Multidatabase Query Processing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Transaction Management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Data Replication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Parallel Database Systems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Object DBMS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Peer-to-Peer Data Management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Web Data Management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Current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6124">
              <a:spcAft>
                <a:spcPts val="18"/>
              </a:spcAft>
              <a:tabLst>
                <a:tab pos="0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</a:tabLst>
            </a:pPr>
            <a:r>
              <a:rPr lang="en-US" dirty="0"/>
              <a:t>Query Optimization Issues – Optimization Granularity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Single query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/>
              <a:t>Cannot use common intermediate results</a:t>
            </a:r>
          </a:p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Multiple queries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/>
              <a:t>Efficient if many similar queries</a:t>
            </a:r>
          </a:p>
          <a:p>
            <a:pPr marL="1144676" lvl="1" indent="-494446">
              <a:lnSpc>
                <a:spcPts val="3413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/>
              <a:t>Decision space is much larger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Optimization Timing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Static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 smtClean="0"/>
              <a:t>Compilation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optimize </a:t>
            </a:r>
            <a:r>
              <a:rPr lang="en-US" sz="2800" dirty="0"/>
              <a:t>prior to the execution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Difficult to estimate the size of the intermediate </a:t>
            </a:r>
            <a:r>
              <a:rPr lang="en-US" sz="2800" dirty="0" smtClean="0"/>
              <a:t>results</a:t>
            </a:r>
            <a:r>
              <a:rPr lang="en-US" sz="2800" dirty="0">
                <a:latin typeface="Symbol" charset="2"/>
                <a:sym typeface="Symbol" charset="2"/>
              </a:rPr>
              <a:t>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/>
              <a:t> error </a:t>
            </a:r>
            <a:r>
              <a:rPr lang="en-US" sz="2800" dirty="0"/>
              <a:t>propagation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Can amortize over many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R*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Dynamic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Run time optimization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Exact information on the intermediate relation sizes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Have to </a:t>
            </a:r>
            <a:r>
              <a:rPr lang="en-US" sz="2800" dirty="0" err="1"/>
              <a:t>reoptimize</a:t>
            </a:r>
            <a:r>
              <a:rPr lang="en-US" sz="2800" dirty="0"/>
              <a:t> for multiple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Distributed INGRES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Hybrid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Compile using a static algorithm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If the error in estimate sizes &gt; threshold, </a:t>
            </a:r>
            <a:r>
              <a:rPr lang="en-US" sz="2800" dirty="0" err="1"/>
              <a:t>reoptimize</a:t>
            </a:r>
            <a:r>
              <a:rPr lang="en-US" sz="2800" dirty="0"/>
              <a:t> at run time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Mermaid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Statistics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</a:t>
            </a:r>
          </a:p>
          <a:p>
            <a:pPr lvl="1"/>
            <a:r>
              <a:rPr lang="en-US" sz="2800" dirty="0"/>
              <a:t>Cardinality</a:t>
            </a:r>
          </a:p>
          <a:p>
            <a:pPr lvl="1"/>
            <a:r>
              <a:rPr lang="en-US" sz="2800" dirty="0"/>
              <a:t>Size of a </a:t>
            </a:r>
            <a:r>
              <a:rPr lang="en-US" sz="2800" dirty="0" err="1"/>
              <a:t>tuple</a:t>
            </a:r>
            <a:endParaRPr lang="en-US" sz="2800" dirty="0"/>
          </a:p>
          <a:p>
            <a:pPr lvl="1"/>
            <a:r>
              <a:rPr lang="en-US" sz="2800" dirty="0"/>
              <a:t>Fraction of tuples participating in a join with another relation</a:t>
            </a:r>
          </a:p>
          <a:p>
            <a:r>
              <a:rPr lang="en-US" dirty="0"/>
              <a:t>Attribute</a:t>
            </a:r>
          </a:p>
          <a:p>
            <a:pPr lvl="1"/>
            <a:r>
              <a:rPr lang="en-US" sz="2800" dirty="0"/>
              <a:t>Cardinality of domain</a:t>
            </a:r>
          </a:p>
          <a:p>
            <a:pPr lvl="1"/>
            <a:r>
              <a:rPr lang="en-US" sz="2800" dirty="0"/>
              <a:t>Actual number of distinct values</a:t>
            </a:r>
          </a:p>
          <a:p>
            <a:r>
              <a:rPr lang="en-US" dirty="0"/>
              <a:t>Common assumptions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Independence </a:t>
            </a:r>
            <a:r>
              <a:rPr lang="en-US" sz="2800" dirty="0"/>
              <a:t>between different attribute values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Uniform distribution </a:t>
            </a:r>
            <a:r>
              <a:rPr lang="en-US" sz="2800" dirty="0"/>
              <a:t>of attribute values within their domain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Decision Sites</a:t>
            </a:r>
          </a:p>
        </p:txBody>
      </p:sp>
      <p:sp>
        <p:nvSpPr>
          <p:cNvPr id="1925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  <a:p>
            <a:pPr lvl="1"/>
            <a:r>
              <a:rPr lang="en-US" dirty="0"/>
              <a:t>Single site determines the “best” schedule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Need knowledge about the entire distributed database</a:t>
            </a:r>
          </a:p>
          <a:p>
            <a:r>
              <a:rPr lang="en-US" dirty="0"/>
              <a:t>Distributed</a:t>
            </a:r>
          </a:p>
          <a:p>
            <a:pPr lvl="1"/>
            <a:r>
              <a:rPr lang="en-US" dirty="0"/>
              <a:t>Cooperation among sites to determine the schedule</a:t>
            </a:r>
          </a:p>
          <a:p>
            <a:pPr lvl="1"/>
            <a:r>
              <a:rPr lang="en-US" dirty="0"/>
              <a:t>Need only local information</a:t>
            </a:r>
          </a:p>
          <a:p>
            <a:pPr lvl="1"/>
            <a:r>
              <a:rPr lang="en-US" dirty="0"/>
              <a:t>Cost of cooperation</a:t>
            </a:r>
          </a:p>
          <a:p>
            <a:r>
              <a:rPr lang="en-US" dirty="0"/>
              <a:t>Hybrid</a:t>
            </a:r>
          </a:p>
          <a:p>
            <a:pPr lvl="1"/>
            <a:r>
              <a:rPr lang="en-US" dirty="0"/>
              <a:t>One site determines the global schedule</a:t>
            </a:r>
          </a:p>
          <a:p>
            <a:pPr lvl="1"/>
            <a:r>
              <a:rPr lang="en-US" dirty="0"/>
              <a:t>Each site optimizes the local subqueries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Network Topology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Wide area networks </a:t>
            </a:r>
            <a:r>
              <a:rPr lang="en-US" dirty="0"/>
              <a:t>(WAN) – point-to-point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Characteristics</a:t>
            </a:r>
          </a:p>
          <a:p>
            <a:pPr marL="1788132" lvl="2" indent="-487672">
              <a:lnSpc>
                <a:spcPts val="2418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Low bandwidth</a:t>
            </a:r>
          </a:p>
          <a:p>
            <a:pPr marL="1788132" lvl="2" indent="-487672">
              <a:lnSpc>
                <a:spcPts val="2418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Low speed</a:t>
            </a:r>
          </a:p>
          <a:p>
            <a:pPr marL="1788132" lvl="2" indent="-487672">
              <a:lnSpc>
                <a:spcPts val="2418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High protocol overhead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Communication cost will dominate; ignore all other cost factors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Global schedule to minimize communication cost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Local schedules according to centralized query optimization</a:t>
            </a:r>
          </a:p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Local area networks </a:t>
            </a:r>
            <a:r>
              <a:rPr lang="en-US" dirty="0"/>
              <a:t>(LAN)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Communication cost not that dominant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Total cost function should be considered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Broadcasting can be exploited (joins)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Special algorithms exist for star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a DDBMS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language that is used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SQL: “intergalactic </a:t>
            </a:r>
            <a:r>
              <a:rPr lang="en-US" dirty="0" err="1"/>
              <a:t>dataspeak</a:t>
            </a:r>
            <a:r>
              <a:rPr lang="en-US" dirty="0"/>
              <a:t>”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execution methodology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The steps that one goes through in executing high-level (declarative) user queries.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optimization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How do we determine the “best” execution plan?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We assume a homogeneous D-DBMS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2500536"/>
            <a:ext cx="11017224" cy="6769100"/>
          </a:xfrm>
          <a:noFill/>
        </p:spPr>
        <p:txBody>
          <a:bodyPr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ENAME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"Manager"</a:t>
            </a: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1</a:t>
            </a: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</a:t>
            </a:r>
            <a:r>
              <a:rPr lang="en-US" baseline="-25000" dirty="0" smtClean="0">
                <a:solidFill>
                  <a:schemeClr val="tx2"/>
                </a:solidFill>
              </a:rPr>
              <a:t>ENAME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</a:t>
            </a:r>
            <a:r>
              <a:rPr lang="en-US" baseline="-25000" dirty="0" smtClean="0">
                <a:solidFill>
                  <a:schemeClr val="tx2"/>
                </a:solidFill>
              </a:rPr>
              <a:t>EMP.ENO=ASG.ENO</a:t>
            </a:r>
            <a:r>
              <a:rPr lang="en-US" dirty="0" smtClean="0">
                <a:solidFill>
                  <a:schemeClr val="tx2"/>
                </a:solidFill>
              </a:rPr>
              <a:t>(EMP×ASG))</a:t>
            </a: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2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 </a:t>
            </a:r>
            <a:r>
              <a:rPr lang="en-US" baseline="-25000" dirty="0" smtClean="0">
                <a:solidFill>
                  <a:schemeClr val="tx2"/>
                </a:solidFill>
              </a:rPr>
              <a:t>ENAME</a:t>
            </a:r>
            <a:r>
              <a:rPr lang="en-US" dirty="0" smtClean="0">
                <a:solidFill>
                  <a:schemeClr val="tx2"/>
                </a:solidFill>
              </a:rPr>
              <a:t>(EMP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(ASG))</a:t>
            </a:r>
          </a:p>
          <a:p>
            <a:pPr>
              <a:spcAft>
                <a:spcPts val="18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2 avoids Cartesian product, so may be “better”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037489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990663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508084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9013415" y="2486812"/>
            <a:ext cx="974626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1441329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563165" y="3256714"/>
            <a:ext cx="276804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8380871" y="3256714"/>
            <a:ext cx="2693561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l"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err="1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53831" y="3252198"/>
            <a:ext cx="2734162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Courier New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err="1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44499" y="3256715"/>
            <a:ext cx="2616765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1520659" y="3254457"/>
            <a:ext cx="617939" cy="30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1700">
                <a:solidFill>
                  <a:schemeClr val="tx2"/>
                </a:solidFill>
                <a:latin typeface="Arial" charset="0"/>
              </a:rPr>
              <a:t>Result</a:t>
            </a:r>
          </a:p>
        </p:txBody>
      </p: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7537338" y="4740074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7749569" y="6681763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8762183" y="6681763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10774991" y="6681763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11930372" y="6681763"/>
            <a:ext cx="730969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7672377" y="6029265"/>
            <a:ext cx="64955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000" baseline="-25000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10969277" y="6029265"/>
            <a:ext cx="650886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12192993" y="6029265"/>
            <a:ext cx="650886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8590632" y="6029265"/>
            <a:ext cx="64955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000" baseline="-25000" dirty="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70" name="Line 24"/>
          <p:cNvSpPr>
            <a:spLocks noChangeShapeType="1"/>
          </p:cNvSpPr>
          <p:nvPr/>
        </p:nvSpPr>
        <p:spPr bwMode="auto">
          <a:xfrm rot="10800000" flipH="1">
            <a:off x="8146062" y="5794456"/>
            <a:ext cx="559929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1" name="Line 25"/>
          <p:cNvSpPr>
            <a:spLocks noChangeShapeType="1"/>
          </p:cNvSpPr>
          <p:nvPr/>
        </p:nvSpPr>
        <p:spPr bwMode="auto">
          <a:xfrm rot="10800000" flipH="1">
            <a:off x="9085298" y="5794456"/>
            <a:ext cx="559929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2" name="Line 26"/>
          <p:cNvSpPr>
            <a:spLocks noChangeShapeType="1"/>
          </p:cNvSpPr>
          <p:nvPr/>
        </p:nvSpPr>
        <p:spPr bwMode="auto">
          <a:xfrm rot="10800000">
            <a:off x="10512213" y="5794456"/>
            <a:ext cx="577991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 rot="10800000">
            <a:off x="11787859" y="5794456"/>
            <a:ext cx="577991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4192969" y="6099257"/>
            <a:ext cx="730969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643429" y="6099257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76" name="Text Box 35"/>
          <p:cNvSpPr txBox="1">
            <a:spLocks noChangeArrowheads="1"/>
          </p:cNvSpPr>
          <p:nvPr/>
        </p:nvSpPr>
        <p:spPr bwMode="auto">
          <a:xfrm>
            <a:off x="976236" y="7724857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>
            <a:off x="4338067" y="7724857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rot="10800000" flipH="1">
            <a:off x="2210365" y="7022687"/>
            <a:ext cx="18062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 rot="10800000" flipH="1">
            <a:off x="5791201" y="7004625"/>
            <a:ext cx="18062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>
            <a:off x="2586032" y="4764909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 rot="10800000" flipH="1">
            <a:off x="2167468" y="5686083"/>
            <a:ext cx="1415627" cy="7586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 rot="10800000">
            <a:off x="3901440" y="5686083"/>
            <a:ext cx="1842347" cy="7586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4" name="Freeform 29"/>
          <p:cNvSpPr>
            <a:spLocks/>
          </p:cNvSpPr>
          <p:nvPr/>
        </p:nvSpPr>
        <p:spPr bwMode="auto">
          <a:xfrm>
            <a:off x="541867" y="6459049"/>
            <a:ext cx="3307645" cy="5779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EMP</a:t>
            </a:r>
            <a:r>
              <a:rPr lang="en-US" sz="2000" baseline="300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=EMP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en-US" sz="2000" dirty="0" smtClean="0">
                <a:latin typeface="Book Antiqua"/>
              </a:rPr>
              <a:t>⋈</a:t>
            </a:r>
            <a:r>
              <a:rPr lang="en-US" sz="2000" baseline="-25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ENO</a:t>
            </a:r>
            <a:r>
              <a:rPr lang="en-US" sz="2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ASG</a:t>
            </a:r>
            <a:r>
              <a:rPr lang="en-US" sz="2000" baseline="30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1</a:t>
            </a:r>
            <a:endParaRPr lang="en-US" sz="2000" baseline="-25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88" name="Freeform 28"/>
          <p:cNvSpPr>
            <a:spLocks/>
          </p:cNvSpPr>
          <p:nvPr/>
        </p:nvSpPr>
        <p:spPr bwMode="auto">
          <a:xfrm>
            <a:off x="2384213" y="5117123"/>
            <a:ext cx="2709333" cy="55992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graphicFrame>
        <p:nvGraphicFramePr>
          <p:cNvPr id="89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00277"/>
              </p:ext>
            </p:extLst>
          </p:nvPr>
        </p:nvGraphicFramePr>
        <p:xfrm>
          <a:off x="2438400" y="5191631"/>
          <a:ext cx="2600960" cy="41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4" imgW="1447387" imgH="228738" progId="Equation.3">
                  <p:embed/>
                </p:oleObj>
              </mc:Choice>
              <mc:Fallback>
                <p:oleObj name="Equation" r:id="rId4" imgW="1447387" imgH="228738" progId="Equation.3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91631"/>
                        <a:ext cx="2600960" cy="410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" name="Group 72"/>
          <p:cNvGrpSpPr>
            <a:grpSpLocks/>
          </p:cNvGrpSpPr>
          <p:nvPr/>
        </p:nvGrpSpPr>
        <p:grpSpPr bwMode="auto">
          <a:xfrm>
            <a:off x="812801" y="8061265"/>
            <a:ext cx="2797387" cy="559929"/>
            <a:chOff x="360" y="3308"/>
            <a:chExt cx="1239" cy="248"/>
          </a:xfrm>
        </p:grpSpPr>
        <p:sp>
          <p:nvSpPr>
            <p:cNvPr id="96" name="Freeform 30"/>
            <p:cNvSpPr>
              <a:spLocks/>
            </p:cNvSpPr>
            <p:nvPr/>
          </p:nvSpPr>
          <p:spPr bwMode="auto">
            <a:xfrm>
              <a:off x="360" y="3308"/>
              <a:ext cx="1239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97" name="Object 68"/>
            <p:cNvGraphicFramePr>
              <a:graphicFrameLocks noChangeAspect="1"/>
            </p:cNvGraphicFramePr>
            <p:nvPr/>
          </p:nvGraphicFramePr>
          <p:xfrm>
            <a:off x="369" y="3344"/>
            <a:ext cx="1221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" name="Equation" r:id="rId6" imgW="1752187" imgH="254092" progId="Equation.3">
                    <p:embed/>
                  </p:oleObj>
                </mc:Choice>
                <mc:Fallback>
                  <p:oleObj name="Equation" r:id="rId6" imgW="1752187" imgH="254092" progId="Equation.3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" y="3344"/>
                          <a:ext cx="1221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8" name="Group 71"/>
          <p:cNvGrpSpPr>
            <a:grpSpLocks/>
          </p:cNvGrpSpPr>
          <p:nvPr/>
        </p:nvGrpSpPr>
        <p:grpSpPr bwMode="auto">
          <a:xfrm>
            <a:off x="4389121" y="8061286"/>
            <a:ext cx="2815450" cy="559930"/>
            <a:chOff x="1916" y="3360"/>
            <a:chExt cx="1247" cy="248"/>
          </a:xfrm>
        </p:grpSpPr>
        <p:sp>
          <p:nvSpPr>
            <p:cNvPr id="99" name="Freeform 69"/>
            <p:cNvSpPr>
              <a:spLocks/>
            </p:cNvSpPr>
            <p:nvPr/>
          </p:nvSpPr>
          <p:spPr bwMode="auto">
            <a:xfrm>
              <a:off x="1920" y="3360"/>
              <a:ext cx="1239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100" name="Object 70"/>
            <p:cNvGraphicFramePr>
              <a:graphicFrameLocks noChangeAspect="1"/>
            </p:cNvGraphicFramePr>
            <p:nvPr/>
          </p:nvGraphicFramePr>
          <p:xfrm>
            <a:off x="1916" y="3396"/>
            <a:ext cx="1247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" name="Equation" r:id="rId8" imgW="1790218" imgH="254092" progId="Equation.3">
                    <p:embed/>
                  </p:oleObj>
                </mc:Choice>
                <mc:Fallback>
                  <p:oleObj name="Equation" r:id="rId8" imgW="1790218" imgH="254092" progId="Equation.3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" y="3396"/>
                          <a:ext cx="1247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205510"/>
              </p:ext>
            </p:extLst>
          </p:nvPr>
        </p:nvGraphicFramePr>
        <p:xfrm>
          <a:off x="2275840" y="7311683"/>
          <a:ext cx="6502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10" imgW="405972" imgH="228600" progId="Equation.3">
                  <p:embed/>
                </p:oleObj>
              </mc:Choice>
              <mc:Fallback>
                <p:oleObj name="Equation" r:id="rId10" imgW="405972" imgH="2286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840" y="7311683"/>
                        <a:ext cx="6502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472273"/>
              </p:ext>
            </p:extLst>
          </p:nvPr>
        </p:nvGraphicFramePr>
        <p:xfrm>
          <a:off x="5940215" y="7311683"/>
          <a:ext cx="69088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12" imgW="431570" imgH="228738" progId="Equation.3">
                  <p:embed/>
                </p:oleObj>
              </mc:Choice>
              <mc:Fallback>
                <p:oleObj name="Equation" r:id="rId12" imgW="431570" imgH="228738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215" y="7311683"/>
                        <a:ext cx="69088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316419"/>
              </p:ext>
            </p:extLst>
          </p:nvPr>
        </p:nvGraphicFramePr>
        <p:xfrm>
          <a:off x="2068125" y="5794457"/>
          <a:ext cx="629921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14" imgW="393302" imgH="228600" progId="Equation.3">
                  <p:embed/>
                </p:oleObj>
              </mc:Choice>
              <mc:Fallback>
                <p:oleObj name="Equation" r:id="rId14" imgW="393302" imgH="22860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125" y="5794457"/>
                        <a:ext cx="629921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292656"/>
              </p:ext>
            </p:extLst>
          </p:nvPr>
        </p:nvGraphicFramePr>
        <p:xfrm>
          <a:off x="4876800" y="5794457"/>
          <a:ext cx="6502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16" imgW="405972" imgH="228600" progId="Equation.3">
                  <p:embed/>
                </p:oleObj>
              </mc:Choice>
              <mc:Fallback>
                <p:oleObj name="Equation" r:id="rId16" imgW="405972" imgH="228600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794457"/>
                        <a:ext cx="6502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Freeform 13"/>
          <p:cNvSpPr>
            <a:spLocks/>
          </p:cNvSpPr>
          <p:nvPr/>
        </p:nvSpPr>
        <p:spPr bwMode="auto">
          <a:xfrm>
            <a:off x="7044267" y="5117123"/>
            <a:ext cx="5908605" cy="6773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9" name="Text Box 81"/>
          <p:cNvSpPr txBox="1">
            <a:spLocks noChangeArrowheads="1"/>
          </p:cNvSpPr>
          <p:nvPr/>
        </p:nvSpPr>
        <p:spPr bwMode="auto">
          <a:xfrm>
            <a:off x="7078464" y="5261008"/>
            <a:ext cx="5743787" cy="30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result= (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× 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EMP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2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)</a:t>
            </a:r>
            <a:r>
              <a:rPr lang="en-US" sz="1800" dirty="0" smtClean="0">
                <a:latin typeface="Book Antiqua"/>
              </a:rPr>
              <a:t>⋈</a:t>
            </a:r>
            <a:r>
              <a:rPr lang="en-US" sz="1700" baseline="-25000" dirty="0" err="1" smtClean="0">
                <a:solidFill>
                  <a:schemeClr val="tx2"/>
                </a:solidFill>
                <a:latin typeface="Arial" charset="0"/>
                <a:sym typeface="Symbol" charset="2"/>
              </a:rPr>
              <a:t>ENO</a:t>
            </a:r>
            <a:r>
              <a:rPr lang="en-US" sz="1700" dirty="0" err="1" smtClean="0">
                <a:solidFill>
                  <a:schemeClr val="tx2"/>
                </a:solidFill>
                <a:latin typeface="Arial" charset="0"/>
              </a:rPr>
              <a:t>σ</a:t>
            </a:r>
            <a:r>
              <a:rPr lang="en-US" sz="1700" baseline="-25000" dirty="0" err="1" smtClean="0">
                <a:solidFill>
                  <a:schemeClr val="tx2"/>
                </a:solidFill>
                <a:latin typeface="Arial" charset="0"/>
              </a:rPr>
              <a:t>RESP</a:t>
            </a:r>
            <a:r>
              <a:rPr lang="en-US" sz="1700" baseline="-25000" dirty="0">
                <a:solidFill>
                  <a:schemeClr val="tx2"/>
                </a:solidFill>
                <a:latin typeface="Arial" charset="0"/>
              </a:rPr>
              <a:t>=“Manager”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Book Antiqua"/>
              </a:rPr>
              <a:t>×</a:t>
            </a:r>
            <a:r>
              <a:rPr lang="en-US" sz="17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ASG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105" name="Freeform 29"/>
          <p:cNvSpPr>
            <a:spLocks/>
          </p:cNvSpPr>
          <p:nvPr/>
        </p:nvSpPr>
        <p:spPr bwMode="auto">
          <a:xfrm>
            <a:off x="4118187" y="6444696"/>
            <a:ext cx="3307645" cy="5779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EMP</a:t>
            </a:r>
            <a:r>
              <a:rPr lang="en-US" sz="2000" baseline="300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=EMP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en-US" sz="2000" dirty="0" smtClean="0">
                <a:latin typeface="Book Antiqua"/>
              </a:rPr>
              <a:t>⋈</a:t>
            </a:r>
            <a:r>
              <a:rPr lang="en-US" sz="2000" baseline="-25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ENO</a:t>
            </a:r>
            <a:r>
              <a:rPr lang="en-US" sz="2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ASG</a:t>
            </a:r>
            <a:r>
              <a:rPr lang="en-US" sz="2000" baseline="30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2</a:t>
            </a:r>
            <a:endParaRPr lang="en-US" sz="2000" baseline="-250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4512"/>
            <a:ext cx="12293600" cy="7068120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(EMP) = 400, </a:t>
            </a: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(ASG) = </a:t>
            </a:r>
            <a:r>
              <a:rPr lang="en-US" dirty="0" smtClean="0">
                <a:ea typeface="ＭＳ Ｐゴシック" charset="-128"/>
              </a:rPr>
              <a:t>1000</a:t>
            </a:r>
          </a:p>
          <a:p>
            <a:pPr lvl="1"/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>
                <a:ea typeface="ＭＳ Ｐゴシック" charset="-128"/>
              </a:rPr>
              <a:t>Strategy 1</a:t>
            </a:r>
          </a:p>
          <a:p>
            <a:pPr lvl="1"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ASG':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ASG' to the sites of EMP: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EMP':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EMP' to result site: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</a:t>
            </a:r>
            <a:r>
              <a:rPr lang="en-US" sz="2400" u="sng" dirty="0" smtClean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Total Cost	460</a:t>
            </a:r>
          </a:p>
          <a:p>
            <a:r>
              <a:rPr lang="en-US" dirty="0" smtClean="0"/>
              <a:t>Strategy 2</a:t>
            </a:r>
          </a:p>
          <a:p>
            <a:pPr lvl="1"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817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Optimization Objectives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Minimize a cost function</a:t>
            </a:r>
          </a:p>
          <a:p>
            <a:pPr lvl="1">
              <a:spcBef>
                <a:spcPct val="25000"/>
              </a:spcBef>
              <a:buFont typeface="Century Schoolbook" charset="0"/>
              <a:buNone/>
            </a:pPr>
            <a:r>
              <a:rPr lang="en-US" dirty="0">
                <a:solidFill>
                  <a:schemeClr val="tx2"/>
                </a:solidFill>
              </a:rPr>
              <a:t>		I/O cost + CPU cost + communication cost</a:t>
            </a:r>
          </a:p>
          <a:p>
            <a:pPr marL="0" indent="0">
              <a:spcBef>
                <a:spcPct val="250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These might have different weights in different distributed environments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Wide area networks 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may dominate or vary much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bandwidth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speed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high protocol overhead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Local area networks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not that dominant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total cost function should be considered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Can also maximize throughput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Complexity of Relational Operations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09748" y="3738563"/>
            <a:ext cx="5716588" cy="2249487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Assume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relations of cardinality </a:t>
            </a:r>
            <a:r>
              <a:rPr lang="en-US" i="1" dirty="0">
                <a:solidFill>
                  <a:schemeClr val="tx2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sequential scan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23093" y="2678022"/>
            <a:ext cx="6484338" cy="61592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0376747" y="2678022"/>
            <a:ext cx="0" cy="61592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123093" y="332826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123093" y="349082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123093" y="479130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123093" y="609178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123093" y="820506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887361" y="2682537"/>
            <a:ext cx="1957476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Book Antiqua"/>
              </a:rPr>
              <a:t>Operation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0343455" y="2682537"/>
            <a:ext cx="219792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Book Antiqua"/>
              </a:rPr>
              <a:t>Complexity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70099" y="3526947"/>
            <a:ext cx="101023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Select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48815" y="3852067"/>
            <a:ext cx="114763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Project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068833" y="4177187"/>
            <a:ext cx="43545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(without duplicate elimination)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11096377" y="3852067"/>
            <a:ext cx="86593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648815" y="4827427"/>
            <a:ext cx="114763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Project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188602" y="5152547"/>
            <a:ext cx="391943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(with duplicate elimination)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616597" y="5477667"/>
            <a:ext cx="11172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Group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0755763" y="5125454"/>
            <a:ext cx="1806794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 smtClean="0">
                <a:solidFill>
                  <a:srgbClr val="000000"/>
                </a:solidFill>
                <a:latin typeface="Book Antiqua"/>
              </a:rPr>
              <a:t>n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sym typeface="Symbol"/>
              </a:rPr>
              <a:t>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log 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6637440" y="6127907"/>
            <a:ext cx="800108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Join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630006" y="6615587"/>
            <a:ext cx="148779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Semi-join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591819" y="7103267"/>
            <a:ext cx="137000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Division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6654629" y="7590947"/>
            <a:ext cx="203911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Set Operators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0794023" y="6723961"/>
            <a:ext cx="172896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 smtClean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  <a:sym typeface="Symbol"/>
              </a:rPr>
              <a:t> 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log 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621162" y="8241187"/>
            <a:ext cx="26163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Cartesian Product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1040569" y="8241187"/>
            <a:ext cx="97529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baseline="30000" dirty="0">
                <a:solidFill>
                  <a:srgbClr val="000000"/>
                </a:solidFill>
                <a:latin typeface="Book Antiqua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Types Of Optimizers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505734" indent="-505734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Exhaustive search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Cost-based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Optimal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Combinatorial complexity in the number of relations</a:t>
            </a:r>
          </a:p>
          <a:p>
            <a:pPr marL="505734" indent="-505734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Heuristics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Not optimal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Regroup common sub-expressions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Perform selection, projection first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Replace a join by a series of </a:t>
            </a:r>
            <a:r>
              <a:rPr lang="en-US" sz="2800" dirty="0" err="1"/>
              <a:t>semijoins</a:t>
            </a:r>
            <a:endParaRPr lang="en-US" sz="2800" dirty="0"/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Reorder operations to reduce intermediate relation size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Optimize individual operations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155</TotalTime>
  <Pages>0</Pages>
  <Words>683</Words>
  <Characters>0</Characters>
  <Application>Microsoft Office PowerPoint</Application>
  <PresentationFormat>Custom</PresentationFormat>
  <Lines>0</Lines>
  <Paragraphs>231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Book</vt:lpstr>
      <vt:lpstr>Equation</vt:lpstr>
      <vt:lpstr>Outline</vt:lpstr>
      <vt:lpstr>Query Processing in a DDBMS</vt:lpstr>
      <vt:lpstr>Query Processing Components</vt:lpstr>
      <vt:lpstr>Selecting Alternatives</vt:lpstr>
      <vt:lpstr>What is the Problem?</vt:lpstr>
      <vt:lpstr>Cost of Alternatives</vt:lpstr>
      <vt:lpstr>Query Optimization Objectives</vt:lpstr>
      <vt:lpstr>Complexity of Relational Operations</vt:lpstr>
      <vt:lpstr>Query Optimization Issues – Types Of Optimizers</vt:lpstr>
      <vt:lpstr>Query Optimization Issues – Optimization Granularity</vt:lpstr>
      <vt:lpstr>Query Optimization Issues – Optimization Timing</vt:lpstr>
      <vt:lpstr>Query Optimization Issues – Statistics</vt:lpstr>
      <vt:lpstr>Query Optimization Issues – Decision Sites</vt:lpstr>
      <vt:lpstr>Query Optimization Issues – Network Topology</vt:lpstr>
      <vt:lpstr>Distributed Query Processing Methodology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Kiringa</cp:lastModifiedBy>
  <cp:revision>32</cp:revision>
  <dcterms:modified xsi:type="dcterms:W3CDTF">2013-02-26T21:25:31Z</dcterms:modified>
</cp:coreProperties>
</file>