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</p:sldMasterIdLst>
  <p:notesMasterIdLst>
    <p:notesMasterId r:id="rId43"/>
  </p:notesMasterIdLst>
  <p:sldIdLst>
    <p:sldId id="257" r:id="rId13"/>
    <p:sldId id="260" r:id="rId14"/>
    <p:sldId id="261" r:id="rId15"/>
    <p:sldId id="288" r:id="rId16"/>
    <p:sldId id="264" r:id="rId17"/>
    <p:sldId id="263" r:id="rId18"/>
    <p:sldId id="265" r:id="rId19"/>
    <p:sldId id="262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77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76" y="-15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ook Antiqua"/>
              </a:defRPr>
            </a:lvl1pPr>
          </a:lstStyle>
          <a:p>
            <a:fld id="{A2D28668-4D79-1542-BFA9-E206EABC3D01}" type="datetimeFigureOut">
              <a:rPr lang="en-US" smtClean="0"/>
              <a:pPr/>
              <a:t>2/5/2013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7BB5D437-2335-C845-8C48-70C7B77E24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1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982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9624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7F788-5F93-2246-A051-3A3489747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48496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5B45B-9E7D-A043-890F-6EE6D73FA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7619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FE08-4163-9248-BE7A-2F6508413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74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8B2F7-F711-B841-8E74-1FB5CA37C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67055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100" y="2984500"/>
            <a:ext cx="28321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BD84F-5BDE-2341-B914-3AB63FE24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7849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B6D2-F68A-AB4A-A1F2-6E3C61EA6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6776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34D2D-0BCD-4349-85E2-09C225929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9807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AE526-F9E9-2043-ACBD-A8020AC05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0676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43466-7E2A-0744-8858-BA67B6941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2294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B0FB3-54DD-D341-B482-0F0C862E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702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2625" y="444500"/>
            <a:ext cx="3076575" cy="88138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44500"/>
            <a:ext cx="9077325" cy="88138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0544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FD4D-D99E-4742-B6CF-45FEDC858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7083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8050" y="444500"/>
            <a:ext cx="1454150" cy="8864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4210050" cy="8864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DA89-5141-9544-9F92-5C30434EC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9115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F246B-23BA-DD44-9BD0-2779EC6F8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704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6BF10-EAA3-0D49-A07B-A547A0D81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910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1FEAB-2F82-024E-AD78-E7432A661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864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F564C-154D-3846-8391-0CBCCAE41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94614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9F4A2-E40A-D640-992A-140A5E0CB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39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150F5-43CB-4C4C-920F-6A481D1F4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4632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89E8-3151-134F-AD25-87CCC4C23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6407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9899-899D-2A41-8211-D5E0FB805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0237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4" y="162560"/>
            <a:ext cx="10187093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73387" y="2384213"/>
            <a:ext cx="4985173" cy="5852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307" y="2384213"/>
            <a:ext cx="4985173" cy="5852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937E-0D5C-2042-B754-17DE7E5A9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366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55953-53D1-3F41-8BCE-636700F6C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7114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9B871-EE73-D84B-BCCE-9FF9C85B8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7154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6CC53-EBA3-6545-AE97-588656C19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5125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7E76B-2C85-074D-A195-CDB344E28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9537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056DD-0BB5-744A-9F8A-0E666B527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7179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146C-4D68-5840-9122-B2AA5A064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735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3743-94EA-8648-90F6-EC5DB53C9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3604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1FC4B-67BB-2842-9B5E-8C6BDCB86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8011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116E3-35C5-BF45-BE2C-8137945E3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86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DBE2A-BD32-CD44-8F17-B668B3071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44148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81A9F-F379-464F-B4E9-39E082EAB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093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D70D-CE59-AB45-9DBC-A63F59B63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9908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05B6-12F1-2247-879D-C5553B250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39546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2677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2677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3E84D-51FD-CA4E-BB8E-1CEDA51A7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7814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5E313-2691-7240-BA3A-1FDFEDCA9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7760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89B9E-1B13-4F46-A070-C8B63CB66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1872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38F9-A039-AD4E-BD66-863E26B4C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188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4BF8-C310-FE47-A47A-5362C73A4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542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2AE1F-AC50-C041-B0B7-EC9051B7B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366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28495-E098-9E42-81CB-011F88A7C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534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7612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CC84-E267-9D4E-B619-0DB4AE674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149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CFFEA-F5AC-F446-9A9A-E6670E335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57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274A7-7430-FF4B-B2F9-B2BBA55DC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953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AB8BC-13CB-2145-9D06-BA3C1F62B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355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AF08-3CEE-6845-958C-5FAA96888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6778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ECA4-1564-8746-8100-83EAD0D56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909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22B47-0AD7-7D47-97D2-B2EBAA3EE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0346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01000"/>
            <a:ext cx="60706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CB3C1-51B4-F844-8313-46D594D23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5204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90A4E-6363-904C-92C0-F93B4E44D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0367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CB132-01A6-1943-9D43-5F4A39D49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3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0495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AD216-4F99-5848-8570-E9C3B739D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847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E7D6-B6C0-3844-B2A7-7A44E8455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6645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4E138-A72A-B64D-AF77-709E471E1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601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3D61C-A3EE-2445-BBFB-5195A7269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0747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6908800"/>
            <a:ext cx="3073400" cy="1600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6908800"/>
            <a:ext cx="9067800" cy="16002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D393-9776-E349-B1F4-1F50F7190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5657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AA984-122F-694A-B38B-C26A7D115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2739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2D60-422B-C34B-961C-784A28F5D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353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6C07D-9925-9648-A420-391A560E5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2376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100" y="5410200"/>
            <a:ext cx="2832100" cy="166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CD62C-12BA-684D-9CE0-04C754778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93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B7BE0-5876-EE49-AF8B-5228CC03E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81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5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5817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69C39-CC36-9641-9B7E-F2EA2883F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5577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7CA85-523B-9647-9ECF-4D5B9F1A9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6372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4DF5B-9F05-CC4E-A994-9B7D92288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407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C0E4E-9981-D844-9541-92EDB2CB6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0569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57B30-AB09-A648-8DFB-7FF572843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2818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8050" y="1930400"/>
            <a:ext cx="1454150" cy="51435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930400"/>
            <a:ext cx="4210050" cy="51435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6AC21-7C16-5E4D-8230-F10F2C292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918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4C503-1D87-7E40-BEA1-90DB27A52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2559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923F-1A11-FF45-8EEA-63D5CBFFD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0290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9595-13ED-4C41-97BF-899D09C25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0240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44500"/>
            <a:ext cx="6070600" cy="886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44328-95FE-FE45-A70E-7A5604D22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845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3905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57A69-376D-5648-B9DB-E2AC415D1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5511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22534-ECCB-4C43-A506-563840055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3112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0753B-778C-4743-82BB-0E15F98A2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483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752DE-B179-E941-9BFB-9C0FBBB8F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0771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20E73-E5B4-DC46-A6AB-2DBA06976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622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F548C-36CB-274C-A911-9F5E9388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444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390525"/>
            <a:ext cx="3073400" cy="8918575"/>
          </a:xfrm>
          <a:prstGeom prst="rect">
            <a:avLst/>
          </a:prstGeo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390525"/>
            <a:ext cx="9067800" cy="891857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9E1CB-89AA-DA45-BB46-787AAB1C9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6459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Book Antiqu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4053E-8524-4549-BAA9-4718AFB2C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9138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16365-2D24-7747-A9C1-B48A9243B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7058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Book Antiqu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C1FA1-FA49-624C-8A33-4956711F3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60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986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Book Antiqua"/>
              </a:defRPr>
            </a:lvl1pPr>
            <a:lvl2pPr>
              <a:defRPr sz="2400">
                <a:latin typeface="Book Antiqua"/>
              </a:defRPr>
            </a:lvl2pPr>
            <a:lvl3pPr>
              <a:defRPr sz="2000">
                <a:latin typeface="Book Antiqua"/>
              </a:defRPr>
            </a:lvl3pPr>
            <a:lvl4pPr>
              <a:defRPr sz="1800">
                <a:latin typeface="Book Antiqua"/>
              </a:defRPr>
            </a:lvl4pPr>
            <a:lvl5pPr>
              <a:defRPr sz="1800">
                <a:latin typeface="Book Antiqu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95B33-F50C-E444-868C-4343DA83C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0226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Book Antiqu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Book Antiqua"/>
              </a:defRPr>
            </a:lvl1pPr>
            <a:lvl2pPr>
              <a:defRPr sz="2000">
                <a:latin typeface="Book Antiqua"/>
              </a:defRPr>
            </a:lvl2pPr>
            <a:lvl3pPr>
              <a:defRPr sz="1800">
                <a:latin typeface="Book Antiqua"/>
              </a:defRPr>
            </a:lvl3pPr>
            <a:lvl4pPr>
              <a:defRPr sz="1600">
                <a:latin typeface="Book Antiqua"/>
              </a:defRPr>
            </a:lvl4pPr>
            <a:lvl5pPr>
              <a:defRPr sz="1600">
                <a:latin typeface="Book Antiqu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1AFE-CDC8-7141-8C4B-595935785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2542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9C97F-66D7-1244-A3E1-B2C1B3F54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7613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494B2-9EF0-474E-92C6-42DE0F373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3508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Book Antiqua"/>
              </a:defRPr>
            </a:lvl1pPr>
            <a:lvl2pPr>
              <a:defRPr sz="2800">
                <a:latin typeface="Book Antiqua"/>
              </a:defRPr>
            </a:lvl2pPr>
            <a:lvl3pPr>
              <a:defRPr sz="2400">
                <a:latin typeface="Book Antiqua"/>
              </a:defRPr>
            </a:lvl3pPr>
            <a:lvl4pPr>
              <a:defRPr sz="2000">
                <a:latin typeface="Book Antiqua"/>
              </a:defRPr>
            </a:lvl4pPr>
            <a:lvl5pPr>
              <a:defRPr sz="2000">
                <a:latin typeface="Book Antiqu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1BF98-7633-164B-B402-9D307D8D9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5179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Book Antiqu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Book Antiqu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C6A7-D401-674D-9CF4-0586D1159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9131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022CB-09F4-404E-B564-737216CA5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7231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Book Antiqua"/>
              </a:defRPr>
            </a:lvl1pPr>
            <a:lvl2pPr>
              <a:defRPr>
                <a:latin typeface="Book Antiqua"/>
              </a:defRPr>
            </a:lvl2pPr>
            <a:lvl3pPr>
              <a:defRPr>
                <a:latin typeface="Book Antiqua"/>
              </a:defRPr>
            </a:lvl3pPr>
            <a:lvl4pPr>
              <a:defRPr>
                <a:latin typeface="Book Antiqua"/>
              </a:defRPr>
            </a:lvl4pPr>
            <a:lvl5pPr>
              <a:defRPr>
                <a:latin typeface="Book Antiqu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AB856-CDCB-DF4D-A419-125B4490C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9407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0F842-AE01-A448-BC1F-FDE655607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5905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AD25D-5A10-AA47-83FF-15CBEC8D1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761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13705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70CBF-6CBA-E140-8AF4-7D386C0AC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0997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81A-5B10-3F4D-B506-E83420E65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8678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6650F-EA5D-A248-B9CE-F7EC350B2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8513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EDF9-3197-5B43-9D3A-108E1B23D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5147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058E6-FEA5-F140-A08F-BE105A346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859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B5C9-BE4B-624E-9971-82DBBDC9F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8121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06AA9-6D44-0D4A-A03B-34A493EAB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604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0C11A-4217-1D41-8270-CB5F31516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418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39DEE-173A-8F44-B5B2-5D647BA4D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3668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75607-B2D3-C947-8371-7A69D99C4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756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74459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909C7-FB99-7441-A6B4-9DE3BADCC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302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25A63-6E3A-344E-ACDC-009EC421A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2655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984500"/>
            <a:ext cx="60706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99CEA-ADB5-4A42-A9A1-F2E3E3419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1198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B555-9772-D643-AF75-2B8634F2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7695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CA399-A8B0-0845-8F49-14F8873E1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2799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A7406-F108-774F-BFD5-F9AC5C0AD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8877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AAE89-D0CB-D94D-94FE-118F1561E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7893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F455-A742-AF40-83B1-AD80EF4D3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987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9ADBD-B511-D349-8FA7-39733A57B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0944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444500"/>
            <a:ext cx="3073400" cy="8864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44500"/>
            <a:ext cx="9067800" cy="88646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D9526-6A10-8943-931A-B37F245FA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210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>
                <a:sym typeface="Palatino" charset="0"/>
              </a:rPr>
              <a:t>Drag picture to placeholder or click icon to add</a:t>
            </a:r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14296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A3D51-77C3-0644-9ADB-DF948055F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6760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83062-BE27-6543-9F58-33AF3ACCA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2527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482FC-4898-CD45-B1F0-4AC084B70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1574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2984500"/>
            <a:ext cx="2870200" cy="632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70571-EB32-CD44-AAA7-B3C1A8BE4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3579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7811C-437C-1847-B639-6287A892C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5965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2823-6208-BB42-939D-9D823F4B1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6272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C3E6C-EB7C-5246-8012-78499DB60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3323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23FF2-F915-9049-A235-3916A4494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7879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latino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32E1-B0B1-104B-BA23-C69D2E298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4435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D627A-53DA-2F43-84A7-B9544A67B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326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489200"/>
            <a:ext cx="122936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CA" dirty="0" smtClean="0">
                <a:sym typeface="Palatino" charset="0"/>
              </a:rPr>
              <a:t>Second level</a:t>
            </a:r>
          </a:p>
          <a:p>
            <a:pPr lvl="2"/>
            <a:r>
              <a:rPr lang="en-CA" dirty="0" smtClean="0">
                <a:sym typeface="Palatino" charset="0"/>
              </a:rPr>
              <a:t>Third level</a:t>
            </a:r>
          </a:p>
          <a:p>
            <a:pPr lvl="3"/>
            <a:r>
              <a:rPr lang="en-CA" dirty="0" smtClean="0">
                <a:sym typeface="Palatino" charset="0"/>
              </a:rPr>
              <a:t>Fourth level</a:t>
            </a:r>
          </a:p>
          <a:p>
            <a:pPr lvl="4"/>
            <a:r>
              <a:rPr lang="en-CA" dirty="0" smtClean="0">
                <a:sym typeface="Palatino" charset="0"/>
              </a:rPr>
              <a:t>Fifth level</a:t>
            </a:r>
            <a:endParaRPr lang="en-US" dirty="0">
              <a:sym typeface="Palatino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>
                <a:sym typeface="Didot" charset="0"/>
              </a:rPr>
              <a:t>Click to edit Master title style</a:t>
            </a:r>
            <a:endParaRPr lang="en-US">
              <a:sym typeface="Didot" charset="0"/>
            </a:endParaRP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404813" y="2235200"/>
            <a:ext cx="12193587" cy="50800"/>
            <a:chOff x="0" y="0"/>
            <a:chExt cx="7680" cy="32"/>
          </a:xfrm>
        </p:grpSpPr>
        <p:sp>
          <p:nvSpPr>
            <p:cNvPr id="1035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36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029" name="Group 6"/>
          <p:cNvGrpSpPr>
            <a:grpSpLocks/>
          </p:cNvGrpSpPr>
          <p:nvPr/>
        </p:nvGrpSpPr>
        <p:grpSpPr bwMode="auto">
          <a:xfrm>
            <a:off x="393700" y="9347200"/>
            <a:ext cx="12192000" cy="50800"/>
            <a:chOff x="0" y="0"/>
            <a:chExt cx="7680" cy="32"/>
          </a:xfrm>
        </p:grpSpPr>
        <p:sp>
          <p:nvSpPr>
            <p:cNvPr id="1033" name="Line 7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34" name="Line 8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030" name="Rectangle 9"/>
          <p:cNvSpPr>
            <a:spLocks/>
          </p:cNvSpPr>
          <p:nvPr/>
        </p:nvSpPr>
        <p:spPr bwMode="auto">
          <a:xfrm>
            <a:off x="425590" y="9521567"/>
            <a:ext cx="1258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</a:rPr>
              <a:t>Distributed DBMS</a:t>
            </a:r>
          </a:p>
        </p:txBody>
      </p:sp>
      <p:sp>
        <p:nvSpPr>
          <p:cNvPr id="1031" name="Rectangle 10"/>
          <p:cNvSpPr>
            <a:spLocks/>
          </p:cNvSpPr>
          <p:nvPr/>
        </p:nvSpPr>
        <p:spPr bwMode="auto">
          <a:xfrm>
            <a:off x="5571333" y="9521567"/>
            <a:ext cx="19002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©</a:t>
            </a:r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</a:rPr>
              <a:t>M. T.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</a:rPr>
              <a:t>Özsu</a:t>
            </a:r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</a:rPr>
              <a:t> &amp; P.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</a:rPr>
              <a:t>Valduriez</a:t>
            </a:r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</a:endParaRPr>
          </a:p>
        </p:txBody>
      </p:sp>
      <p:sp>
        <p:nvSpPr>
          <p:cNvPr id="1032" name="Rectangle 10"/>
          <p:cNvSpPr>
            <a:spLocks/>
          </p:cNvSpPr>
          <p:nvPr/>
        </p:nvSpPr>
        <p:spPr bwMode="auto">
          <a:xfrm>
            <a:off x="11255375" y="9539288"/>
            <a:ext cx="14033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</a:rPr>
              <a:t>Ch.4/</a:t>
            </a:r>
            <a:fld id="{7FD9B308-1652-954A-BEEA-72E76E365DC5}" type="slidenum">
              <a:rPr lang="en-US" sz="1200">
                <a:latin typeface="Book Antiqua"/>
              </a:rPr>
              <a:pPr algn="r"/>
              <a:t>‹#›</a:t>
            </a:fld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93" r:id="rId12"/>
  </p:sldLayoutIdLst>
  <p:transition/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150000"/>
        <a:buFont typeface="Palatino" charset="0"/>
        <a:buChar char="•"/>
        <a:defRPr sz="2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5000"/>
        <a:buFont typeface="Zapf Dingbats" charset="0"/>
        <a:buChar char="➡"/>
        <a:defRPr sz="26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0000"/>
        <a:buFont typeface="Zapf Dingbats" charset="0"/>
        <a:buChar char="✦"/>
        <a:defRPr sz="24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69000"/>
        <a:buFont typeface="Lucida Grande" charset="0"/>
        <a:buChar char="✓"/>
        <a:defRPr sz="2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16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5816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406400" y="2565400"/>
            <a:ext cx="5689600" cy="50800"/>
            <a:chOff x="0" y="0"/>
            <a:chExt cx="3584" cy="32"/>
          </a:xfrm>
        </p:grpSpPr>
        <p:sp>
          <p:nvSpPr>
            <p:cNvPr id="10246" name="Line 4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0247" name="Line 5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1270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EFFFE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3186BA61-E350-4749-B607-01AB0C6DC3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174D3957-95A6-2D49-A9BC-68C9EC67AE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12298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2299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2292" name="Rectangle 5"/>
          <p:cNvSpPr>
            <a:spLocks/>
          </p:cNvSpPr>
          <p:nvPr/>
        </p:nvSpPr>
        <p:spPr bwMode="auto">
          <a:xfrm>
            <a:off x="425590" y="9534267"/>
            <a:ext cx="1258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</a:rPr>
              <a:t>Distributed DBMS</a:t>
            </a:r>
          </a:p>
        </p:txBody>
      </p:sp>
      <p:sp>
        <p:nvSpPr>
          <p:cNvPr id="12293" name="Rectangle 6"/>
          <p:cNvSpPr>
            <a:spLocks/>
          </p:cNvSpPr>
          <p:nvPr/>
        </p:nvSpPr>
        <p:spPr bwMode="auto">
          <a:xfrm>
            <a:off x="5571370" y="9534267"/>
            <a:ext cx="19001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</a:rPr>
              <a:t>@ M. T. Özsu &amp; P.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</a:rPr>
              <a:t>Valduriez</a:t>
            </a:r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</a:endParaRPr>
          </a:p>
        </p:txBody>
      </p:sp>
      <p:grpSp>
        <p:nvGrpSpPr>
          <p:cNvPr id="12294" name="Group 7"/>
          <p:cNvGrpSpPr>
            <a:grpSpLocks/>
          </p:cNvGrpSpPr>
          <p:nvPr/>
        </p:nvGrpSpPr>
        <p:grpSpPr bwMode="auto">
          <a:xfrm>
            <a:off x="404813" y="9321800"/>
            <a:ext cx="12193587" cy="50800"/>
            <a:chOff x="0" y="0"/>
            <a:chExt cx="7680" cy="32"/>
          </a:xfrm>
        </p:grpSpPr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3322" name="Text Box 10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82500" y="9474200"/>
            <a:ext cx="266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2BF89361-223F-9849-BD1F-CC994AE391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E4AC7AAB-474D-5D4D-BEAE-BA8B2956DC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1pPr>
      <a:lvl2pPr marL="8128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2pPr>
      <a:lvl3pPr marL="1257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3pPr>
      <a:lvl4pPr marL="17018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4pPr>
      <a:lvl5pPr marL="2146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5pPr>
      <a:lvl6pPr marL="26035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60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517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75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01000"/>
            <a:ext cx="122936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908800"/>
            <a:ext cx="122936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404813" y="8623300"/>
            <a:ext cx="12193587" cy="50800"/>
            <a:chOff x="0" y="0"/>
            <a:chExt cx="7680" cy="32"/>
          </a:xfrm>
        </p:grpSpPr>
        <p:sp>
          <p:nvSpPr>
            <p:cNvPr id="3078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3079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4102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26C25DBA-95F4-CC43-8426-A43335D371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1pPr>
      <a:lvl2pPr marL="742950" indent="-28575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2pPr>
      <a:lvl3pPr marL="11430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3pPr>
      <a:lvl4pPr marL="16002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4pPr>
      <a:lvl5pPr marL="20574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5410200"/>
            <a:ext cx="58166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930400"/>
            <a:ext cx="5816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406400" y="5270500"/>
            <a:ext cx="5689600" cy="50800"/>
            <a:chOff x="0" y="0"/>
            <a:chExt cx="3584" cy="32"/>
          </a:xfrm>
        </p:grpSpPr>
        <p:sp>
          <p:nvSpPr>
            <p:cNvPr id="4102" name="Line 4"/>
            <p:cNvSpPr>
              <a:spLocks noChangeShapeType="1"/>
            </p:cNvSpPr>
            <p:nvPr/>
          </p:nvSpPr>
          <p:spPr bwMode="auto">
            <a:xfrm>
              <a:off x="0" y="0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4103" name="Line 5"/>
            <p:cNvSpPr>
              <a:spLocks noChangeShapeType="1"/>
            </p:cNvSpPr>
            <p:nvPr/>
          </p:nvSpPr>
          <p:spPr bwMode="auto">
            <a:xfrm>
              <a:off x="0" y="32"/>
              <a:ext cx="3584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5126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>
            <a:outerShdw blurRad="381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EFFFE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8C3320BF-F4E4-2E42-BCA8-95BA1D951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1pPr>
      <a:lvl2pPr marL="742950" indent="-28575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2pPr>
      <a:lvl3pPr marL="1143000" indent="-2286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3pPr>
      <a:lvl4pPr marL="1600200" indent="-2286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4pPr>
      <a:lvl5pPr marL="2057400" indent="-228600" algn="l" rtl="0" eaLnBrk="0" fontAlgn="base" hangingPunct="0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Book Antiqua"/>
          <a:ea typeface="+mn-ea"/>
          <a:cs typeface="+mn-cs"/>
          <a:sym typeface="Palatino" charset="0"/>
        </a:defRPr>
      </a:lvl5pPr>
      <a:lvl6pPr marL="4572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l" rtl="0" fontAlgn="base">
        <a:spcBef>
          <a:spcPts val="100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44500"/>
            <a:ext cx="12293600" cy="886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404813" y="9347200"/>
            <a:ext cx="12193587" cy="50800"/>
            <a:chOff x="0" y="0"/>
            <a:chExt cx="7680" cy="32"/>
          </a:xfrm>
        </p:grpSpPr>
        <p:sp>
          <p:nvSpPr>
            <p:cNvPr id="5125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5126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149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2E04700D-0E64-864D-A82B-049FA7D5AC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8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628900"/>
            <a:ext cx="122936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404813" y="4864100"/>
            <a:ext cx="12193587" cy="50800"/>
            <a:chOff x="0" y="0"/>
            <a:chExt cx="7680" cy="32"/>
          </a:xfrm>
        </p:grpSpPr>
        <p:sp>
          <p:nvSpPr>
            <p:cNvPr id="6149" name="Line 3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150" name="Line 4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717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B4A9450D-A1CD-0A4D-972A-66765528B2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1pPr>
      <a:lvl2pPr marL="742950" indent="-28575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2pPr>
      <a:lvl3pPr marL="11430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3pPr>
      <a:lvl4pPr marL="16002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4pPr>
      <a:lvl5pPr marL="2057400" indent="-228600" algn="just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5pPr>
      <a:lvl6pPr marL="4572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6pPr>
      <a:lvl7pPr marL="9144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7pPr>
      <a:lvl8pPr marL="13716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8pPr>
      <a:lvl9pPr marL="1828800" algn="just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4A71A9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2984500"/>
            <a:ext cx="589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7174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7175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8198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36424E8A-4CD7-9E4D-BE83-236EE440FC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12293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8201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02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8197" name="Group 6"/>
          <p:cNvGrpSpPr>
            <a:grpSpLocks/>
          </p:cNvGrpSpPr>
          <p:nvPr/>
        </p:nvGrpSpPr>
        <p:grpSpPr bwMode="auto">
          <a:xfrm>
            <a:off x="404813" y="9385300"/>
            <a:ext cx="12193587" cy="50800"/>
            <a:chOff x="0" y="0"/>
            <a:chExt cx="7680" cy="32"/>
          </a:xfrm>
        </p:grpSpPr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9225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85B4E210-4AD8-6A4A-9F2B-F6D76FDD27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Didot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984500"/>
            <a:ext cx="5892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Palatino" charset="0"/>
              </a:rPr>
              <a:t>Click to edit Master text styles</a:t>
            </a:r>
          </a:p>
          <a:p>
            <a:pPr lvl="1"/>
            <a:r>
              <a:rPr lang="en-US" dirty="0">
                <a:sym typeface="Palatino" charset="0"/>
              </a:rPr>
              <a:t>Second level</a:t>
            </a:r>
          </a:p>
          <a:p>
            <a:pPr lvl="2"/>
            <a:r>
              <a:rPr lang="en-US" dirty="0">
                <a:sym typeface="Palatino" charset="0"/>
              </a:rPr>
              <a:t>Third level</a:t>
            </a:r>
          </a:p>
          <a:p>
            <a:pPr lvl="3"/>
            <a:r>
              <a:rPr lang="en-US" dirty="0">
                <a:sym typeface="Palatino" charset="0"/>
              </a:rPr>
              <a:t>Fourth level</a:t>
            </a:r>
          </a:p>
          <a:p>
            <a:pPr lvl="4"/>
            <a:r>
              <a:rPr lang="en-US" dirty="0">
                <a:sym typeface="Palatino" charset="0"/>
              </a:rPr>
              <a:t>Fifth level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404813" y="2565400"/>
            <a:ext cx="12193587" cy="50800"/>
            <a:chOff x="0" y="0"/>
            <a:chExt cx="7680" cy="32"/>
          </a:xfrm>
        </p:grpSpPr>
        <p:sp>
          <p:nvSpPr>
            <p:cNvPr id="9222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9223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>
              <a:solidFill>
                <a:srgbClr val="6682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0246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331700" y="9220200"/>
            <a:ext cx="3175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253750"/>
                </a:solidFill>
                <a:latin typeface="Book Antiqua"/>
                <a:ea typeface="ＭＳ Ｐゴシック" charset="0"/>
                <a:cs typeface="Book Antiqua"/>
              </a:defRPr>
            </a:lvl1pPr>
            <a:lvl2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>
              <a:defRPr/>
            </a:pPr>
            <a:fld id="{9F9E1153-3D97-4542-81DF-B4664A5122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0" fontAlgn="base" hangingPunct="0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fontAlgn="base">
        <a:lnSpc>
          <a:spcPct val="90000"/>
        </a:lnSpc>
        <a:spcBef>
          <a:spcPts val="38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 sz="3000"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Introduction</a:t>
            </a:r>
          </a:p>
          <a:p>
            <a:pPr>
              <a:defRPr/>
            </a:pPr>
            <a:r>
              <a:rPr lang="en-US" dirty="0" smtClean="0"/>
              <a:t>Background</a:t>
            </a:r>
            <a:endParaRPr lang="en-US" dirty="0"/>
          </a:p>
          <a:p>
            <a:pPr>
              <a:defRPr/>
            </a:pPr>
            <a:r>
              <a:rPr lang="en-US" dirty="0" smtClean="0"/>
              <a:t>Distributed Database Design</a:t>
            </a:r>
          </a:p>
          <a:p>
            <a:pPr>
              <a:defRPr/>
            </a:pPr>
            <a:r>
              <a:rPr lang="en-US" dirty="0" smtClean="0">
                <a:solidFill>
                  <a:srgbClr val="1771A9"/>
                </a:solidFill>
              </a:rPr>
              <a:t>Database Integration</a:t>
            </a:r>
          </a:p>
          <a:p>
            <a:pPr lvl="1">
              <a:defRPr/>
            </a:pPr>
            <a:r>
              <a:rPr lang="en-US" dirty="0" smtClean="0">
                <a:solidFill>
                  <a:srgbClr val="1771A9"/>
                </a:solidFill>
              </a:rPr>
              <a:t>Schema Matching</a:t>
            </a:r>
          </a:p>
          <a:p>
            <a:pPr lvl="1">
              <a:defRPr/>
            </a:pPr>
            <a:r>
              <a:rPr lang="en-US" dirty="0" smtClean="0">
                <a:solidFill>
                  <a:srgbClr val="1771A9"/>
                </a:solidFill>
              </a:rPr>
              <a:t>Schema Mapping</a:t>
            </a:r>
          </a:p>
          <a:p>
            <a:pPr>
              <a:defRPr/>
            </a:pPr>
            <a:r>
              <a:rPr lang="en-US" dirty="0" smtClean="0"/>
              <a:t>Semantic Data Control</a:t>
            </a:r>
          </a:p>
          <a:p>
            <a:pPr>
              <a:defRPr/>
            </a:pPr>
            <a:r>
              <a:rPr lang="en-US" dirty="0" smtClean="0"/>
              <a:t>Distributed Query Processing</a:t>
            </a:r>
          </a:p>
          <a:p>
            <a:pPr>
              <a:defRPr/>
            </a:pPr>
            <a:r>
              <a:rPr lang="en-US" dirty="0" smtClean="0"/>
              <a:t>Multimedia Query Processing</a:t>
            </a:r>
          </a:p>
          <a:p>
            <a:pPr>
              <a:defRPr/>
            </a:pPr>
            <a:r>
              <a:rPr lang="en-US" dirty="0" smtClean="0"/>
              <a:t>Distributed Transaction Management</a:t>
            </a:r>
          </a:p>
          <a:p>
            <a:pPr>
              <a:defRPr/>
            </a:pPr>
            <a:r>
              <a:rPr lang="en-US" dirty="0" smtClean="0"/>
              <a:t>Data Replication</a:t>
            </a:r>
          </a:p>
          <a:p>
            <a:pPr>
              <a:defRPr/>
            </a:pPr>
            <a:r>
              <a:rPr lang="en-US" dirty="0" smtClean="0"/>
              <a:t>Parallel Database Systems</a:t>
            </a:r>
          </a:p>
          <a:p>
            <a:pPr>
              <a:defRPr/>
            </a:pPr>
            <a:r>
              <a:rPr lang="en-US" dirty="0" smtClean="0"/>
              <a:t>Distributed Object DBMS</a:t>
            </a:r>
          </a:p>
          <a:p>
            <a:pPr>
              <a:defRPr/>
            </a:pPr>
            <a:r>
              <a:rPr lang="en-US" dirty="0" smtClean="0"/>
              <a:t>Peer-to-Peer Data Management</a:t>
            </a:r>
          </a:p>
          <a:p>
            <a:pPr>
              <a:defRPr/>
            </a:pPr>
            <a:r>
              <a:rPr lang="en-US" dirty="0" smtClean="0"/>
              <a:t>Web Data Management </a:t>
            </a:r>
          </a:p>
          <a:p>
            <a:pPr>
              <a:defRPr/>
            </a:pPr>
            <a:r>
              <a:rPr lang="en-US" dirty="0" smtClean="0"/>
              <a:t>Current 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Schema matching</a:t>
            </a:r>
          </a:p>
          <a:p>
            <a:pPr lvl="1"/>
            <a:r>
              <a:rPr lang="en-US"/>
              <a:t>Finding the correspondences between multiple schemas</a:t>
            </a:r>
          </a:p>
          <a:p>
            <a:r>
              <a:rPr lang="en-US"/>
              <a:t>Schema integration</a:t>
            </a:r>
          </a:p>
          <a:p>
            <a:pPr lvl="1"/>
            <a:r>
              <a:rPr lang="en-US"/>
              <a:t>Creation of the GCS (or mediated schema) using the correspondences</a:t>
            </a:r>
          </a:p>
          <a:p>
            <a:r>
              <a:rPr lang="en-US"/>
              <a:t>Schema mapping</a:t>
            </a:r>
          </a:p>
          <a:p>
            <a:pPr lvl="1"/>
            <a:r>
              <a:rPr lang="en-US"/>
              <a:t>How to map data from local databases to the GCS</a:t>
            </a:r>
          </a:p>
          <a:p>
            <a:r>
              <a:rPr lang="en-US"/>
              <a:t>Important: sometimes the GCS is defined first and schema matching and schema mapping is done against this target GCS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Example</a:t>
            </a:r>
            <a:endParaRPr lang="en-US" dirty="0"/>
          </a:p>
        </p:txBody>
      </p:sp>
      <p:pic>
        <p:nvPicPr>
          <p:cNvPr id="4" name="Content Placeholder 3" descr="Fig-4-erd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168" r="-15168"/>
          <a:stretch>
            <a:fillRect/>
          </a:stretch>
        </p:blipFill>
        <p:spPr>
          <a:xfrm>
            <a:off x="4355002" y="2926081"/>
            <a:ext cx="8649798" cy="5093547"/>
          </a:xfrm>
        </p:spPr>
      </p:pic>
      <p:sp>
        <p:nvSpPr>
          <p:cNvPr id="5" name="TextBox 4"/>
          <p:cNvSpPr txBox="1"/>
          <p:nvPr/>
        </p:nvSpPr>
        <p:spPr>
          <a:xfrm>
            <a:off x="325120" y="6177281"/>
            <a:ext cx="7911253" cy="188222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800" dirty="0">
                <a:latin typeface="Book Antiqua"/>
              </a:rPr>
              <a:t>EMP(</a:t>
            </a:r>
            <a:r>
              <a:rPr lang="en-US" sz="2800" u="sng" dirty="0">
                <a:latin typeface="Book Antiqua"/>
              </a:rPr>
              <a:t>ENO</a:t>
            </a:r>
            <a:r>
              <a:rPr lang="en-US" sz="2800" dirty="0">
                <a:latin typeface="Book Antiqua"/>
              </a:rPr>
              <a:t>, ENAME, TITLE)</a:t>
            </a:r>
          </a:p>
          <a:p>
            <a:r>
              <a:rPr lang="en-US" sz="2800" dirty="0">
                <a:latin typeface="Book Antiqua"/>
              </a:rPr>
              <a:t>PROJ(</a:t>
            </a:r>
            <a:r>
              <a:rPr lang="en-US" sz="2800" u="sng" dirty="0">
                <a:latin typeface="Book Antiqua"/>
              </a:rPr>
              <a:t>PNO</a:t>
            </a:r>
            <a:r>
              <a:rPr lang="en-US" sz="2800" dirty="0">
                <a:latin typeface="Book Antiqua"/>
              </a:rPr>
              <a:t>, PNAME, BUDGET, </a:t>
            </a:r>
            <a:r>
              <a:rPr lang="en-US" sz="2800" dirty="0">
                <a:solidFill>
                  <a:srgbClr val="FF0000"/>
                </a:solidFill>
                <a:latin typeface="Book Antiqua"/>
              </a:rPr>
              <a:t>LOC, CNAME</a:t>
            </a:r>
            <a:r>
              <a:rPr lang="en-US" sz="2800" dirty="0">
                <a:latin typeface="Book Antiqua"/>
              </a:rPr>
              <a:t>)</a:t>
            </a:r>
          </a:p>
          <a:p>
            <a:r>
              <a:rPr lang="en-US" sz="2800" dirty="0">
                <a:latin typeface="Book Antiqua"/>
              </a:rPr>
              <a:t>ASG(</a:t>
            </a:r>
            <a:r>
              <a:rPr lang="en-US" sz="2800" u="sng" dirty="0">
                <a:latin typeface="Book Antiqua"/>
              </a:rPr>
              <a:t>ENO, PNO</a:t>
            </a:r>
            <a:r>
              <a:rPr lang="en-US" sz="2800" dirty="0">
                <a:latin typeface="Book Antiqua"/>
              </a:rPr>
              <a:t>, RESP, DUR)</a:t>
            </a:r>
          </a:p>
          <a:p>
            <a:r>
              <a:rPr lang="en-US" sz="2800" dirty="0">
                <a:latin typeface="Book Antiqua"/>
              </a:rPr>
              <a:t>PAY(</a:t>
            </a:r>
            <a:r>
              <a:rPr lang="en-US" sz="2800" u="sng" dirty="0">
                <a:latin typeface="Book Antiqua"/>
              </a:rPr>
              <a:t>TITLE</a:t>
            </a:r>
            <a:r>
              <a:rPr lang="en-US" sz="2800" dirty="0">
                <a:latin typeface="Book Antiqua"/>
              </a:rPr>
              <a:t>, SAL)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613" y="2926081"/>
            <a:ext cx="2209323" cy="65658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dirty="0">
                <a:latin typeface="Book Antiqua"/>
              </a:rPr>
              <a:t>Relational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4174380" y="2167467"/>
            <a:ext cx="4421231" cy="7395476"/>
          </a:xfrm>
          <a:custGeom>
            <a:avLst/>
            <a:gdLst>
              <a:gd name="connsiteX0" fmla="*/ 28222 w 3108678"/>
              <a:gd name="connsiteY0" fmla="*/ 0 h 5199944"/>
              <a:gd name="connsiteX1" fmla="*/ 104422 w 3108678"/>
              <a:gd name="connsiteY1" fmla="*/ 1515533 h 5199944"/>
              <a:gd name="connsiteX2" fmla="*/ 654756 w 3108678"/>
              <a:gd name="connsiteY2" fmla="*/ 2683933 h 5199944"/>
              <a:gd name="connsiteX3" fmla="*/ 2627489 w 3108678"/>
              <a:gd name="connsiteY3" fmla="*/ 2954867 h 5199944"/>
              <a:gd name="connsiteX4" fmla="*/ 3042356 w 3108678"/>
              <a:gd name="connsiteY4" fmla="*/ 4893733 h 5199944"/>
              <a:gd name="connsiteX5" fmla="*/ 3025422 w 3108678"/>
              <a:gd name="connsiteY5" fmla="*/ 4792133 h 519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8678" h="5199944">
                <a:moveTo>
                  <a:pt x="28222" y="0"/>
                </a:moveTo>
                <a:cubicBezTo>
                  <a:pt x="14111" y="534105"/>
                  <a:pt x="0" y="1068211"/>
                  <a:pt x="104422" y="1515533"/>
                </a:cubicBezTo>
                <a:cubicBezTo>
                  <a:pt x="208844" y="1962855"/>
                  <a:pt x="234245" y="2444044"/>
                  <a:pt x="654756" y="2683933"/>
                </a:cubicBezTo>
                <a:cubicBezTo>
                  <a:pt x="1075267" y="2923822"/>
                  <a:pt x="2229556" y="2586567"/>
                  <a:pt x="2627489" y="2954867"/>
                </a:cubicBezTo>
                <a:cubicBezTo>
                  <a:pt x="3025422" y="3323167"/>
                  <a:pt x="2976034" y="4587522"/>
                  <a:pt x="3042356" y="4893733"/>
                </a:cubicBezTo>
                <a:cubicBezTo>
                  <a:pt x="3108678" y="5199944"/>
                  <a:pt x="3025422" y="4792133"/>
                  <a:pt x="3025422" y="4792133"/>
                </a:cubicBezTo>
              </a:path>
            </a:pathLst>
          </a:custGeom>
          <a:noFill/>
          <a:ln w="50800" cap="flat" cmpd="sng" algn="ctr">
            <a:solidFill>
              <a:srgbClr val="DB06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1300460" eaLnBrk="0" hangingPunct="0"/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920" y="2167467"/>
            <a:ext cx="2817707" cy="65659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3400" dirty="0">
                <a:latin typeface="Book Antiqua"/>
              </a:rPr>
              <a:t>E-R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Matching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Complications in automatizing this step: schema heterogeneity </a:t>
            </a:r>
          </a:p>
          <a:p>
            <a:r>
              <a:rPr lang="en-US" dirty="0" smtClean="0"/>
              <a:t>Schema </a:t>
            </a:r>
            <a:r>
              <a:rPr lang="en-US" dirty="0"/>
              <a:t>heterogeneity</a:t>
            </a:r>
          </a:p>
          <a:p>
            <a:pPr lvl="1"/>
            <a:r>
              <a:rPr lang="en-US" dirty="0"/>
              <a:t>Structural heterogeneity</a:t>
            </a:r>
          </a:p>
          <a:p>
            <a:pPr lvl="2"/>
            <a:r>
              <a:rPr lang="en-US" dirty="0"/>
              <a:t>Type </a:t>
            </a:r>
            <a:r>
              <a:rPr lang="en-US" dirty="0" smtClean="0"/>
              <a:t>conflicts: attribute vs. entity</a:t>
            </a:r>
            <a:endParaRPr lang="en-US" dirty="0"/>
          </a:p>
          <a:p>
            <a:pPr lvl="2"/>
            <a:r>
              <a:rPr lang="en-US" dirty="0"/>
              <a:t>Dependency </a:t>
            </a:r>
            <a:r>
              <a:rPr lang="en-US" dirty="0" smtClean="0"/>
              <a:t>conflicts: different relationship modes (e.g., 1-to-1 vs. N-to-1)</a:t>
            </a:r>
            <a:endParaRPr lang="en-US" dirty="0"/>
          </a:p>
          <a:p>
            <a:pPr lvl="2"/>
            <a:r>
              <a:rPr lang="en-US" dirty="0"/>
              <a:t>Key </a:t>
            </a:r>
            <a:r>
              <a:rPr lang="en-US" dirty="0" smtClean="0"/>
              <a:t>conflicts: different keys selected in different schemas</a:t>
            </a:r>
            <a:endParaRPr lang="en-US" dirty="0"/>
          </a:p>
          <a:p>
            <a:pPr lvl="2"/>
            <a:r>
              <a:rPr lang="en-US" dirty="0"/>
              <a:t>Behavioral </a:t>
            </a:r>
            <a:r>
              <a:rPr lang="en-US" dirty="0" smtClean="0"/>
              <a:t>conflicts: different modeling mechanisms</a:t>
            </a:r>
          </a:p>
          <a:p>
            <a:pPr lvl="1"/>
            <a:r>
              <a:rPr lang="en-US" dirty="0" smtClean="0"/>
              <a:t>Semantic </a:t>
            </a:r>
            <a:r>
              <a:rPr lang="en-US" dirty="0"/>
              <a:t>heterogeneity</a:t>
            </a:r>
          </a:p>
          <a:p>
            <a:pPr lvl="2"/>
            <a:r>
              <a:rPr lang="en-US" dirty="0"/>
              <a:t>More important and harder to deal with</a:t>
            </a:r>
          </a:p>
          <a:p>
            <a:pPr lvl="2"/>
            <a:r>
              <a:rPr lang="en-US" dirty="0" smtClean="0"/>
              <a:t>Synonyms, </a:t>
            </a:r>
            <a:r>
              <a:rPr lang="en-US" dirty="0"/>
              <a:t>homonyms, </a:t>
            </a:r>
            <a:r>
              <a:rPr lang="en-US" dirty="0" err="1" smtClean="0"/>
              <a:t>hypernyms</a:t>
            </a:r>
            <a:r>
              <a:rPr lang="en-US" dirty="0"/>
              <a:t> (Solved using </a:t>
            </a:r>
            <a:r>
              <a:rPr lang="en-US" dirty="0" smtClean="0"/>
              <a:t>ontologies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Different </a:t>
            </a:r>
            <a:r>
              <a:rPr lang="en-US" dirty="0" smtClean="0"/>
              <a:t>ontologies: how to match schema element across ontologies?</a:t>
            </a:r>
            <a:endParaRPr lang="en-US" dirty="0"/>
          </a:p>
          <a:p>
            <a:pPr lvl="2"/>
            <a:r>
              <a:rPr lang="en-US" dirty="0"/>
              <a:t>Imprecise </a:t>
            </a:r>
            <a:r>
              <a:rPr lang="en-US" dirty="0" smtClean="0"/>
              <a:t>wording: ambiguity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Matching </a:t>
            </a: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64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complications</a:t>
            </a:r>
          </a:p>
          <a:p>
            <a:pPr lvl="1"/>
            <a:r>
              <a:rPr lang="en-US" dirty="0"/>
              <a:t>Insufficient schema and instance information</a:t>
            </a:r>
          </a:p>
          <a:p>
            <a:pPr lvl="1"/>
            <a:r>
              <a:rPr lang="en-US" dirty="0"/>
              <a:t>Unavailability of schema documentation</a:t>
            </a:r>
          </a:p>
          <a:p>
            <a:pPr lvl="1"/>
            <a:r>
              <a:rPr lang="en-US" dirty="0"/>
              <a:t>Subjectivity of matching</a:t>
            </a:r>
          </a:p>
          <a:p>
            <a:r>
              <a:rPr lang="en-US" dirty="0"/>
              <a:t>Issues that affect </a:t>
            </a:r>
            <a:r>
              <a:rPr lang="en-US" dirty="0" smtClean="0"/>
              <a:t>schema matching</a:t>
            </a:r>
            <a:endParaRPr lang="en-US" dirty="0"/>
          </a:p>
          <a:p>
            <a:pPr lvl="1"/>
            <a:r>
              <a:rPr lang="en-US" dirty="0"/>
              <a:t>Schema versus instance </a:t>
            </a:r>
            <a:r>
              <a:rPr lang="en-US" dirty="0" smtClean="0"/>
              <a:t>matching: is the element part of the schema or is it part of the instance? </a:t>
            </a:r>
            <a:endParaRPr lang="en-US" dirty="0"/>
          </a:p>
          <a:p>
            <a:pPr lvl="1"/>
            <a:r>
              <a:rPr lang="en-US" dirty="0"/>
              <a:t>Element versus structure level </a:t>
            </a:r>
            <a:r>
              <a:rPr lang="en-US" dirty="0" smtClean="0"/>
              <a:t>matching: should the structural relationship between elements mater?</a:t>
            </a:r>
            <a:endParaRPr lang="en-US" dirty="0"/>
          </a:p>
          <a:p>
            <a:pPr lvl="1"/>
            <a:r>
              <a:rPr lang="en-US" dirty="0"/>
              <a:t>Matching </a:t>
            </a:r>
            <a:r>
              <a:rPr lang="en-US" dirty="0" smtClean="0"/>
              <a:t>cardinality: 1-to-N or N-to-N matching?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162560"/>
            <a:ext cx="11866880" cy="1625600"/>
          </a:xfrm>
        </p:spPr>
        <p:txBody>
          <a:bodyPr/>
          <a:lstStyle/>
          <a:p>
            <a:r>
              <a:rPr lang="en-US" dirty="0" smtClean="0"/>
              <a:t>Schema Matching Approaches</a:t>
            </a:r>
            <a:endParaRPr lang="en-US" dirty="0"/>
          </a:p>
        </p:txBody>
      </p:sp>
      <p:pic>
        <p:nvPicPr>
          <p:cNvPr id="6" name="Content Placeholder 5" descr="Fig-4-match-taxonomy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997" b="-29997"/>
          <a:stretch>
            <a:fillRect/>
          </a:stretch>
        </p:blipFill>
        <p:spPr>
          <a:xfrm>
            <a:off x="325121" y="1842347"/>
            <a:ext cx="12450891" cy="71526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</a:t>
            </a:r>
            <a:r>
              <a:rPr lang="en-US" dirty="0"/>
              <a:t>Schema Matching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element names and other textual information (textual descriptions, annotations) </a:t>
            </a:r>
          </a:p>
          <a:p>
            <a:r>
              <a:rPr lang="en-US" dirty="0"/>
              <a:t>May use external sources (e.g., Thesauri)</a:t>
            </a:r>
            <a:endParaRPr lang="en-US" dirty="0" smtClean="0"/>
          </a:p>
          <a:p>
            <a:r>
              <a:rPr lang="en-US" dirty="0" smtClean="0">
                <a:sym typeface="Symbol" charset="2"/>
              </a:rPr>
              <a:t>〈SC1</a:t>
            </a:r>
            <a:r>
              <a:rPr lang="en-US" dirty="0">
                <a:sym typeface="Symbol" charset="2"/>
              </a:rPr>
              <a:t>.element-1</a:t>
            </a:r>
            <a:r>
              <a:rPr lang="en-US" dirty="0" smtClean="0">
                <a:sym typeface="Symbol" charset="2"/>
              </a:rPr>
              <a:t> ≈ </a:t>
            </a:r>
            <a:r>
              <a:rPr lang="en-US" dirty="0">
                <a:sym typeface="Symbol" charset="2"/>
              </a:rPr>
              <a:t>SC2.element-2,</a:t>
            </a:r>
            <a:r>
              <a:rPr lang="en-US" dirty="0" smtClean="0">
                <a:sym typeface="Symbol" charset="2"/>
              </a:rPr>
              <a:t> </a:t>
            </a:r>
            <a:r>
              <a:rPr lang="en-US" i="1" dirty="0" err="1" smtClean="0">
                <a:sym typeface="Symbol" charset="2"/>
              </a:rPr>
              <a:t>p</a:t>
            </a:r>
            <a:r>
              <a:rPr lang="en-US" dirty="0" err="1" smtClean="0">
                <a:sym typeface="Symbol" charset="2"/>
              </a:rPr>
              <a:t>,</a:t>
            </a:r>
            <a:r>
              <a:rPr lang="en-US" i="1" dirty="0" err="1" smtClean="0">
                <a:sym typeface="Symbol" charset="2"/>
              </a:rPr>
              <a:t>s</a:t>
            </a:r>
            <a:r>
              <a:rPr lang="en-US" dirty="0" err="1" smtClean="0">
                <a:sym typeface="Symbol" charset="2"/>
              </a:rPr>
              <a:t>〉</a:t>
            </a:r>
            <a:endParaRPr lang="en-US" dirty="0" smtClean="0">
              <a:sym typeface="Symbol" charset="2"/>
            </a:endParaRPr>
          </a:p>
          <a:p>
            <a:pPr lvl="1"/>
            <a:r>
              <a:rPr lang="en-US" dirty="0">
                <a:sym typeface="Symbol" charset="2"/>
              </a:rPr>
              <a:t>Element-1 in schema SC1 is similar to element-2 in schema SC2</a:t>
            </a:r>
            <a:r>
              <a:rPr lang="en-US" dirty="0" smtClean="0">
                <a:sym typeface="Symbol" charset="2"/>
              </a:rPr>
              <a:t> if predicate </a:t>
            </a:r>
            <a:r>
              <a:rPr lang="en-US" i="1" dirty="0" err="1" smtClean="0">
                <a:sym typeface="Symbol" charset="2"/>
              </a:rPr>
              <a:t>p</a:t>
            </a:r>
            <a:r>
              <a:rPr lang="en-US" i="1" dirty="0" smtClean="0">
                <a:sym typeface="Symbol" charset="2"/>
              </a:rPr>
              <a:t> </a:t>
            </a:r>
            <a:r>
              <a:rPr lang="en-US" dirty="0" smtClean="0">
                <a:sym typeface="Symbol" charset="2"/>
              </a:rPr>
              <a:t>holds with </a:t>
            </a:r>
            <a:r>
              <a:rPr lang="en-US" dirty="0">
                <a:sym typeface="Symbol" charset="2"/>
              </a:rPr>
              <a:t>a similarity value of </a:t>
            </a:r>
            <a:r>
              <a:rPr lang="en-US" i="1" dirty="0" err="1">
                <a:sym typeface="Symbol" charset="2"/>
              </a:rPr>
              <a:t>s</a:t>
            </a:r>
            <a:endParaRPr lang="en-US" i="1" dirty="0" smtClean="0">
              <a:sym typeface="Symbol" charset="2"/>
            </a:endParaRPr>
          </a:p>
          <a:p>
            <a:r>
              <a:rPr lang="en-US" dirty="0" smtClean="0"/>
              <a:t>Schema level</a:t>
            </a:r>
          </a:p>
          <a:p>
            <a:pPr lvl="1"/>
            <a:r>
              <a:rPr lang="en-US" dirty="0"/>
              <a:t>Deal with names of schema elements</a:t>
            </a:r>
          </a:p>
          <a:p>
            <a:pPr lvl="1"/>
            <a:r>
              <a:rPr lang="en-US" dirty="0"/>
              <a:t>Handle cases such as synonyms, homonyms, </a:t>
            </a:r>
            <a:r>
              <a:rPr lang="en-US" dirty="0" err="1"/>
              <a:t>hypernyms</a:t>
            </a:r>
            <a:r>
              <a:rPr lang="en-US" dirty="0"/>
              <a:t>, data type similarities</a:t>
            </a:r>
            <a:endParaRPr lang="en-US" dirty="0" smtClean="0"/>
          </a:p>
          <a:p>
            <a:r>
              <a:rPr lang="en-US" dirty="0" smtClean="0"/>
              <a:t>Instance level</a:t>
            </a:r>
          </a:p>
          <a:p>
            <a:pPr lvl="1"/>
            <a:r>
              <a:rPr lang="en-US" dirty="0" smtClean="0"/>
              <a:t>Focus on information retrieval techniques (e.g., word frequencies, key terms)</a:t>
            </a:r>
          </a:p>
          <a:p>
            <a:pPr lvl="1"/>
            <a:r>
              <a:rPr lang="en-US" dirty="0" smtClean="0"/>
              <a:t>“Deduce” similarities from these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Matchers</a:t>
            </a:r>
            <a:endParaRPr lang="en-US" dirty="0"/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set of linguistic (terminological) rules</a:t>
            </a:r>
          </a:p>
          <a:p>
            <a:r>
              <a:rPr lang="en-US" dirty="0"/>
              <a:t>Basic rules can be hand-crafted or may be discovered from outside sources (e.g., </a:t>
            </a:r>
            <a:r>
              <a:rPr lang="en-US" dirty="0" err="1"/>
              <a:t>WordNet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Predicate </a:t>
            </a:r>
            <a:r>
              <a:rPr lang="en-US" i="1" dirty="0" err="1" smtClean="0"/>
              <a:t>p</a:t>
            </a:r>
            <a:r>
              <a:rPr lang="en-US" i="1" dirty="0" smtClean="0"/>
              <a:t> </a:t>
            </a:r>
            <a:r>
              <a:rPr lang="en-US" dirty="0" smtClean="0"/>
              <a:t>and similarity </a:t>
            </a:r>
            <a:r>
              <a:rPr lang="en-US" dirty="0"/>
              <a:t>value </a:t>
            </a:r>
            <a:r>
              <a:rPr lang="en-US" i="1" dirty="0" err="1"/>
              <a:t>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hand</a:t>
            </a:r>
            <a:r>
              <a:rPr lang="en-US" dirty="0"/>
              <a:t>-</a:t>
            </a:r>
            <a:r>
              <a:rPr lang="en-US" dirty="0" smtClean="0"/>
              <a:t>crafted ⇒ specified, </a:t>
            </a:r>
          </a:p>
          <a:p>
            <a:pPr lvl="1"/>
            <a:r>
              <a:rPr lang="en-US" dirty="0" smtClean="0"/>
              <a:t>discovered ⇒ may </a:t>
            </a:r>
            <a:r>
              <a:rPr lang="en-US" dirty="0"/>
              <a:t>be computed</a:t>
            </a:r>
            <a:r>
              <a:rPr lang="en-US" dirty="0" smtClean="0"/>
              <a:t> or specified by an expert after discovery</a:t>
            </a:r>
          </a:p>
          <a:p>
            <a:r>
              <a:rPr lang="en-US" dirty="0"/>
              <a:t>Examples</a:t>
            </a:r>
            <a:endParaRPr lang="en-US" dirty="0" smtClean="0"/>
          </a:p>
          <a:p>
            <a:pPr lvl="1"/>
            <a:r>
              <a:rPr lang="en-US" dirty="0" err="1" smtClean="0">
                <a:sym typeface="Symbol" charset="2"/>
              </a:rPr>
              <a:t>〈</a:t>
            </a:r>
            <a:r>
              <a:rPr lang="en-US" dirty="0" err="1" smtClean="0"/>
              <a:t>uppercase</a:t>
            </a:r>
            <a:r>
              <a:rPr lang="en-US" dirty="0" smtClean="0"/>
              <a:t> </a:t>
            </a:r>
            <a:r>
              <a:rPr lang="en-US" dirty="0"/>
              <a:t>names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≈ </a:t>
            </a:r>
            <a:r>
              <a:rPr lang="en-US" dirty="0" smtClean="0"/>
              <a:t>lower </a:t>
            </a:r>
            <a:r>
              <a:rPr lang="en-US" dirty="0"/>
              <a:t>case names</a:t>
            </a:r>
            <a:r>
              <a:rPr lang="en-US" dirty="0" smtClean="0"/>
              <a:t>, </a:t>
            </a:r>
            <a:r>
              <a:rPr lang="en-US" i="1" dirty="0" smtClean="0"/>
              <a:t>true</a:t>
            </a:r>
            <a:r>
              <a:rPr lang="en-US" dirty="0" smtClean="0"/>
              <a:t>, 1.0</a:t>
            </a:r>
            <a:r>
              <a:rPr lang="en-US" dirty="0" smtClean="0">
                <a:sym typeface="Symbol" charset="2"/>
              </a:rPr>
              <a:t>〉</a:t>
            </a:r>
          </a:p>
          <a:p>
            <a:pPr lvl="1"/>
            <a:r>
              <a:rPr lang="en-US" dirty="0" err="1" smtClean="0">
                <a:sym typeface="Symbol" charset="2"/>
              </a:rPr>
              <a:t>〈</a:t>
            </a:r>
            <a:r>
              <a:rPr lang="en-US" dirty="0" err="1" smtClean="0"/>
              <a:t>uppercase</a:t>
            </a:r>
            <a:r>
              <a:rPr lang="en-US" dirty="0" smtClean="0"/>
              <a:t> </a:t>
            </a:r>
            <a:r>
              <a:rPr lang="en-US" dirty="0"/>
              <a:t>names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≈ </a:t>
            </a:r>
            <a:r>
              <a:rPr lang="en-US" dirty="0" smtClean="0"/>
              <a:t>capitalized </a:t>
            </a:r>
            <a:r>
              <a:rPr lang="en-US" dirty="0"/>
              <a:t>names,</a:t>
            </a:r>
            <a:r>
              <a:rPr lang="en-US" dirty="0" smtClean="0"/>
              <a:t> </a:t>
            </a:r>
            <a:r>
              <a:rPr lang="en-US" i="1" dirty="0" smtClean="0"/>
              <a:t>true</a:t>
            </a:r>
            <a:r>
              <a:rPr lang="en-US" dirty="0" smtClean="0"/>
              <a:t>, 1.0</a:t>
            </a:r>
            <a:r>
              <a:rPr lang="en-US" dirty="0" smtClean="0">
                <a:sym typeface="Symbol" charset="2"/>
              </a:rPr>
              <a:t>〉</a:t>
            </a:r>
          </a:p>
          <a:p>
            <a:pPr lvl="1"/>
            <a:r>
              <a:rPr lang="en-US" dirty="0" err="1" smtClean="0">
                <a:sym typeface="Symbol" charset="2"/>
              </a:rPr>
              <a:t>〈</a:t>
            </a:r>
            <a:r>
              <a:rPr lang="en-US" dirty="0" err="1" smtClean="0"/>
              <a:t>capitalized</a:t>
            </a:r>
            <a:r>
              <a:rPr lang="en-US" dirty="0" smtClean="0"/>
              <a:t> </a:t>
            </a:r>
            <a:r>
              <a:rPr lang="en-US" dirty="0"/>
              <a:t>names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≈ </a:t>
            </a:r>
            <a:r>
              <a:rPr lang="en-US" dirty="0" smtClean="0"/>
              <a:t>lower </a:t>
            </a:r>
            <a:r>
              <a:rPr lang="en-US" dirty="0"/>
              <a:t>case names,</a:t>
            </a:r>
            <a:r>
              <a:rPr lang="en-US" dirty="0" smtClean="0"/>
              <a:t> </a:t>
            </a:r>
            <a:r>
              <a:rPr lang="en-US" i="1" dirty="0" smtClean="0"/>
              <a:t>true</a:t>
            </a:r>
            <a:r>
              <a:rPr lang="en-US" dirty="0" smtClean="0"/>
              <a:t>, 1.0</a:t>
            </a:r>
            <a:r>
              <a:rPr lang="en-US" dirty="0" smtClean="0">
                <a:sym typeface="Symbol" charset="2"/>
              </a:rPr>
              <a:t>〉</a:t>
            </a:r>
          </a:p>
          <a:p>
            <a:pPr lvl="1"/>
            <a:r>
              <a:rPr lang="en-US" dirty="0" smtClean="0">
                <a:sym typeface="Symbol" charset="2"/>
              </a:rPr>
              <a:t>〈</a:t>
            </a:r>
            <a:r>
              <a:rPr lang="en-US" dirty="0" smtClean="0"/>
              <a:t>DB1</a:t>
            </a:r>
            <a:r>
              <a:rPr lang="en-US" dirty="0"/>
              <a:t>.</a:t>
            </a:r>
            <a:r>
              <a:rPr lang="en-US" dirty="0" smtClean="0"/>
              <a:t>ASG </a:t>
            </a:r>
            <a:r>
              <a:rPr lang="en-US" dirty="0" smtClean="0">
                <a:sym typeface="Symbol" charset="2"/>
              </a:rPr>
              <a:t>≈ </a:t>
            </a:r>
            <a:r>
              <a:rPr lang="en-US" dirty="0" smtClean="0"/>
              <a:t>DB2</a:t>
            </a:r>
            <a:r>
              <a:rPr lang="en-US" dirty="0"/>
              <a:t>.</a:t>
            </a:r>
            <a:r>
              <a:rPr lang="en-US" dirty="0" smtClean="0"/>
              <a:t>WORKS_IN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i="1" dirty="0" smtClean="0"/>
              <a:t>true</a:t>
            </a:r>
            <a:r>
              <a:rPr lang="en-US" dirty="0" smtClean="0"/>
              <a:t>, 0.8</a:t>
            </a:r>
            <a:r>
              <a:rPr lang="en-US" dirty="0" smtClean="0">
                <a:sym typeface="Symbol" charset="2"/>
              </a:rPr>
              <a:t>〉</a:t>
            </a:r>
            <a:endParaRPr lang="en-US" dirty="0">
              <a:sym typeface="Symbol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Discovery of Name Similarities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en-US" dirty="0"/>
              <a:t>Affixes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Common prefixes and suffixes between two element name strings</a:t>
            </a:r>
          </a:p>
          <a:p>
            <a:pPr>
              <a:spcBef>
                <a:spcPts val="900"/>
              </a:spcBef>
            </a:pPr>
            <a:r>
              <a:rPr lang="en-US" dirty="0"/>
              <a:t>N-grams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Comparing how many substrings of length </a:t>
            </a:r>
            <a:r>
              <a:rPr lang="en-US" i="1" dirty="0"/>
              <a:t>n</a:t>
            </a:r>
            <a:r>
              <a:rPr lang="en-US" dirty="0"/>
              <a:t> are common between the two name strings</a:t>
            </a:r>
          </a:p>
          <a:p>
            <a:pPr>
              <a:spcBef>
                <a:spcPts val="900"/>
              </a:spcBef>
            </a:pPr>
            <a:r>
              <a:rPr lang="en-US" dirty="0"/>
              <a:t>Edit distance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Number of character modifications (additions, deletions, insertions) that needs to be performed to convert one string into the other</a:t>
            </a:r>
          </a:p>
          <a:p>
            <a:pPr>
              <a:spcBef>
                <a:spcPts val="900"/>
              </a:spcBef>
            </a:pPr>
            <a:r>
              <a:rPr lang="en-US" dirty="0" err="1"/>
              <a:t>Soundex</a:t>
            </a:r>
            <a:r>
              <a:rPr lang="en-US" dirty="0"/>
              <a:t> code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Phonetic similarity between names based on their </a:t>
            </a:r>
            <a:r>
              <a:rPr lang="en-US" dirty="0" err="1"/>
              <a:t>soundex</a:t>
            </a:r>
            <a:r>
              <a:rPr lang="en-US" dirty="0"/>
              <a:t> codes</a:t>
            </a:r>
          </a:p>
          <a:p>
            <a:pPr>
              <a:spcBef>
                <a:spcPts val="900"/>
              </a:spcBef>
            </a:pPr>
            <a:r>
              <a:rPr lang="en-US" dirty="0"/>
              <a:t>Also look at data types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Data type similarity may suggest stronger relationship than the computed similarity using these methods or to differentiate between multiple strings with same value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N-gram Example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2376470"/>
            <a:ext cx="12293600" cy="67691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853"/>
              </a:spcAft>
              <a:tabLst>
                <a:tab pos="5201839" algn="l"/>
                <a:tab pos="5526954" algn="l"/>
              </a:tabLst>
            </a:pPr>
            <a:r>
              <a:rPr lang="en-US" dirty="0"/>
              <a:t>3-grams of string “Responsibility” are the following:</a:t>
            </a:r>
            <a:endParaRPr lang="en-US" sz="2000" dirty="0"/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 smtClean="0"/>
              <a:t>Res</a:t>
            </a:r>
            <a:r>
              <a:rPr lang="en-US" sz="2800" dirty="0"/>
              <a:t>	</a:t>
            </a: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>
                <a:sym typeface="Symbol" charset="2"/>
              </a:rPr>
              <a:t> </a:t>
            </a:r>
            <a:r>
              <a:rPr lang="en-US" sz="2800" dirty="0"/>
              <a:t>sib</a:t>
            </a:r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 err="1" smtClean="0"/>
              <a:t>ibi</a:t>
            </a:r>
            <a:r>
              <a:rPr lang="en-US" sz="2800" dirty="0"/>
              <a:t>	</a:t>
            </a:r>
            <a:r>
              <a:rPr lang="en-US" sz="2000" dirty="0" smtClean="0">
                <a:solidFill>
                  <a:schemeClr val="accent2"/>
                </a:solidFill>
                <a:sym typeface="Wingdings" charset="2"/>
              </a:rPr>
              <a:t> </a:t>
            </a:r>
            <a:r>
              <a:rPr lang="en-US" sz="2800" dirty="0" err="1" smtClean="0"/>
              <a:t>esp</a:t>
            </a:r>
            <a:endParaRPr lang="en-US" sz="2800" dirty="0"/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 err="1" smtClean="0"/>
              <a:t>bip</a:t>
            </a:r>
            <a:r>
              <a:rPr lang="en-US" sz="2800" dirty="0"/>
              <a:t>	</a:t>
            </a:r>
            <a:r>
              <a:rPr lang="en-US" sz="2000" dirty="0" smtClean="0">
                <a:solidFill>
                  <a:schemeClr val="accent2"/>
                </a:solidFill>
                <a:sym typeface="Wingdings" charset="2"/>
              </a:rPr>
              <a:t> </a:t>
            </a:r>
            <a:r>
              <a:rPr lang="en-US" sz="2800" dirty="0" err="1" smtClean="0"/>
              <a:t>spo</a:t>
            </a:r>
            <a:endParaRPr lang="en-US" sz="2800" dirty="0"/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 err="1" smtClean="0"/>
              <a:t>ili</a:t>
            </a:r>
            <a:r>
              <a:rPr lang="en-US" sz="2800" dirty="0"/>
              <a:t>	</a:t>
            </a:r>
            <a:r>
              <a:rPr lang="en-US" sz="2000" dirty="0" smtClean="0">
                <a:solidFill>
                  <a:schemeClr val="accent2"/>
                </a:solidFill>
                <a:sym typeface="Wingdings" charset="2"/>
              </a:rPr>
              <a:t> </a:t>
            </a:r>
            <a:r>
              <a:rPr lang="en-US" sz="2800" dirty="0" err="1" smtClean="0"/>
              <a:t>pon</a:t>
            </a:r>
            <a:endParaRPr lang="en-US" sz="2800" dirty="0"/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 smtClean="0"/>
              <a:t>lit</a:t>
            </a:r>
            <a:r>
              <a:rPr lang="en-US" sz="2800" dirty="0"/>
              <a:t>	</a:t>
            </a: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>
                <a:sym typeface="Symbol" charset="2"/>
              </a:rPr>
              <a:t>	</a:t>
            </a:r>
            <a:r>
              <a:rPr lang="en-US" sz="2800" dirty="0" err="1"/>
              <a:t>ons</a:t>
            </a:r>
            <a:endParaRPr lang="en-US" sz="2800" dirty="0"/>
          </a:p>
          <a:p>
            <a:pPr marL="838200" lvl="2" indent="0">
              <a:lnSpc>
                <a:spcPct val="90000"/>
              </a:lnSpc>
              <a:spcAft>
                <a:spcPts val="853"/>
              </a:spcAft>
              <a:buNone/>
              <a:tabLst>
                <a:tab pos="5201839" algn="l"/>
                <a:tab pos="5526954" algn="l"/>
              </a:tabLst>
            </a:pP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 err="1" smtClean="0"/>
              <a:t>ity</a:t>
            </a:r>
            <a:r>
              <a:rPr lang="en-US" sz="2800" dirty="0"/>
              <a:t>	</a:t>
            </a:r>
            <a:r>
              <a:rPr lang="en-US" sz="2000" dirty="0">
                <a:solidFill>
                  <a:schemeClr val="accent2"/>
                </a:solidFill>
                <a:sym typeface="Wingdings" charset="2"/>
              </a:rPr>
              <a:t></a:t>
            </a:r>
            <a:r>
              <a:rPr lang="en-US" sz="2800" dirty="0">
                <a:sym typeface="Symbol" charset="2"/>
              </a:rPr>
              <a:t>	</a:t>
            </a:r>
            <a:r>
              <a:rPr lang="en-US" sz="2800" dirty="0" err="1"/>
              <a:t>nsi</a:t>
            </a:r>
            <a:endParaRPr lang="en-US" sz="2800" dirty="0"/>
          </a:p>
          <a:p>
            <a:pPr>
              <a:lnSpc>
                <a:spcPct val="90000"/>
              </a:lnSpc>
              <a:spcAft>
                <a:spcPts val="853"/>
              </a:spcAft>
              <a:tabLst>
                <a:tab pos="5201839" algn="l"/>
                <a:tab pos="5526954" algn="l"/>
              </a:tabLst>
            </a:pPr>
            <a:r>
              <a:rPr lang="en-US" dirty="0"/>
              <a:t>3-grams of string “</a:t>
            </a:r>
            <a:r>
              <a:rPr lang="en-US" dirty="0" err="1"/>
              <a:t>Resp</a:t>
            </a:r>
            <a:r>
              <a:rPr lang="en-US" dirty="0"/>
              <a:t>” are</a:t>
            </a:r>
          </a:p>
          <a:p>
            <a:pPr lvl="1">
              <a:lnSpc>
                <a:spcPct val="90000"/>
              </a:lnSpc>
              <a:spcAft>
                <a:spcPts val="853"/>
              </a:spcAft>
              <a:tabLst>
                <a:tab pos="5201839" algn="l"/>
                <a:tab pos="5526954" algn="l"/>
              </a:tabLst>
            </a:pPr>
            <a:r>
              <a:rPr lang="en-US" dirty="0"/>
              <a:t>Res</a:t>
            </a:r>
          </a:p>
          <a:p>
            <a:pPr lvl="1">
              <a:lnSpc>
                <a:spcPct val="90000"/>
              </a:lnSpc>
              <a:spcAft>
                <a:spcPts val="853"/>
              </a:spcAft>
              <a:tabLst>
                <a:tab pos="5201839" algn="l"/>
                <a:tab pos="5526954" algn="l"/>
              </a:tabLst>
            </a:pPr>
            <a:r>
              <a:rPr lang="en-US" dirty="0" err="1"/>
              <a:t>esp</a:t>
            </a:r>
            <a:endParaRPr lang="en-US" dirty="0"/>
          </a:p>
          <a:p>
            <a:pPr>
              <a:lnSpc>
                <a:spcPct val="90000"/>
              </a:lnSpc>
              <a:spcAft>
                <a:spcPts val="853"/>
              </a:spcAft>
              <a:tabLst>
                <a:tab pos="5201839" algn="l"/>
                <a:tab pos="5526954" algn="l"/>
              </a:tabLst>
            </a:pPr>
            <a:r>
              <a:rPr lang="en-US" dirty="0"/>
              <a:t>3-gram similarity:</a:t>
            </a:r>
            <a:r>
              <a:rPr lang="en-US" dirty="0" smtClean="0"/>
              <a:t> 2/</a:t>
            </a:r>
            <a:r>
              <a:rPr lang="en-US" dirty="0"/>
              <a:t>12 =  </a:t>
            </a:r>
            <a:r>
              <a:rPr lang="en-US" dirty="0" smtClean="0"/>
              <a:t>0.17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</a:t>
            </a:r>
            <a:r>
              <a:rPr lang="en-US" dirty="0"/>
              <a:t>Distance Example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707"/>
              </a:spcAft>
            </a:pPr>
            <a:r>
              <a:rPr lang="en-US" dirty="0"/>
              <a:t>Again consider “Responsibility” and “</a:t>
            </a:r>
            <a:r>
              <a:rPr lang="en-US" dirty="0" err="1"/>
              <a:t>Resp</a:t>
            </a:r>
            <a:r>
              <a:rPr lang="en-US" dirty="0"/>
              <a:t>”</a:t>
            </a:r>
          </a:p>
          <a:p>
            <a:pPr>
              <a:spcAft>
                <a:spcPts val="1707"/>
              </a:spcAft>
            </a:pPr>
            <a:r>
              <a:rPr lang="en-US" dirty="0"/>
              <a:t>To convert “Responsibility” to “</a:t>
            </a:r>
            <a:r>
              <a:rPr lang="en-US" dirty="0" err="1"/>
              <a:t>Resp</a:t>
            </a:r>
            <a:r>
              <a:rPr lang="en-US" dirty="0"/>
              <a:t>”</a:t>
            </a:r>
          </a:p>
          <a:p>
            <a:pPr lvl="1">
              <a:spcAft>
                <a:spcPts val="1707"/>
              </a:spcAft>
            </a:pPr>
            <a:r>
              <a:rPr lang="en-US" dirty="0"/>
              <a:t>Delete characters “</a:t>
            </a:r>
            <a:r>
              <a:rPr lang="en-US" dirty="0" err="1"/>
              <a:t>o</a:t>
            </a:r>
            <a:r>
              <a:rPr lang="en-US" dirty="0"/>
              <a:t>”, “</a:t>
            </a:r>
            <a:r>
              <a:rPr lang="en-US" dirty="0" err="1"/>
              <a:t>n</a:t>
            </a:r>
            <a:r>
              <a:rPr lang="en-US" dirty="0"/>
              <a:t>”, “</a:t>
            </a:r>
            <a:r>
              <a:rPr lang="en-US" dirty="0" err="1"/>
              <a:t>s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b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l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t</a:t>
            </a:r>
            <a:r>
              <a:rPr lang="en-US" dirty="0"/>
              <a:t>”, “</a:t>
            </a:r>
            <a:r>
              <a:rPr lang="en-US" dirty="0" err="1"/>
              <a:t>y</a:t>
            </a:r>
            <a:r>
              <a:rPr lang="en-US" dirty="0"/>
              <a:t>”</a:t>
            </a:r>
          </a:p>
          <a:p>
            <a:pPr>
              <a:spcAft>
                <a:spcPts val="1707"/>
              </a:spcAft>
            </a:pPr>
            <a:r>
              <a:rPr lang="en-US" dirty="0"/>
              <a:t>To convert “</a:t>
            </a:r>
            <a:r>
              <a:rPr lang="en-US" dirty="0" err="1"/>
              <a:t>Resp</a:t>
            </a:r>
            <a:r>
              <a:rPr lang="en-US" dirty="0"/>
              <a:t>” to “Responsibility”</a:t>
            </a:r>
          </a:p>
          <a:p>
            <a:pPr lvl="1">
              <a:spcAft>
                <a:spcPts val="1707"/>
              </a:spcAft>
            </a:pPr>
            <a:r>
              <a:rPr lang="en-US" dirty="0"/>
              <a:t>Add characters “</a:t>
            </a:r>
            <a:r>
              <a:rPr lang="en-US" dirty="0" err="1"/>
              <a:t>o</a:t>
            </a:r>
            <a:r>
              <a:rPr lang="en-US" dirty="0"/>
              <a:t>”, “</a:t>
            </a:r>
            <a:r>
              <a:rPr lang="en-US" dirty="0" err="1"/>
              <a:t>n</a:t>
            </a:r>
            <a:r>
              <a:rPr lang="en-US" dirty="0"/>
              <a:t>”, “</a:t>
            </a:r>
            <a:r>
              <a:rPr lang="en-US" dirty="0" err="1"/>
              <a:t>s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b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l</a:t>
            </a:r>
            <a:r>
              <a:rPr lang="en-US" dirty="0"/>
              <a:t>”, “</a:t>
            </a:r>
            <a:r>
              <a:rPr lang="en-US" dirty="0" err="1"/>
              <a:t>i</a:t>
            </a:r>
            <a:r>
              <a:rPr lang="en-US" dirty="0"/>
              <a:t>”, “</a:t>
            </a:r>
            <a:r>
              <a:rPr lang="en-US" dirty="0" err="1"/>
              <a:t>t</a:t>
            </a:r>
            <a:r>
              <a:rPr lang="en-US" dirty="0"/>
              <a:t>”, “</a:t>
            </a:r>
            <a:r>
              <a:rPr lang="en-US" dirty="0" err="1"/>
              <a:t>y</a:t>
            </a:r>
            <a:r>
              <a:rPr lang="en-US" dirty="0"/>
              <a:t>”</a:t>
            </a:r>
          </a:p>
          <a:p>
            <a:pPr>
              <a:spcAft>
                <a:spcPts val="1707"/>
              </a:spcAft>
            </a:pPr>
            <a:r>
              <a:rPr lang="en-US" dirty="0"/>
              <a:t>The number of edit operations required is 10</a:t>
            </a:r>
          </a:p>
          <a:p>
            <a:pPr>
              <a:spcAft>
                <a:spcPts val="1707"/>
              </a:spcAft>
            </a:pPr>
            <a:r>
              <a:rPr lang="en-US" dirty="0"/>
              <a:t>Similarity is 1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− </a:t>
            </a:r>
            <a:r>
              <a:rPr lang="en-US" dirty="0">
                <a:sym typeface="Symbol" charset="2"/>
              </a:rPr>
              <a:t>(</a:t>
            </a:r>
            <a:r>
              <a:rPr lang="en-US" dirty="0"/>
              <a:t>10/14) = 0.29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 Definition &amp;     Integration </a:t>
            </a:r>
            <a:r>
              <a:rPr lang="en-US" dirty="0"/>
              <a:t>Alternatives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existing databases with their Local Conceptual Schemas (LCSs), how to integrate the LCSs into a Global Conceptual Schema (GCS)</a:t>
            </a:r>
          </a:p>
          <a:p>
            <a:pPr lvl="1"/>
            <a:r>
              <a:rPr lang="en-US" dirty="0"/>
              <a:t>GCS is also called </a:t>
            </a:r>
            <a:r>
              <a:rPr lang="en-US" i="1" dirty="0"/>
              <a:t>mediated schema</a:t>
            </a:r>
          </a:p>
          <a:p>
            <a:r>
              <a:rPr lang="en-US" dirty="0"/>
              <a:t>Bottom-up design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Integration alternatives: </a:t>
            </a:r>
          </a:p>
          <a:p>
            <a:pPr lvl="1"/>
            <a:r>
              <a:rPr lang="en-US" dirty="0" smtClean="0"/>
              <a:t>Physical </a:t>
            </a:r>
            <a:r>
              <a:rPr lang="en-US" dirty="0"/>
              <a:t>integration</a:t>
            </a:r>
          </a:p>
          <a:p>
            <a:pPr lvl="2"/>
            <a:r>
              <a:rPr lang="en-US" dirty="0"/>
              <a:t>Source databases integrated and the integrated database is materialized</a:t>
            </a:r>
          </a:p>
          <a:p>
            <a:pPr lvl="2"/>
            <a:r>
              <a:rPr lang="en-US" dirty="0"/>
              <a:t>Data </a:t>
            </a:r>
            <a:r>
              <a:rPr lang="en-US" dirty="0" smtClean="0"/>
              <a:t>warehouses</a:t>
            </a:r>
          </a:p>
          <a:p>
            <a:pPr lvl="2"/>
            <a:r>
              <a:rPr lang="en-US" dirty="0"/>
              <a:t>Enterprise </a:t>
            </a:r>
            <a:r>
              <a:rPr lang="en-US" dirty="0" smtClean="0"/>
              <a:t>Application </a:t>
            </a:r>
            <a:r>
              <a:rPr lang="en-US" dirty="0"/>
              <a:t>Integration (</a:t>
            </a:r>
            <a:r>
              <a:rPr lang="en-US" dirty="0" smtClean="0"/>
              <a:t>EAI)</a:t>
            </a:r>
            <a:endParaRPr lang="en-US" dirty="0"/>
          </a:p>
          <a:p>
            <a:pPr lvl="1"/>
            <a:r>
              <a:rPr lang="en-US" dirty="0"/>
              <a:t>Logical integration</a:t>
            </a:r>
          </a:p>
          <a:p>
            <a:pPr lvl="2"/>
            <a:r>
              <a:rPr lang="en-US" dirty="0"/>
              <a:t>Global conceptual schema is virtual and not materialized</a:t>
            </a:r>
          </a:p>
          <a:p>
            <a:pPr lvl="2"/>
            <a:r>
              <a:rPr lang="en-US" dirty="0"/>
              <a:t>Enterprise Information Integration (EII)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Constraint-based Matchers</a:t>
            </a:r>
            <a:endParaRPr lang="en-US" dirty="0"/>
          </a:p>
        </p:txBody>
      </p:sp>
      <p:sp>
        <p:nvSpPr>
          <p:cNvPr id="65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Data always have constraints – use them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Data type information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Value ranges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…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Examples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RESP and RESPONSIBILITY: </a:t>
            </a:r>
            <a:r>
              <a:rPr lang="en-US" dirty="0" err="1" smtClean="0"/>
              <a:t>n</a:t>
            </a:r>
            <a:r>
              <a:rPr lang="en-US" dirty="0" smtClean="0"/>
              <a:t>-gram similarity = 0.17, edit distance similarity = 0.19 (low)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If they come from the same domain, this may increase their similarity value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ENO in relational, WORKER.NUMBER and PROJECT.NUMBER in E-R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ENO and WORKER.NUMBER may have type INTEGER while PROJECT.NUMBER may have STRING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Constraint-based Structural Matching</a:t>
            </a:r>
            <a:endParaRPr lang="en-US" dirty="0"/>
          </a:p>
        </p:txBody>
      </p:sp>
      <p:sp>
        <p:nvSpPr>
          <p:cNvPr id="65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53"/>
              </a:spcAft>
            </a:pPr>
            <a:r>
              <a:rPr lang="en-US" dirty="0" smtClean="0"/>
              <a:t>If </a:t>
            </a:r>
            <a:r>
              <a:rPr lang="en-US" dirty="0"/>
              <a:t>two schema elements are structurally similar, then there is a higher likelihood that they represent the same concept</a:t>
            </a:r>
          </a:p>
          <a:p>
            <a:pPr>
              <a:spcAft>
                <a:spcPts val="853"/>
              </a:spcAft>
            </a:pPr>
            <a:r>
              <a:rPr lang="en-US" dirty="0"/>
              <a:t>Structural similarity:</a:t>
            </a:r>
          </a:p>
          <a:p>
            <a:pPr lvl="1">
              <a:spcAft>
                <a:spcPts val="853"/>
              </a:spcAft>
            </a:pPr>
            <a:r>
              <a:rPr lang="en-US" dirty="0"/>
              <a:t>Same properties (attributes)</a:t>
            </a:r>
          </a:p>
          <a:p>
            <a:pPr lvl="1">
              <a:spcAft>
                <a:spcPts val="853"/>
              </a:spcAft>
            </a:pPr>
            <a:r>
              <a:rPr lang="en-US" dirty="0"/>
              <a:t>“Neighborhood” similarity</a:t>
            </a:r>
          </a:p>
          <a:p>
            <a:pPr lvl="2">
              <a:spcAft>
                <a:spcPts val="853"/>
              </a:spcAft>
            </a:pPr>
            <a:r>
              <a:rPr lang="en-US" dirty="0"/>
              <a:t>Using graph representation</a:t>
            </a:r>
          </a:p>
          <a:p>
            <a:pPr lvl="2">
              <a:spcAft>
                <a:spcPts val="853"/>
              </a:spcAft>
            </a:pPr>
            <a:r>
              <a:rPr lang="en-US" dirty="0"/>
              <a:t>The set of nodes that can be reached within a particular path length from a node are the neighbors of that node</a:t>
            </a:r>
          </a:p>
          <a:p>
            <a:pPr lvl="2">
              <a:spcAft>
                <a:spcPts val="853"/>
              </a:spcAft>
            </a:pPr>
            <a:r>
              <a:rPr lang="en-US" dirty="0"/>
              <a:t>If two concepts (nodes) have similar set of neighbors, they are likely to represent the same concept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Learning-based Schema Matching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machine learning techniques to determine schema matches</a:t>
            </a:r>
          </a:p>
          <a:p>
            <a:r>
              <a:rPr lang="en-US" dirty="0"/>
              <a:t>Classification problem: classify concepts from various schemas into classes according to their similarity. Those that fall into the same class represent similar concepts</a:t>
            </a:r>
          </a:p>
          <a:p>
            <a:r>
              <a:rPr lang="en-US" dirty="0"/>
              <a:t>Similarity is defined according to features of </a:t>
            </a:r>
            <a:r>
              <a:rPr lang="en-US" i="1" dirty="0"/>
              <a:t>data instances</a:t>
            </a:r>
          </a:p>
          <a:p>
            <a:r>
              <a:rPr lang="en-US" dirty="0"/>
              <a:t>Classification is “learned” from a training </a:t>
            </a:r>
            <a:r>
              <a:rPr lang="en-US" dirty="0" smtClean="0"/>
              <a:t>set:</a:t>
            </a:r>
          </a:p>
          <a:p>
            <a:pPr lvl="1"/>
            <a:r>
              <a:rPr lang="en-US" dirty="0" smtClean="0"/>
              <a:t>A learner (e.g., </a:t>
            </a:r>
            <a:r>
              <a:rPr lang="en-US" dirty="0" err="1" smtClean="0"/>
              <a:t>bayesian</a:t>
            </a:r>
            <a:r>
              <a:rPr lang="en-US" dirty="0" smtClean="0"/>
              <a:t> networks, neural nets, decision trees, </a:t>
            </a:r>
            <a:r>
              <a:rPr lang="en-US" dirty="0" err="1" smtClean="0"/>
              <a:t>etc</a:t>
            </a:r>
            <a:r>
              <a:rPr lang="en-US" dirty="0" smtClean="0"/>
              <a:t>) generates probabilistic knowledge which is then subsequently used to predict matches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Learning-based Schema Matching</a:t>
            </a:r>
          </a:p>
        </p:txBody>
      </p:sp>
      <p:pic>
        <p:nvPicPr>
          <p:cNvPr id="5" name="Content Placeholder 4" descr="Fig-4-learner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2384" r="-12384"/>
          <a:stretch>
            <a:fillRect/>
          </a:stretch>
        </p:blipFill>
        <p:spPr>
          <a:xfrm>
            <a:off x="957784" y="2514798"/>
            <a:ext cx="11131550" cy="63944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Combined Schema Matching Approaches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707"/>
              </a:spcAft>
            </a:pPr>
            <a:r>
              <a:rPr lang="en-US" dirty="0"/>
              <a:t>Use multiple matchers</a:t>
            </a:r>
          </a:p>
          <a:p>
            <a:pPr lvl="1">
              <a:spcAft>
                <a:spcPts val="1707"/>
              </a:spcAft>
            </a:pPr>
            <a:r>
              <a:rPr lang="en-US" dirty="0"/>
              <a:t>Each matcher focuses on one area (name, etc)</a:t>
            </a:r>
          </a:p>
          <a:p>
            <a:pPr>
              <a:spcAft>
                <a:spcPts val="1707"/>
              </a:spcAft>
            </a:pPr>
            <a:r>
              <a:rPr lang="en-US" dirty="0"/>
              <a:t>Meta-matcher integrates these into one prediction</a:t>
            </a:r>
          </a:p>
          <a:p>
            <a:pPr>
              <a:spcAft>
                <a:spcPts val="1707"/>
              </a:spcAft>
            </a:pPr>
            <a:r>
              <a:rPr lang="en-US" dirty="0"/>
              <a:t>Integration may be simple (take average of similarity values) or more complex </a:t>
            </a:r>
            <a:r>
              <a:rPr lang="en-US" dirty="0" smtClean="0"/>
              <a:t>(e.g., Fagin’s ranking  aggregation functions)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Integration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1307480"/>
          </a:xfrm>
        </p:spPr>
        <p:txBody>
          <a:bodyPr/>
          <a:lstStyle/>
          <a:p>
            <a:r>
              <a:rPr lang="en-US" dirty="0"/>
              <a:t>Use the correspondences to create a </a:t>
            </a:r>
            <a:r>
              <a:rPr lang="en-US" dirty="0" smtClean="0"/>
              <a:t>GCS (schema integration)</a:t>
            </a:r>
          </a:p>
          <a:p>
            <a:pPr lvl="1"/>
            <a:r>
              <a:rPr lang="en-US" dirty="0" smtClean="0"/>
              <a:t>Necessary only if the GCS was not part of the matching step</a:t>
            </a:r>
            <a:endParaRPr lang="en-US" dirty="0"/>
          </a:p>
          <a:p>
            <a:r>
              <a:rPr lang="en-US" dirty="0"/>
              <a:t>Mainly a manual process, although rules can help</a:t>
            </a:r>
          </a:p>
        </p:txBody>
      </p:sp>
      <p:pic>
        <p:nvPicPr>
          <p:cNvPr id="5" name="Picture 4" descr="Fig-4-integ-c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0" y="4373754"/>
            <a:ext cx="8344747" cy="44044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Integration Methods</a:t>
            </a:r>
          </a:p>
        </p:txBody>
      </p:sp>
      <p:pic>
        <p:nvPicPr>
          <p:cNvPr id="3" name="Picture 2" descr="Fig-4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2" y="2572544"/>
            <a:ext cx="11531600" cy="666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N-ary Integration Methods</a:t>
            </a:r>
          </a:p>
        </p:txBody>
      </p:sp>
      <p:pic>
        <p:nvPicPr>
          <p:cNvPr id="3" name="Picture 2" descr="Fig-4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4" y="2572544"/>
            <a:ext cx="11830992" cy="65161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Mapping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53"/>
              </a:spcAft>
            </a:pPr>
            <a:r>
              <a:rPr lang="en-US" dirty="0"/>
              <a:t>Mapping data from each local database (source) to GCS (target) while preserving semantic consistency as defined in both source and target.</a:t>
            </a:r>
          </a:p>
          <a:p>
            <a:pPr>
              <a:spcAft>
                <a:spcPts val="853"/>
              </a:spcAft>
            </a:pPr>
            <a:r>
              <a:rPr lang="en-US" dirty="0"/>
              <a:t>Data warehouses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⇒</a:t>
            </a:r>
            <a:r>
              <a:rPr lang="en-US" dirty="0" smtClean="0"/>
              <a:t> </a:t>
            </a:r>
            <a:r>
              <a:rPr lang="en-US" dirty="0"/>
              <a:t>actual translation</a:t>
            </a:r>
          </a:p>
          <a:p>
            <a:pPr>
              <a:spcAft>
                <a:spcPts val="853"/>
              </a:spcAft>
            </a:pPr>
            <a:r>
              <a:rPr lang="en-US" dirty="0"/>
              <a:t>Data integration systems 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⇒</a:t>
            </a:r>
            <a:r>
              <a:rPr lang="en-US" dirty="0" smtClean="0"/>
              <a:t> discover </a:t>
            </a:r>
            <a:r>
              <a:rPr lang="en-US" dirty="0"/>
              <a:t>mappings that can be used in the query processing phase</a:t>
            </a:r>
          </a:p>
          <a:p>
            <a:pPr>
              <a:spcAft>
                <a:spcPts val="853"/>
              </a:spcAft>
            </a:pPr>
            <a:r>
              <a:rPr lang="en-US" dirty="0" smtClean="0"/>
              <a:t>Issues </a:t>
            </a:r>
          </a:p>
          <a:p>
            <a:pPr lvl="1">
              <a:spcAft>
                <a:spcPts val="853"/>
              </a:spcAft>
            </a:pPr>
            <a:r>
              <a:rPr lang="en-US" dirty="0" smtClean="0"/>
              <a:t>Mapping </a:t>
            </a:r>
            <a:r>
              <a:rPr lang="en-US" dirty="0"/>
              <a:t>creation</a:t>
            </a:r>
          </a:p>
          <a:p>
            <a:pPr lvl="1">
              <a:spcAft>
                <a:spcPts val="853"/>
              </a:spcAft>
            </a:pPr>
            <a:r>
              <a:rPr lang="en-US" dirty="0"/>
              <a:t>Mapping maintenance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Creation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53"/>
              </a:spcAft>
              <a:buNone/>
            </a:pPr>
            <a:r>
              <a:rPr lang="en-US" dirty="0"/>
              <a:t>Given</a:t>
            </a:r>
          </a:p>
          <a:p>
            <a:pPr lvl="1">
              <a:spcAft>
                <a:spcPts val="853"/>
              </a:spcAft>
            </a:pPr>
            <a:r>
              <a:rPr lang="en-US" dirty="0"/>
              <a:t>A source </a:t>
            </a:r>
            <a:r>
              <a:rPr lang="en-US" dirty="0" smtClean="0"/>
              <a:t>LCS</a:t>
            </a:r>
          </a:p>
          <a:p>
            <a:pPr lvl="1">
              <a:spcAft>
                <a:spcPts val="853"/>
              </a:spcAft>
            </a:pPr>
            <a:r>
              <a:rPr lang="en-US" dirty="0"/>
              <a:t>A target </a:t>
            </a:r>
            <a:r>
              <a:rPr lang="en-US" dirty="0" smtClean="0"/>
              <a:t>GCS</a:t>
            </a:r>
          </a:p>
          <a:p>
            <a:pPr lvl="1">
              <a:spcAft>
                <a:spcPts val="853"/>
              </a:spcAft>
            </a:pPr>
            <a:r>
              <a:rPr lang="en-US" dirty="0"/>
              <a:t>A set of value correspondences discovered </a:t>
            </a:r>
            <a:r>
              <a:rPr lang="en-US" dirty="0" smtClean="0"/>
              <a:t>                                                   during </a:t>
            </a:r>
            <a:r>
              <a:rPr lang="en-US" dirty="0"/>
              <a:t>schema matching </a:t>
            </a:r>
            <a:r>
              <a:rPr lang="en-US" dirty="0" smtClean="0"/>
              <a:t>phase</a:t>
            </a:r>
          </a:p>
          <a:p>
            <a:pPr>
              <a:spcAft>
                <a:spcPts val="853"/>
              </a:spcAft>
              <a:buNone/>
            </a:pPr>
            <a:r>
              <a:rPr lang="en-US" dirty="0"/>
              <a:t>Produce a set of queries that, when executed, will create GCS data instances from the source data.</a:t>
            </a:r>
          </a:p>
          <a:p>
            <a:pPr>
              <a:spcAft>
                <a:spcPts val="853"/>
              </a:spcAft>
              <a:buNone/>
            </a:pPr>
            <a:r>
              <a:rPr lang="en-US" dirty="0"/>
              <a:t>We are looking, for each </a:t>
            </a:r>
            <a:r>
              <a:rPr lang="en-US" i="1" dirty="0" err="1"/>
              <a:t>T</a:t>
            </a:r>
            <a:r>
              <a:rPr lang="en-US" i="1" baseline="-25000" dirty="0" err="1"/>
              <a:t>k</a:t>
            </a:r>
            <a:r>
              <a:rPr lang="en-US" dirty="0"/>
              <a:t>, a query </a:t>
            </a:r>
            <a:r>
              <a:rPr lang="en-US" i="1" dirty="0" err="1"/>
              <a:t>Q</a:t>
            </a:r>
            <a:r>
              <a:rPr lang="en-US" i="1" baseline="-25000" dirty="0" err="1"/>
              <a:t>k</a:t>
            </a:r>
            <a:r>
              <a:rPr lang="en-US" dirty="0"/>
              <a:t> that is defined on a (possibly proper) subset of the relations in</a:t>
            </a:r>
            <a:r>
              <a:rPr lang="en-US" dirty="0" smtClean="0"/>
              <a:t> </a:t>
            </a:r>
            <a:r>
              <a:rPr lang="en-US" i="1" dirty="0" smtClean="0">
                <a:latin typeface="Lucida Calligraphy"/>
                <a:cs typeface="Euclid Math One" charset="2"/>
              </a:rPr>
              <a:t>S</a:t>
            </a:r>
            <a:r>
              <a:rPr lang="en-US" i="1" dirty="0" smtClean="0">
                <a:cs typeface="Euclid Math One" charset="2"/>
              </a:rPr>
              <a:t> </a:t>
            </a:r>
            <a:r>
              <a:rPr lang="en-US" dirty="0" smtClean="0"/>
              <a:t>such </a:t>
            </a:r>
            <a:r>
              <a:rPr lang="en-US" dirty="0"/>
              <a:t>that, when executed, will generate data for </a:t>
            </a:r>
            <a:r>
              <a:rPr lang="en-US" i="1" dirty="0" err="1" smtClean="0"/>
              <a:t>T</a:t>
            </a:r>
            <a:r>
              <a:rPr lang="en-US" i="1" baseline="-25000" dirty="0" err="1"/>
              <a:t>k</a:t>
            </a:r>
            <a:r>
              <a:rPr lang="en-US" dirty="0" smtClean="0"/>
              <a:t> </a:t>
            </a:r>
            <a:r>
              <a:rPr lang="en-US" dirty="0"/>
              <a:t>from the source relations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096" y="3270948"/>
            <a:ext cx="1860409" cy="451556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096" y="3921188"/>
            <a:ext cx="1896533" cy="451556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59" y="4948808"/>
            <a:ext cx="1860409" cy="4515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Warehouse Approach</a:t>
            </a:r>
            <a:endParaRPr lang="en-US" dirty="0"/>
          </a:p>
        </p:txBody>
      </p:sp>
      <p:pic>
        <p:nvPicPr>
          <p:cNvPr id="4" name="Content Placeholder 3" descr="Fig-4-et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3460" r="-33460"/>
          <a:stretch>
            <a:fillRect/>
          </a:stretch>
        </p:blipFill>
        <p:spPr>
          <a:xfrm>
            <a:off x="866987" y="2384213"/>
            <a:ext cx="11130342" cy="639402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Creation Algorithm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General idea: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Consider each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dirty="0" smtClean="0"/>
              <a:t>in turn. Divide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dirty="0" smtClean="0"/>
              <a:t>into subsets                              such that each      specifies one possible way that values of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dirty="0" smtClean="0"/>
              <a:t>can be computed.</a:t>
            </a:r>
          </a:p>
          <a:p>
            <a:r>
              <a:rPr lang="en-US" dirty="0" smtClean="0"/>
              <a:t>Each      can be mapped to a query     that, when executed, would generate </a:t>
            </a:r>
            <a:r>
              <a:rPr lang="en-US" i="1" dirty="0" smtClean="0"/>
              <a:t>some</a:t>
            </a:r>
            <a:r>
              <a:rPr lang="en-US" dirty="0" smtClean="0"/>
              <a:t> of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k</a:t>
            </a:r>
            <a:r>
              <a:rPr lang="en-US" dirty="0" err="1" smtClean="0"/>
              <a:t>’s</a:t>
            </a:r>
            <a:r>
              <a:rPr lang="en-US" dirty="0" smtClean="0"/>
              <a:t> data.  </a:t>
            </a:r>
          </a:p>
          <a:p>
            <a:r>
              <a:rPr lang="en-US" dirty="0" smtClean="0"/>
              <a:t>Union of these queries gives 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356" y="3666461"/>
            <a:ext cx="2474524" cy="50574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848" y="4084712"/>
            <a:ext cx="469618" cy="559929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856" y="4660776"/>
            <a:ext cx="469618" cy="559929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368" y="4660776"/>
            <a:ext cx="361244" cy="559929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968" y="6388968"/>
            <a:ext cx="2167467" cy="5599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GCS (also called mediated schema) is defined first</a:t>
            </a:r>
          </a:p>
          <a:p>
            <a:pPr lvl="1"/>
            <a:r>
              <a:rPr lang="en-US" dirty="0" smtClean="0"/>
              <a:t>Map LCSs to this schema</a:t>
            </a:r>
          </a:p>
          <a:p>
            <a:pPr lvl="1"/>
            <a:r>
              <a:rPr lang="en-US" dirty="0" smtClean="0"/>
              <a:t>As in data warehouses</a:t>
            </a:r>
          </a:p>
          <a:p>
            <a:r>
              <a:rPr lang="en-US" dirty="0" smtClean="0"/>
              <a:t>GCS is defined as an integration of parts of LCSs</a:t>
            </a:r>
          </a:p>
          <a:p>
            <a:pPr lvl="1"/>
            <a:r>
              <a:rPr lang="en-US" dirty="0" smtClean="0"/>
              <a:t>Generate GCS and map LCSs to this GCS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88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GCS/LCS Relationship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Local-as-view</a:t>
            </a:r>
          </a:p>
          <a:p>
            <a:pPr lvl="1"/>
            <a:r>
              <a:rPr lang="en-US" dirty="0"/>
              <a:t>The GCS definition is assumed to exist, and each LCS is treated as a view definition over it</a:t>
            </a:r>
          </a:p>
          <a:p>
            <a:r>
              <a:rPr lang="en-US" dirty="0"/>
              <a:t>Global-as-view</a:t>
            </a:r>
          </a:p>
          <a:p>
            <a:pPr lvl="1"/>
            <a:r>
              <a:rPr lang="en-US" dirty="0"/>
              <a:t>The GCS is defined as a set of views over the LCSs</a:t>
            </a:r>
          </a:p>
        </p:txBody>
      </p:sp>
      <p:pic>
        <p:nvPicPr>
          <p:cNvPr id="5" name="Picture 4" descr="Fig-4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84" y="5236840"/>
            <a:ext cx="7020496" cy="39731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45" y="412304"/>
            <a:ext cx="12839104" cy="1645096"/>
          </a:xfrm>
        </p:spPr>
        <p:txBody>
          <a:bodyPr/>
          <a:lstStyle/>
          <a:p>
            <a:r>
              <a:rPr lang="en-US" dirty="0" smtClean="0"/>
              <a:t>Recall </a:t>
            </a:r>
            <a:r>
              <a:rPr lang="en-US" dirty="0" smtClean="0"/>
              <a:t>Data-Centered Architecture</a:t>
            </a:r>
            <a:endParaRPr lang="en-US" dirty="0"/>
          </a:p>
        </p:txBody>
      </p:sp>
      <p:pic>
        <p:nvPicPr>
          <p:cNvPr id="4" name="Content Placeholder 3" descr="Fig-1-1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21" r="-1221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Integration Issues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Schema translation</a:t>
            </a:r>
          </a:p>
          <a:p>
            <a:pPr lvl="1"/>
            <a:r>
              <a:rPr lang="en-US" dirty="0"/>
              <a:t>Component database schemas translated to a common intermediate canonical representation</a:t>
            </a:r>
          </a:p>
          <a:p>
            <a:r>
              <a:rPr lang="en-US" dirty="0"/>
              <a:t>Schema</a:t>
            </a:r>
            <a:r>
              <a:rPr lang="en-US" dirty="0" smtClean="0"/>
              <a:t> generation</a:t>
            </a:r>
          </a:p>
          <a:p>
            <a:pPr lvl="1"/>
            <a:r>
              <a:rPr lang="en-US" dirty="0"/>
              <a:t>Intermediate schemas are used to create a global conceptual schema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Integration Process</a:t>
            </a:r>
            <a:endParaRPr lang="en-US" dirty="0"/>
          </a:p>
        </p:txBody>
      </p:sp>
      <p:pic>
        <p:nvPicPr>
          <p:cNvPr id="4" name="Content Placeholder 3" descr="Fig-4-dbin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7825" r="-57825"/>
          <a:stretch>
            <a:fillRect/>
          </a:stretch>
        </p:blipFill>
        <p:spPr>
          <a:xfrm>
            <a:off x="597744" y="2456572"/>
            <a:ext cx="11984521" cy="688472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 Translation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canonical data model?</a:t>
            </a:r>
          </a:p>
          <a:p>
            <a:pPr lvl="1"/>
            <a:r>
              <a:rPr lang="en-US"/>
              <a:t>Relational</a:t>
            </a:r>
          </a:p>
          <a:p>
            <a:pPr lvl="1"/>
            <a:r>
              <a:rPr lang="en-US"/>
              <a:t>Entity-relationship</a:t>
            </a:r>
          </a:p>
          <a:p>
            <a:pPr lvl="2"/>
            <a:r>
              <a:rPr lang="en-US"/>
              <a:t>DIKE</a:t>
            </a:r>
          </a:p>
          <a:p>
            <a:pPr lvl="1"/>
            <a:r>
              <a:rPr lang="en-US"/>
              <a:t>Object-oriented</a:t>
            </a:r>
          </a:p>
          <a:p>
            <a:pPr lvl="2"/>
            <a:r>
              <a:rPr lang="en-US"/>
              <a:t>ARTEMIS</a:t>
            </a:r>
          </a:p>
          <a:p>
            <a:pPr lvl="1"/>
            <a:r>
              <a:rPr lang="en-US"/>
              <a:t>Graph-oriented</a:t>
            </a:r>
          </a:p>
          <a:p>
            <a:pPr lvl="2"/>
            <a:r>
              <a:rPr lang="en-US"/>
              <a:t>DIPE, TranScm, COMA, Cupid</a:t>
            </a:r>
          </a:p>
          <a:p>
            <a:pPr lvl="2"/>
            <a:r>
              <a:rPr lang="en-US"/>
              <a:t>Preferable with emergence of XML</a:t>
            </a:r>
          </a:p>
          <a:p>
            <a:pPr lvl="2"/>
            <a:r>
              <a:rPr lang="en-US"/>
              <a:t>No common graph formalism</a:t>
            </a:r>
          </a:p>
          <a:p>
            <a:r>
              <a:rPr lang="en-US"/>
              <a:t>Mapping algorithms</a:t>
            </a:r>
          </a:p>
          <a:p>
            <a:pPr lvl="1"/>
            <a:r>
              <a:rPr lang="en-US"/>
              <a:t>These are well-known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, Bullets &amp; Photo">
  <a:themeElements>
    <a:clrScheme name="">
      <a:dk1>
        <a:srgbClr val="263750"/>
      </a:dk1>
      <a:lt1>
        <a:srgbClr val="D9C8AF"/>
      </a:lt1>
      <a:dk2>
        <a:srgbClr val="000000"/>
      </a:dk2>
      <a:lt2>
        <a:srgbClr val="00000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2 Up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2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- Top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Horizontal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Vertical">
  <a:themeElements>
    <a:clrScheme name="">
      <a:dk1>
        <a:srgbClr val="263750"/>
      </a:dk1>
      <a:lt1>
        <a:srgbClr val="D9C8AF"/>
      </a:lt1>
      <a:dk2>
        <a:srgbClr val="000000"/>
      </a:dk2>
      <a:lt2>
        <a:srgbClr val="00000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ullets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Center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Right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2 Column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Pages>0</Pages>
  <Words>1421</Words>
  <Characters>0</Characters>
  <Application>Microsoft Office PowerPoint</Application>
  <PresentationFormat>Custom</PresentationFormat>
  <Lines>0</Lines>
  <Paragraphs>208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Book</vt:lpstr>
      <vt:lpstr>Blank</vt:lpstr>
      <vt:lpstr>Photo - Horizontal</vt:lpstr>
      <vt:lpstr>Photo - Vertical</vt:lpstr>
      <vt:lpstr>Bullets</vt:lpstr>
      <vt:lpstr>Title - Center</vt:lpstr>
      <vt:lpstr>Title &amp; Bullets - Right</vt:lpstr>
      <vt:lpstr>Title &amp; Bullets - 2 Column</vt:lpstr>
      <vt:lpstr>Title &amp; Bullets - Left</vt:lpstr>
      <vt:lpstr>Title, Bullets &amp; Photo</vt:lpstr>
      <vt:lpstr>Photo - 2 Up</vt:lpstr>
      <vt:lpstr>Title - Top</vt:lpstr>
      <vt:lpstr>Outline</vt:lpstr>
      <vt:lpstr>Problem Definition &amp;     Integration Alternatives</vt:lpstr>
      <vt:lpstr>Data Warehouse Approach</vt:lpstr>
      <vt:lpstr>Bottom-up Design</vt:lpstr>
      <vt:lpstr>GCS/LCS Relationship</vt:lpstr>
      <vt:lpstr>Recall Data-Centered Architecture</vt:lpstr>
      <vt:lpstr>Database Integration Issues</vt:lpstr>
      <vt:lpstr>Database Integration Process</vt:lpstr>
      <vt:lpstr>Schema Translation</vt:lpstr>
      <vt:lpstr>Schema Generation</vt:lpstr>
      <vt:lpstr>Running Example</vt:lpstr>
      <vt:lpstr>Schema Matching</vt:lpstr>
      <vt:lpstr>Schema Matching (cont’d)</vt:lpstr>
      <vt:lpstr>Schema Matching Approaches</vt:lpstr>
      <vt:lpstr>Linguistic Schema Matching</vt:lpstr>
      <vt:lpstr>Linguistic Matchers</vt:lpstr>
      <vt:lpstr>Automatic Discovery of Name Similarities</vt:lpstr>
      <vt:lpstr>N-gram Example</vt:lpstr>
      <vt:lpstr>Edit Distance Example</vt:lpstr>
      <vt:lpstr>Constraint-based Matchers</vt:lpstr>
      <vt:lpstr>Constraint-based Structural Matching</vt:lpstr>
      <vt:lpstr>Learning-based Schema Matching</vt:lpstr>
      <vt:lpstr>Learning-based Schema Matching</vt:lpstr>
      <vt:lpstr>Combined Schema Matching Approaches</vt:lpstr>
      <vt:lpstr>Schema Integration</vt:lpstr>
      <vt:lpstr>Binary Integration Methods</vt:lpstr>
      <vt:lpstr>N-ary Integration Methods</vt:lpstr>
      <vt:lpstr>Schema Mapping</vt:lpstr>
      <vt:lpstr>Mapping Creation</vt:lpstr>
      <vt:lpstr>Mapping Creation Algorithm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/>
  <cp:keywords/>
  <dc:description/>
  <cp:lastModifiedBy>Kiringa</cp:lastModifiedBy>
  <cp:revision>26</cp:revision>
  <cp:lastPrinted>2011-04-04T00:06:00Z</cp:lastPrinted>
  <dcterms:modified xsi:type="dcterms:W3CDTF">2013-02-05T21:55:40Z</dcterms:modified>
</cp:coreProperties>
</file>