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23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311" r:id="rId13"/>
    <p:sldId id="275" r:id="rId14"/>
    <p:sldId id="276" r:id="rId15"/>
    <p:sldId id="277" r:id="rId16"/>
    <p:sldId id="278" r:id="rId17"/>
    <p:sldId id="279" r:id="rId18"/>
    <p:sldId id="280" r:id="rId19"/>
    <p:sldId id="312" r:id="rId20"/>
    <p:sldId id="313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314" r:id="rId31"/>
    <p:sldId id="297" r:id="rId32"/>
    <p:sldId id="298" r:id="rId33"/>
    <p:sldId id="315" r:id="rId34"/>
    <p:sldId id="304" r:id="rId35"/>
    <p:sldId id="316" r:id="rId36"/>
    <p:sldId id="317" r:id="rId37"/>
    <p:sldId id="318" r:id="rId38"/>
    <p:sldId id="319" r:id="rId39"/>
    <p:sldId id="320" r:id="rId40"/>
    <p:sldId id="321" r:id="rId41"/>
    <p:sldId id="322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8"/>
    <a:srgbClr val="FF0808"/>
    <a:srgbClr val="0080FF"/>
    <a:srgbClr val="8000B0"/>
    <a:srgbClr val="800040"/>
    <a:srgbClr val="1771A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25" autoAdjust="0"/>
  </p:normalViewPr>
  <p:slideViewPr>
    <p:cSldViewPr>
      <p:cViewPr>
        <p:scale>
          <a:sx n="66" d="100"/>
          <a:sy n="66" d="100"/>
        </p:scale>
        <p:origin x="-2100" y="-3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6858-583E-F04D-87BA-33BF7D87A4B2}" type="datetimeFigureOut">
              <a:rPr lang="en-US" smtClean="0">
                <a:latin typeface="Book Antiqua"/>
              </a:rPr>
              <a:pPr/>
              <a:t>1/8/2013</a:t>
            </a:fld>
            <a:endParaRPr lang="en-US" dirty="0"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FCAA-BA79-9C45-8B8A-AE9928029AD7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076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17AC82C3-C055-944A-848B-EB3234501512}" type="datetimeFigureOut">
              <a:rPr lang="en-US" smtClean="0"/>
              <a:pPr/>
              <a:t>1/8/2013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4AB95105-031E-5A46-BC87-E7D3689E9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98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 slide</a:t>
            </a:r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B9BE72AF-AF1A-1E41-B881-D8119A052D15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31650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FDF4A1D1-6440-3F47-BC8E-C1E8499F2E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713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2F3FA9A2-5116-5544-A00E-FC7EF820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644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087008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C12595A0-9662-7443-BA62-0D3B6483FF39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20794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F0ED71BB-118A-9E4C-B08B-8FE12AFF2AE2}" type="slidenum">
              <a:rPr lang="en-US" smtClean="0">
                <a:latin typeface="Book Antiqua"/>
              </a:rPr>
              <a:pPr/>
              <a:t>‹#›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16553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65069F6B-CB1A-844B-A44A-5B7ABA595A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596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8801E1DC-9A09-2845-A773-BB78DAEA5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551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E37D4F0C-152B-054F-ABE3-C9D658163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371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97C1C413-B9D3-E347-8928-0B2F53448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B604E31D-27C9-7146-8686-2BC96041BB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919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 userDrawn="1"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Ch.1/</a:t>
            </a:r>
            <a:fld id="{5E48BB5D-946E-5F48-82DF-AC330131550D}" type="slidenum">
              <a:rPr lang="en-US" sz="1200" smtClean="0">
                <a:latin typeface="Book Antiqua"/>
                <a:cs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4" y="2788568"/>
            <a:ext cx="11072292" cy="2592288"/>
          </a:xfrm>
        </p:spPr>
        <p:txBody>
          <a:bodyPr/>
          <a:lstStyle/>
          <a:p>
            <a:pPr algn="ctr"/>
            <a:r>
              <a:rPr lang="en-CA" dirty="0"/>
              <a:t>CSI5311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Distributed </a:t>
            </a:r>
            <a:r>
              <a:rPr lang="en-CA" dirty="0"/>
              <a:t>Databases and Transaction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9" y="5527675"/>
            <a:ext cx="9087866" cy="2805509"/>
          </a:xfrm>
        </p:spPr>
        <p:txBody>
          <a:bodyPr/>
          <a:lstStyle/>
          <a:p>
            <a:r>
              <a:rPr lang="en-CA" dirty="0" err="1" smtClean="0"/>
              <a:t>Iluju</a:t>
            </a:r>
            <a:r>
              <a:rPr lang="en-CA" dirty="0" smtClean="0"/>
              <a:t> </a:t>
            </a:r>
            <a:r>
              <a:rPr lang="en-CA" dirty="0" err="1" smtClean="0"/>
              <a:t>Kiringa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Text </a:t>
            </a:r>
            <a:r>
              <a:rPr lang="en-CA" dirty="0"/>
              <a:t>book: T. </a:t>
            </a:r>
            <a:r>
              <a:rPr lang="en-CA" dirty="0" err="1"/>
              <a:t>Ozsu</a:t>
            </a:r>
            <a:r>
              <a:rPr lang="en-CA" dirty="0"/>
              <a:t> and P. </a:t>
            </a:r>
            <a:r>
              <a:rPr lang="en-CA" dirty="0" err="1"/>
              <a:t>Valduriez</a:t>
            </a:r>
            <a:r>
              <a:rPr lang="en-CA" dirty="0"/>
              <a:t>, Principles of Distributed Database Systems, 3rd edition, Springer </a:t>
            </a:r>
            <a:r>
              <a:rPr lang="en-CA" dirty="0" smtClean="0"/>
              <a:t>2011</a:t>
            </a:r>
          </a:p>
          <a:p>
            <a:r>
              <a:rPr lang="en-CA" dirty="0" smtClean="0"/>
              <a:t>Notes based on those by TO and PV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latin typeface="Book Antiqua"/>
              </a:rPr>
              <a:t>Ch.x/</a:t>
            </a:r>
            <a:fld id="{B9BE72AF-AF1A-1E41-B881-D8119A052D15}" type="slidenum">
              <a:rPr lang="en-US" smtClean="0">
                <a:latin typeface="Book Antiqua"/>
              </a:rPr>
              <a:pPr/>
              <a:t>1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698701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6394027" y="4041423"/>
            <a:ext cx="81280" cy="943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4660053" y="6610774"/>
            <a:ext cx="975360" cy="1205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027876" y="4935502"/>
            <a:ext cx="848924" cy="225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8082845" y="4551681"/>
            <a:ext cx="912142" cy="6005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7369387" y="6610773"/>
            <a:ext cx="866987" cy="13004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3278293" y="8213796"/>
            <a:ext cx="4515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3251200" y="4131734"/>
            <a:ext cx="0" cy="433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8046720" y="51432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885831" y="512515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447431" y="460394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5671538" y="31744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8164124" y="3797582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9789725" y="3680178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459698" y="788867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3666631" y="7834489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885441" y="3355058"/>
            <a:ext cx="690880" cy="772160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10075334" y="7924801"/>
            <a:ext cx="690880" cy="772160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10913432" y="3138312"/>
            <a:ext cx="690880" cy="772160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10750872" y="3300872"/>
            <a:ext cx="690880" cy="772160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077396" y="8313138"/>
            <a:ext cx="9753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2262294" y="7680961"/>
            <a:ext cx="690880" cy="772160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2479041" y="7897707"/>
            <a:ext cx="690880" cy="772160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695787" y="8114454"/>
            <a:ext cx="690880" cy="772160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3251200" y="4443307"/>
            <a:ext cx="6285653" cy="2302933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5050811" y="5418667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Implicit Assumptions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each site </a:t>
            </a:r>
            <a:r>
              <a:rPr lang="en-US" i="1" dirty="0"/>
              <a:t>logically</a:t>
            </a:r>
            <a:r>
              <a:rPr lang="en-US" dirty="0"/>
              <a:t> consists of a single processor.</a:t>
            </a:r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not a multiprocessor system</a:t>
            </a:r>
            <a:endParaRPr lang="en-US" dirty="0"/>
          </a:p>
          <a:p>
            <a:pPr lvl="1"/>
            <a:r>
              <a:rPr lang="en-US" dirty="0" smtClean="0"/>
              <a:t>Parallel </a:t>
            </a:r>
            <a:r>
              <a:rPr lang="en-US" dirty="0"/>
              <a:t>database systems</a:t>
            </a:r>
          </a:p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data </a:t>
            </a:r>
            <a:r>
              <a:rPr lang="en-US" dirty="0"/>
              <a:t>logically related as exhibited in the users’ access patterns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/>
              <a:t>data model </a:t>
            </a:r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remote file system, not a TP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Delivery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Delivery modes</a:t>
            </a:r>
          </a:p>
          <a:p>
            <a:pPr lvl="1"/>
            <a:r>
              <a:rPr lang="en-US" dirty="0" smtClean="0"/>
              <a:t>Pull-only</a:t>
            </a:r>
          </a:p>
          <a:p>
            <a:pPr lvl="1"/>
            <a:r>
              <a:rPr lang="en-US" dirty="0" smtClean="0"/>
              <a:t>Push-only</a:t>
            </a:r>
          </a:p>
          <a:p>
            <a:pPr lvl="1"/>
            <a:r>
              <a:rPr lang="en-US" dirty="0" smtClean="0"/>
              <a:t>Hybrid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Conditional</a:t>
            </a:r>
          </a:p>
          <a:p>
            <a:pPr lvl="1"/>
            <a:r>
              <a:rPr lang="en-US" dirty="0" smtClean="0"/>
              <a:t>Ad-hoc or irregular</a:t>
            </a:r>
          </a:p>
          <a:p>
            <a:r>
              <a:rPr lang="en-US" dirty="0" smtClean="0"/>
              <a:t>Communication Methods</a:t>
            </a:r>
          </a:p>
          <a:p>
            <a:pPr lvl="1"/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One-to-many</a:t>
            </a:r>
          </a:p>
          <a:p>
            <a:r>
              <a:rPr lang="en-US" dirty="0" smtClean="0"/>
              <a:t>Note: not all combinations make sense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5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dirty="0"/>
              <a:t>Transparent management of distributed, fragmented, and replicated data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reliability/availability through distributed transactions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performance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/>
              <a:t>Easier and more economical system expansion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D01B99BC-F82C-D046-99BD-FBA1D66F1CB4}" type="slidenum">
              <a:rPr lang="en-US" smtClean="0">
                <a:latin typeface="Book Antiqua"/>
              </a:rPr>
              <a:pPr/>
              <a:t>13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Transparency is the separation of the higher level semantics of a system from the lower level implementation issues.</a:t>
            </a:r>
          </a:p>
          <a:p>
            <a:pPr>
              <a:lnSpc>
                <a:spcPct val="80000"/>
              </a:lnSpc>
            </a:pPr>
            <a:r>
              <a:rPr lang="en-US" dirty="0"/>
              <a:t>Fundamental issue is to provide</a:t>
            </a: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chemeClr val="hlink"/>
                </a:solidFill>
              </a:rPr>
              <a:t>data independence</a:t>
            </a:r>
            <a:endParaRPr lang="en-US" sz="1700" dirty="0"/>
          </a:p>
          <a:p>
            <a:pPr>
              <a:lnSpc>
                <a:spcPct val="80000"/>
              </a:lnSpc>
              <a:buFont typeface="Monotype Sorts" charset="0"/>
              <a:buNone/>
            </a:pPr>
            <a:r>
              <a:rPr lang="en-US" dirty="0"/>
              <a:t> 	in the distributed environment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Network (distribution)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Replication transparency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sz="2300" dirty="0"/>
              <a:t>Fragmentation transparency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horizontal fragmentation: selection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vertical fragmentation: projection</a:t>
            </a:r>
          </a:p>
          <a:p>
            <a:pPr lvl="2">
              <a:lnSpc>
                <a:spcPct val="80000"/>
              </a:lnSpc>
            </a:pPr>
            <a:r>
              <a:rPr lang="en-US" sz="2300" dirty="0"/>
              <a:t>hybrid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D01B99BC-F82C-D046-99BD-FBA1D66F1CB4}" type="slidenum">
              <a:rPr lang="en-US" smtClean="0">
                <a:latin typeface="Book Antiqua"/>
              </a:rPr>
              <a:pPr/>
              <a:t>14</a:t>
            </a:fld>
            <a:endParaRPr lang="en-US" dirty="0"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293" y="2366151"/>
            <a:ext cx="10458027" cy="3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76" y="2428527"/>
            <a:ext cx="7720267" cy="67708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252" y="2724968"/>
            <a:ext cx="5880100" cy="2655888"/>
          </a:xfrm>
          <a:noFill/>
          <a:ln/>
        </p:spPr>
        <p:txBody>
          <a:bodyPr/>
          <a:lstStyle/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SELECT</a:t>
            </a:r>
            <a:r>
              <a:rPr lang="en-US" sz="26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FROM</a:t>
            </a:r>
            <a:r>
              <a:rPr lang="en-US" sz="26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WHERE</a:t>
            </a:r>
            <a:r>
              <a:rPr lang="en-US" sz="26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610263" y="4540392"/>
            <a:ext cx="210007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002395" y="7445518"/>
            <a:ext cx="264976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8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8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568076" y="4018845"/>
            <a:ext cx="2781583" cy="278158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188769" y="7306170"/>
            <a:ext cx="939236" cy="73898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493373" y="3937565"/>
            <a:ext cx="848925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520466" y="3964658"/>
            <a:ext cx="830862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430155" y="3964658"/>
            <a:ext cx="991165" cy="559929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7559044" y="6637867"/>
            <a:ext cx="632178" cy="6502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391773" y="3998525"/>
            <a:ext cx="1119858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848040" y="5028072"/>
            <a:ext cx="2393245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6773338" y="7577103"/>
            <a:ext cx="39736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0030792" y="6728179"/>
            <a:ext cx="1312289" cy="559929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0241285" y="6023752"/>
            <a:ext cx="596053" cy="686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9967292" y="6749008"/>
            <a:ext cx="1429174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11361143" y="7053299"/>
            <a:ext cx="5599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0205161" y="596956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8209285" y="6574650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>
            <a:off x="8940805" y="3458916"/>
            <a:ext cx="0" cy="5599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8895649" y="3991751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8904680" y="4000783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0051632" y="3847254"/>
            <a:ext cx="776676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10837339" y="3720818"/>
            <a:ext cx="379307" cy="325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008734" y="3908214"/>
            <a:ext cx="864729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10087756" y="4605867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7757729" y="4569743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7784822" y="4596836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7766760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8446351" y="2908018"/>
            <a:ext cx="1016000" cy="559929"/>
          </a:xfrm>
          <a:prstGeom prst="rect">
            <a:avLst/>
          </a:prstGeom>
          <a:solidFill>
            <a:srgbClr val="F50BD4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7247471" y="7213601"/>
            <a:ext cx="842151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5682352" y="5886027"/>
            <a:ext cx="2279056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6585492" y="7976095"/>
            <a:ext cx="260186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8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6953960" y="4542649"/>
            <a:ext cx="0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11" name="Rectangle 75"/>
          <p:cNvSpPr>
            <a:spLocks noChangeArrowheads="1"/>
          </p:cNvSpPr>
          <p:nvPr/>
        </p:nvSpPr>
        <p:spPr bwMode="auto">
          <a:xfrm>
            <a:off x="8426031" y="2926080"/>
            <a:ext cx="1020516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Tokyo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15700" y="6677000"/>
            <a:ext cx="689490" cy="760114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70352" y="7253064"/>
            <a:ext cx="689490" cy="760114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229528" y="3364632"/>
            <a:ext cx="689490" cy="760114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12508" y="5020816"/>
            <a:ext cx="689490" cy="760114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Database - 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29938" y="3775874"/>
            <a:ext cx="1038578" cy="107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683022" y="3249811"/>
            <a:ext cx="0" cy="9460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9523307" y="3611055"/>
            <a:ext cx="713458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9674579" y="7200923"/>
            <a:ext cx="833119" cy="9821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6996854" y="7882771"/>
            <a:ext cx="0" cy="370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280552" y="4231945"/>
            <a:ext cx="7238436" cy="363276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4542649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952090" y="6058486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8091876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4005298" y="5839483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6371450" y="4640602"/>
            <a:ext cx="302542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7983503" y="7257367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005298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973885" y="7038362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017174" y="5076354"/>
            <a:ext cx="302542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8843716" y="5076354"/>
            <a:ext cx="304799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96747" y="5295357"/>
            <a:ext cx="302542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25547" y="6058486"/>
            <a:ext cx="302542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7231663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4973885" y="4857349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8414739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8414739" y="5403731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5402863" y="7038362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7125547" y="4532228"/>
            <a:ext cx="302542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9274952" y="6602612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5617351" y="6166860"/>
            <a:ext cx="307058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4759396" y="5403731"/>
            <a:ext cx="302542" cy="30705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446152" y="5620478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651023" y="6819359"/>
            <a:ext cx="304801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7875129" y="6602612"/>
            <a:ext cx="307058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9381068" y="6166860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8520854" y="4857349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479823" y="5184728"/>
            <a:ext cx="302542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5188374" y="6710985"/>
            <a:ext cx="304801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576321" y="6166860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5942472" y="4748975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973885" y="6166860"/>
            <a:ext cx="304799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6263076" y="6819359"/>
            <a:ext cx="304801" cy="311573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6585939" y="6058486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7554525" y="6929989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7662899" y="4967981"/>
            <a:ext cx="302542" cy="30931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9381068" y="5514362"/>
            <a:ext cx="304799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9812303" y="6385865"/>
            <a:ext cx="304801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5511236" y="4532228"/>
            <a:ext cx="304799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4436534" y="6166860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4005298" y="5295357"/>
            <a:ext cx="304801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8629227" y="6602612"/>
            <a:ext cx="304801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983503" y="6166860"/>
            <a:ext cx="304801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5834099" y="5728852"/>
            <a:ext cx="302542" cy="311573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6479823" y="7365741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6048588" y="6275233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9918419" y="5839483"/>
            <a:ext cx="304799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7017174" y="6710985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5834099" y="7257367"/>
            <a:ext cx="302542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3576321" y="5620478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296747" y="5728852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5834099" y="5184728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8306365" y="6819359"/>
            <a:ext cx="304799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6692053" y="4313225"/>
            <a:ext cx="307058" cy="309315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9381068" y="5076354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7017174" y="5514362"/>
            <a:ext cx="302542" cy="30705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8414739" y="5947857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7983503" y="4640602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7875129" y="5620478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4219788" y="6819359"/>
            <a:ext cx="304799" cy="311573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692053" y="7038362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263076" y="5620478"/>
            <a:ext cx="304801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8843716" y="5620478"/>
            <a:ext cx="304799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446152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6585939" y="6494238"/>
            <a:ext cx="304799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3262490" y="7139964"/>
            <a:ext cx="715715" cy="7608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012680" y="5830452"/>
            <a:ext cx="3719990" cy="4590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14" y="266278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0" y="810854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583" y="2227038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3" y="7898576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9679094" y="2572477"/>
            <a:ext cx="1345636" cy="1065671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2092960" y="7873740"/>
            <a:ext cx="1345636" cy="1065671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4486175" y="3724672"/>
            <a:ext cx="698811" cy="7136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8538917" y="4300735"/>
            <a:ext cx="555772" cy="42205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283592" y="6388968"/>
            <a:ext cx="365760" cy="620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982120" y="5842647"/>
            <a:ext cx="821302" cy="6183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- Reality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569742" y="4147057"/>
            <a:ext cx="4219787" cy="2260035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22030" y="4925990"/>
            <a:ext cx="2855195" cy="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Communication</a:t>
            </a:r>
          </a:p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077547" y="5257883"/>
            <a:ext cx="4425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2147142" y="5278203"/>
            <a:ext cx="5960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626" y="4529417"/>
            <a:ext cx="1371695" cy="1488018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851201" y="3724672"/>
            <a:ext cx="338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525296" y="2932584"/>
            <a:ext cx="1320305" cy="1483661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>
            <a:off x="4536975" y="3580656"/>
            <a:ext cx="559929" cy="2799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4558184" y="3076600"/>
            <a:ext cx="589279" cy="3928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862" y="6964764"/>
            <a:ext cx="1360545" cy="976549"/>
            <a:chOff x="6958862" y="6820748"/>
            <a:chExt cx="1360545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0632" y="7722895"/>
            <a:ext cx="1246455" cy="1402377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514" y="6349579"/>
            <a:ext cx="1547395" cy="759469"/>
            <a:chOff x="8998734" y="6308231"/>
            <a:chExt cx="1547395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8019628" y="7922345"/>
            <a:ext cx="571004" cy="5548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8302600" y="6749008"/>
            <a:ext cx="496711" cy="53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63359" y="6643134"/>
            <a:ext cx="1377183" cy="702721"/>
            <a:chOff x="5134248" y="6681617"/>
            <a:chExt cx="1377183" cy="702721"/>
          </a:xfrm>
        </p:grpSpPr>
        <p:sp>
          <p:nvSpPr>
            <p:cNvPr id="95297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8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sp>
        <p:nvSpPr>
          <p:cNvPr id="95299" name="Line 67"/>
          <p:cNvSpPr>
            <a:spLocks noChangeShapeType="1"/>
          </p:cNvSpPr>
          <p:nvPr/>
        </p:nvSpPr>
        <p:spPr bwMode="auto">
          <a:xfrm>
            <a:off x="6546427" y="6941057"/>
            <a:ext cx="399627" cy="555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2829992" y="7459666"/>
            <a:ext cx="732002" cy="65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75972" y="3780932"/>
            <a:ext cx="1360545" cy="951852"/>
            <a:chOff x="9224543" y="3504073"/>
            <a:chExt cx="1360545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66896" y="3076600"/>
            <a:ext cx="1331287" cy="1462943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10390833" y="3868687"/>
            <a:ext cx="576064" cy="3865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15460" y="6460976"/>
            <a:ext cx="1360545" cy="976549"/>
            <a:chOff x="6958862" y="6820748"/>
            <a:chExt cx="1360545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55420" y="4804792"/>
            <a:ext cx="1360545" cy="976549"/>
            <a:chOff x="6958862" y="6820748"/>
            <a:chExt cx="1360545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109912" y="8117160"/>
            <a:ext cx="1377183" cy="702721"/>
            <a:chOff x="5134248" y="6681617"/>
            <a:chExt cx="1377183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87468" y="3292624"/>
            <a:ext cx="1360545" cy="976549"/>
            <a:chOff x="6958862" y="6820748"/>
            <a:chExt cx="1360545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34248" y="2500536"/>
            <a:ext cx="1377183" cy="702721"/>
            <a:chOff x="5134248" y="6681617"/>
            <a:chExt cx="1377183" cy="702721"/>
          </a:xfrm>
        </p:grpSpPr>
        <p:sp>
          <p:nvSpPr>
            <p:cNvPr id="108" name="AutoShape 65"/>
            <p:cNvSpPr>
              <a:spLocks noChangeArrowheads="1"/>
            </p:cNvSpPr>
            <p:nvPr/>
          </p:nvSpPr>
          <p:spPr bwMode="auto">
            <a:xfrm>
              <a:off x="5134248" y="6681617"/>
              <a:ext cx="1377183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9" name="Rectangle 66"/>
            <p:cNvSpPr>
              <a:spLocks noChangeArrowheads="1"/>
            </p:cNvSpPr>
            <p:nvPr/>
          </p:nvSpPr>
          <p:spPr bwMode="auto">
            <a:xfrm>
              <a:off x="5360976" y="6712378"/>
              <a:ext cx="923727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Query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062240" y="3292624"/>
            <a:ext cx="1547395" cy="759469"/>
            <a:chOff x="8998734" y="6308231"/>
            <a:chExt cx="1547395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Transparency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independence</a:t>
            </a:r>
          </a:p>
          <a:p>
            <a:r>
              <a:rPr lang="en-US" dirty="0" smtClean="0"/>
              <a:t>Network transparency (or distribution transparency)</a:t>
            </a:r>
          </a:p>
          <a:p>
            <a:pPr lvl="1"/>
            <a:r>
              <a:rPr lang="en-US" dirty="0" smtClean="0"/>
              <a:t>Location transparency</a:t>
            </a:r>
          </a:p>
          <a:p>
            <a:pPr lvl="1"/>
            <a:r>
              <a:rPr lang="en-US" dirty="0" smtClean="0"/>
              <a:t>Fragmentation transparency</a:t>
            </a:r>
          </a:p>
          <a:p>
            <a:r>
              <a:rPr lang="en-US" dirty="0" smtClean="0"/>
              <a:t>Replication transparency</a:t>
            </a:r>
          </a:p>
          <a:p>
            <a:r>
              <a:rPr lang="en-US" dirty="0" smtClean="0"/>
              <a:t>Fragmentation transparency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86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7068120"/>
          </a:xfrm>
          <a:ln/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1771A9"/>
                </a:solidFill>
                <a:cs typeface="Book Antiqua"/>
              </a:rPr>
              <a:t>Introduction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  <a:p>
            <a:r>
              <a:rPr lang="en-US" dirty="0" smtClean="0">
                <a:cs typeface="Book Antiqua"/>
              </a:rPr>
              <a:t>Background</a:t>
            </a:r>
            <a:endParaRPr lang="en-US" dirty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Database Design</a:t>
            </a:r>
          </a:p>
          <a:p>
            <a:r>
              <a:rPr lang="en-US" dirty="0" smtClean="0">
                <a:cs typeface="Book Antiqua"/>
              </a:rPr>
              <a:t>Database Integration</a:t>
            </a:r>
          </a:p>
          <a:p>
            <a:r>
              <a:rPr lang="en-US" dirty="0" smtClean="0">
                <a:cs typeface="Book Antiqua"/>
              </a:rPr>
              <a:t>Semantic Data Control</a:t>
            </a:r>
          </a:p>
          <a:p>
            <a:r>
              <a:rPr lang="en-US" dirty="0" smtClean="0">
                <a:cs typeface="Book Antiqua"/>
              </a:rPr>
              <a:t>Distributed Query Processing</a:t>
            </a:r>
          </a:p>
          <a:p>
            <a:r>
              <a:rPr lang="en-US" dirty="0">
                <a:cs typeface="Book Antiqua"/>
              </a:rPr>
              <a:t>Multidatabase query processing</a:t>
            </a:r>
          </a:p>
          <a:p>
            <a:r>
              <a:rPr lang="en-US" dirty="0" smtClean="0">
                <a:cs typeface="Book Antiqua"/>
              </a:rPr>
              <a:t>Distributed Transaction Management</a:t>
            </a:r>
          </a:p>
          <a:p>
            <a:r>
              <a:rPr lang="en-US" dirty="0" smtClean="0">
                <a:cs typeface="Book Antiqua"/>
              </a:rPr>
              <a:t>Data Replication</a:t>
            </a:r>
          </a:p>
          <a:p>
            <a:r>
              <a:rPr lang="en-US" dirty="0" smtClean="0">
                <a:solidFill>
                  <a:srgbClr val="FF0000"/>
                </a:solidFill>
                <a:cs typeface="Book Antiqua"/>
              </a:rPr>
              <a:t>Parallel Database Systems</a:t>
            </a:r>
          </a:p>
          <a:p>
            <a:r>
              <a:rPr lang="en-US" dirty="0" smtClean="0">
                <a:solidFill>
                  <a:srgbClr val="FF0000"/>
                </a:solidFill>
                <a:cs typeface="Book Antiqua"/>
              </a:rPr>
              <a:t>Distributed Object DBMS</a:t>
            </a:r>
          </a:p>
          <a:p>
            <a:r>
              <a:rPr lang="en-US" dirty="0" smtClean="0">
                <a:cs typeface="Book Antiqua"/>
              </a:rPr>
              <a:t>Peer-to-Peer Data Management</a:t>
            </a:r>
          </a:p>
          <a:p>
            <a:r>
              <a:rPr lang="en-US" dirty="0" smtClean="0">
                <a:cs typeface="Book Antiqua"/>
              </a:rPr>
              <a:t>Web Data Management </a:t>
            </a:r>
          </a:p>
          <a:p>
            <a:r>
              <a:rPr lang="en-US" dirty="0" smtClean="0">
                <a:cs typeface="Book Antiqua"/>
              </a:rPr>
              <a:t>Current </a:t>
            </a:r>
            <a:r>
              <a:rPr lang="en-US" dirty="0" smtClean="0">
                <a:cs typeface="Book Antiqua"/>
              </a:rPr>
              <a:t>Issues: Streams and Clouds</a:t>
            </a:r>
            <a:endParaRPr lang="en-US" dirty="0" smtClean="0">
              <a:cs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Through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2" y="2572544"/>
            <a:ext cx="12293600" cy="6769100"/>
          </a:xfrm>
        </p:spPr>
        <p:txBody>
          <a:bodyPr/>
          <a:lstStyle/>
          <a:p>
            <a:r>
              <a:rPr lang="en-US" dirty="0" smtClean="0"/>
              <a:t>Replicated components and data should make distributed DBMS more reliable.</a:t>
            </a:r>
          </a:p>
          <a:p>
            <a:r>
              <a:rPr lang="en-US" dirty="0" smtClean="0"/>
              <a:t>Distributed transactions provide</a:t>
            </a:r>
          </a:p>
          <a:p>
            <a:pPr lvl="1"/>
            <a:r>
              <a:rPr lang="en-US" dirty="0" smtClean="0"/>
              <a:t>Concurrency transparency</a:t>
            </a:r>
          </a:p>
          <a:p>
            <a:pPr lvl="1"/>
            <a:r>
              <a:rPr lang="en-US" dirty="0" smtClean="0"/>
              <a:t>Failure atomicity</a:t>
            </a:r>
          </a:p>
          <a:p>
            <a:pPr marL="368300" lvl="1">
              <a:buSzPct val="150000"/>
              <a:buFont typeface="Palatino" charset="0"/>
              <a:buChar char="•"/>
            </a:pPr>
            <a:r>
              <a:rPr lang="en-US" dirty="0" smtClean="0"/>
              <a:t>Distributed transaction support requires implementation </a:t>
            </a:r>
            <a:r>
              <a:rPr lang="en-US" dirty="0"/>
              <a:t>of 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concurrency </a:t>
            </a:r>
            <a:r>
              <a:rPr lang="en-US" dirty="0" smtClean="0"/>
              <a:t>control protocols</a:t>
            </a:r>
            <a:endParaRPr lang="en-US" dirty="0"/>
          </a:p>
          <a:p>
            <a:pPr lvl="1"/>
            <a:r>
              <a:rPr lang="en-US" dirty="0" smtClean="0"/>
              <a:t>Commit protocols</a:t>
            </a:r>
          </a:p>
          <a:p>
            <a:r>
              <a:rPr lang="en-US" dirty="0" smtClean="0"/>
              <a:t>Data replication</a:t>
            </a:r>
          </a:p>
          <a:p>
            <a:pPr lvl="1"/>
            <a:r>
              <a:rPr lang="en-US" dirty="0" smtClean="0"/>
              <a:t>Great for read-intensive workloads, problematic for updates</a:t>
            </a:r>
          </a:p>
          <a:p>
            <a:pPr lvl="1"/>
            <a:r>
              <a:rPr lang="en-US" dirty="0" smtClean="0"/>
              <a:t>Replication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4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Proximity of data to its points of use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Requires some support for fragmentation and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Parallelism in execution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Inter-query parallelism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Intra-query parallelism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Parallelism Requirements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Have </a:t>
            </a:r>
            <a:r>
              <a:rPr lang="en-US" dirty="0"/>
              <a:t>as much of the data required by </a:t>
            </a:r>
            <a:r>
              <a:rPr lang="en-US" i="1" dirty="0"/>
              <a:t>each</a:t>
            </a:r>
            <a:r>
              <a:rPr lang="en-US" dirty="0"/>
              <a:t> application at the site where the application executes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Full replication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How about updates?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Mutual consistency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Freshness of copies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System 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Issue is database 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Emergence of microprocessor and workstation technologies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Demise of Grosh's law</a:t>
            </a: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n-US"/>
              <a:t>Client-server model of computing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/>
              <a:t>Data communication cost vs telecommunication cost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/>
              <a:t>Distributed Database Design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How </a:t>
            </a:r>
            <a:r>
              <a:rPr lang="en-US" dirty="0"/>
              <a:t>to distribute the database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Replicated </a:t>
            </a:r>
            <a:r>
              <a:rPr lang="en-US" dirty="0"/>
              <a:t>&amp; non-replicated database 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A </a:t>
            </a:r>
            <a:r>
              <a:rPr lang="en-US" dirty="0"/>
              <a:t>related problem in directory management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b="1" dirty="0" smtClean="0"/>
              <a:t>Query </a:t>
            </a:r>
            <a:r>
              <a:rPr lang="en-US" b="1" dirty="0"/>
              <a:t>Processing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Convert </a:t>
            </a:r>
            <a:r>
              <a:rPr lang="en-US" dirty="0"/>
              <a:t>user transactions to data manipulation 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Optimization </a:t>
            </a:r>
            <a:r>
              <a:rPr lang="en-US" dirty="0"/>
              <a:t>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processing}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General </a:t>
            </a:r>
            <a:r>
              <a:rPr lang="en-US" dirty="0"/>
              <a:t>formulation is NP-hard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Issues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 smtClean="0"/>
              <a:t>Concurrency </a:t>
            </a:r>
            <a:r>
              <a:rPr lang="en-US" b="1" dirty="0"/>
              <a:t>Control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Synchronization </a:t>
            </a:r>
            <a:r>
              <a:rPr lang="en-US" dirty="0"/>
              <a:t>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Consistency </a:t>
            </a:r>
            <a:r>
              <a:rPr lang="en-US" dirty="0"/>
              <a:t>and isolation of transactions' effects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Deadlock </a:t>
            </a:r>
            <a:r>
              <a:rPr lang="en-US" dirty="0"/>
              <a:t>management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 dirty="0"/>
              <a:t> Reliability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How </a:t>
            </a:r>
            <a:r>
              <a:rPr lang="en-US" dirty="0"/>
              <a:t>to make the system 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Atomicity </a:t>
            </a:r>
            <a:r>
              <a:rPr lang="en-US" dirty="0"/>
              <a:t>and durability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68338" y="233905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9586525" y="5120640"/>
            <a:ext cx="137725" cy="171591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9654258" y="5274169"/>
            <a:ext cx="0" cy="5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Between 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37511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68338" y="827249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499165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68338" y="672817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68338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664960" y="3233138"/>
            <a:ext cx="0" cy="128241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664960" y="5454791"/>
            <a:ext cx="0" cy="1255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637867" y="7622258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893191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37565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2639343" y="2801903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2639343" y="5445760"/>
            <a:ext cx="2808676" cy="172494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7884160" y="5445760"/>
            <a:ext cx="2727396" cy="175203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Related Issues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Operating System Support</a:t>
            </a:r>
          </a:p>
          <a:p>
            <a:pPr lvl="1"/>
            <a:r>
              <a:rPr lang="en-US" dirty="0" smtClean="0"/>
              <a:t>Operating </a:t>
            </a:r>
            <a:r>
              <a:rPr lang="en-US" dirty="0"/>
              <a:t>system with proper support for database operations</a:t>
            </a:r>
          </a:p>
          <a:p>
            <a:pPr lvl="1"/>
            <a:r>
              <a:rPr lang="en-US" dirty="0" smtClean="0"/>
              <a:t>Dichotomy </a:t>
            </a:r>
            <a:r>
              <a:rPr lang="en-US" dirty="0"/>
              <a:t>between general purpose processing requirements and database processing requirements</a:t>
            </a:r>
          </a:p>
          <a:p>
            <a:r>
              <a:rPr lang="en-US" b="1" dirty="0"/>
              <a:t>Open Systems and Interoperability</a:t>
            </a:r>
          </a:p>
          <a:p>
            <a:pPr lvl="1"/>
            <a:r>
              <a:rPr lang="en-US" dirty="0"/>
              <a:t>Distributed Multidatabase Systems</a:t>
            </a:r>
          </a:p>
          <a:p>
            <a:pPr lvl="1"/>
            <a:r>
              <a:rPr lang="en-US" dirty="0"/>
              <a:t>More probable scenario</a:t>
            </a:r>
          </a:p>
          <a:p>
            <a:pPr lvl="1"/>
            <a:r>
              <a:rPr lang="en-US" dirty="0"/>
              <a:t>Parallel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/>
              <a:t>Defines </a:t>
            </a:r>
            <a:r>
              <a:rPr lang="en-US" dirty="0"/>
              <a:t>the structure of the system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components identified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functions of each component defined</a:t>
            </a:r>
          </a:p>
          <a:p>
            <a:pPr lvl="1">
              <a:lnSpc>
                <a:spcPct val="100000"/>
              </a:lnSpc>
              <a:spcBef>
                <a:spcPct val="60000"/>
              </a:spcBef>
            </a:pPr>
            <a:r>
              <a:rPr lang="en-US" dirty="0"/>
              <a:t>interrelationships and interactions between components defined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ANSI/SPARC Architecture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98631" y="6188443"/>
            <a:ext cx="2149404" cy="740551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4" y="8012727"/>
            <a:ext cx="2176498" cy="632178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82364" y="5213083"/>
            <a:ext cx="0" cy="957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782364" y="6956087"/>
            <a:ext cx="0" cy="10385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81404" y="5185989"/>
            <a:ext cx="2077156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279076" y="5213083"/>
            <a:ext cx="1986844" cy="9392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31165" y="3786167"/>
            <a:ext cx="327378" cy="6231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61369" y="3713919"/>
            <a:ext cx="54186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2364" y="378616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389902" y="3713918"/>
            <a:ext cx="632178" cy="704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9446542" y="3731981"/>
            <a:ext cx="70442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270146" y="4314488"/>
            <a:ext cx="1519192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258604" y="6265208"/>
            <a:ext cx="2000606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50244" y="8053368"/>
            <a:ext cx="1482235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05341" y="8080460"/>
            <a:ext cx="223081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202964" y="2986914"/>
            <a:ext cx="111169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7" y="2752106"/>
            <a:ext cx="1476587" cy="10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97919"/>
            <a:ext cx="1422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1" y="2697919"/>
            <a:ext cx="13953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774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3352800" y="4404798"/>
            <a:ext cx="1607538" cy="778933"/>
            <a:chOff x="1485" y="1758"/>
            <a:chExt cx="712" cy="34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28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772787" y="6181671"/>
            <a:ext cx="2001095" cy="8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989884" y="4404798"/>
            <a:ext cx="1607538" cy="778933"/>
            <a:chOff x="2653" y="1758"/>
            <a:chExt cx="712" cy="345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482471" y="4404798"/>
            <a:ext cx="1607538" cy="778933"/>
            <a:chOff x="3757" y="1758"/>
            <a:chExt cx="712" cy="345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800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730241" y="7066844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48303" y="437557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5748303" y="567605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61725" y="3806613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36261" y="3786294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61725" y="4366542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115927" y="4402666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61725" y="513418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36261" y="511386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61725" y="569411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15927" y="573024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661725" y="651594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736261" y="649562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61725" y="707587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115927" y="711200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1343076" y="3612444"/>
            <a:ext cx="0" cy="40211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055751" y="3639538"/>
            <a:ext cx="3287324" cy="3991751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8062526" y="3314418"/>
            <a:ext cx="3280550" cy="598312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8044463" y="3635023"/>
            <a:ext cx="0" cy="4025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8064782" y="7583876"/>
            <a:ext cx="3280552" cy="496711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8064782" y="4779716"/>
            <a:ext cx="3280552" cy="32512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8064782" y="6193085"/>
            <a:ext cx="3280552" cy="424462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9083854" y="417237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9083854" y="5727984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9083854" y="701943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DBMS Architecture</a:t>
            </a:r>
            <a:endParaRPr lang="en-US" dirty="0"/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2" y="2356520"/>
            <a:ext cx="5838800" cy="70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2788568"/>
            <a:ext cx="8064896" cy="64011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Dimensions of the Problem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Distribution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Whether the components of the system are located on the same machine or not</a:t>
            </a:r>
          </a:p>
          <a:p>
            <a:pPr>
              <a:spcBef>
                <a:spcPct val="20000"/>
              </a:spcBef>
            </a:pPr>
            <a:r>
              <a:rPr lang="en-US" dirty="0"/>
              <a:t>Heterogeneity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levels (hardware, communications, operating system)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DBMS important one</a:t>
            </a:r>
          </a:p>
          <a:p>
            <a:pPr lvl="2">
              <a:spcBef>
                <a:spcPct val="20000"/>
              </a:spcBef>
            </a:pPr>
            <a:r>
              <a:rPr lang="en-US" dirty="0"/>
              <a:t>data model, query </a:t>
            </a:r>
            <a:r>
              <a:rPr lang="en-US" dirty="0" err="1"/>
              <a:t>language,transaction</a:t>
            </a:r>
            <a:r>
              <a:rPr lang="en-US" dirty="0"/>
              <a:t> management algorithms</a:t>
            </a:r>
          </a:p>
          <a:p>
            <a:pPr>
              <a:spcBef>
                <a:spcPct val="20000"/>
              </a:spcBef>
            </a:pPr>
            <a:r>
              <a:rPr lang="en-US" dirty="0"/>
              <a:t>Autonomy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troublesome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Various versions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Design autonomy</a:t>
            </a:r>
            <a:r>
              <a:rPr lang="en-US" dirty="0"/>
              <a:t>: Ability of a component DBMS to decide on issues related to its own design.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Ability of a component DBMS to decide whether and how to communicate with other DBMSs.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Ability of a component DBMS to execute local operations in any manner it wants 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Architecture</a:t>
            </a:r>
            <a:endParaRPr lang="en-US" dirty="0"/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08" y="2428528"/>
            <a:ext cx="3479637" cy="68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1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Advantages of Client-Server Architectures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More efficient division of labor 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Horizontal and vertical scaling of resources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Better price/performance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Ability to use familiar tools on client machines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Client access to remote data (via standards)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Full DBMS functionality provided to client workstations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Overall better system price/performance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</a:t>
            </a:r>
            <a:endParaRPr lang="en-US" dirty="0"/>
          </a:p>
        </p:txBody>
      </p:sp>
      <p:pic>
        <p:nvPicPr>
          <p:cNvPr id="4" name="Picture 3" descr="Fig-1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64" y="2356520"/>
            <a:ext cx="6207100" cy="68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Database Servers</a:t>
            </a:r>
            <a:endParaRPr lang="en-US" dirty="0"/>
          </a:p>
        </p:txBody>
      </p:sp>
      <p:pic>
        <p:nvPicPr>
          <p:cNvPr id="4" name="Picture 3" descr="Fig-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24" y="2419176"/>
            <a:ext cx="6918424" cy="68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Datalogical Distributed DBMS Architecture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6465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86609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91537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73511" y="4253653"/>
            <a:ext cx="2077156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96465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91537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86609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96465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91537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786609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452338" y="3449884"/>
            <a:ext cx="1770098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403058" y="34408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556587" y="34498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951620" y="2451947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951620" y="56128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951620" y="72384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4443307" y="50754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728178" y="5066453"/>
            <a:ext cx="1625600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403058" y="50664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5233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640305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835377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077480" y="2749973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6010138" y="2768035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7951926" y="2759004"/>
            <a:ext cx="81951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920463" y="4402667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969504" y="6010204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893131" y="6019235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7852980" y="6019235"/>
            <a:ext cx="106029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006959" y="7446151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966710" y="7482275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917528" y="7482275"/>
            <a:ext cx="94926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Peer-to-</a:t>
            </a:r>
            <a:r>
              <a:rPr lang="en-US" dirty="0" smtClean="0"/>
              <a:t>Peer Component </a:t>
            </a:r>
            <a:r>
              <a:rPr lang="en-US" dirty="0"/>
              <a:t>Architecture</a:t>
            </a:r>
          </a:p>
        </p:txBody>
      </p:sp>
      <p:grpSp>
        <p:nvGrpSpPr>
          <p:cNvPr id="52314" name="Group 90"/>
          <p:cNvGrpSpPr>
            <a:grpSpLocks/>
          </p:cNvGrpSpPr>
          <p:nvPr/>
        </p:nvGrpSpPr>
        <p:grpSpPr bwMode="auto">
          <a:xfrm>
            <a:off x="6687541" y="2429369"/>
            <a:ext cx="5951502" cy="5707662"/>
            <a:chOff x="2971" y="1056"/>
            <a:chExt cx="2636" cy="2528"/>
          </a:xfrm>
        </p:grpSpPr>
        <p:sp>
          <p:nvSpPr>
            <p:cNvPr id="52315" name="Rectangle 91"/>
            <p:cNvSpPr>
              <a:spLocks noChangeArrowheads="1"/>
            </p:cNvSpPr>
            <p:nvPr/>
          </p:nvSpPr>
          <p:spPr bwMode="auto">
            <a:xfrm>
              <a:off x="2971" y="1084"/>
              <a:ext cx="2068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52316" name="Group 92"/>
            <p:cNvGrpSpPr>
              <a:grpSpLocks/>
            </p:cNvGrpSpPr>
            <p:nvPr/>
          </p:nvGrpSpPr>
          <p:grpSpPr bwMode="auto">
            <a:xfrm>
              <a:off x="5271" y="2276"/>
              <a:ext cx="312" cy="288"/>
              <a:chOff x="5271" y="2276"/>
              <a:chExt cx="312" cy="288"/>
            </a:xfrm>
          </p:grpSpPr>
          <p:sp>
            <p:nvSpPr>
              <p:cNvPr id="52317" name="Oval 93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8" name="Oval 94"/>
              <p:cNvSpPr>
                <a:spLocks noChangeArrowheads="1"/>
              </p:cNvSpPr>
              <p:nvPr/>
            </p:nvSpPr>
            <p:spPr bwMode="auto">
              <a:xfrm>
                <a:off x="5271" y="2428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19" name="Oval 95"/>
              <p:cNvSpPr>
                <a:spLocks noChangeArrowheads="1"/>
              </p:cNvSpPr>
              <p:nvPr/>
            </p:nvSpPr>
            <p:spPr bwMode="auto">
              <a:xfrm>
                <a:off x="5271" y="2396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0" name="Oval 96"/>
              <p:cNvSpPr>
                <a:spLocks noChangeArrowheads="1"/>
              </p:cNvSpPr>
              <p:nvPr/>
            </p:nvSpPr>
            <p:spPr bwMode="auto">
              <a:xfrm>
                <a:off x="5271" y="2364"/>
                <a:ext cx="312" cy="10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1" name="Oval 97"/>
              <p:cNvSpPr>
                <a:spLocks noChangeArrowheads="1"/>
              </p:cNvSpPr>
              <p:nvPr/>
            </p:nvSpPr>
            <p:spPr bwMode="auto">
              <a:xfrm>
                <a:off x="5271" y="2340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2" name="Oval 98"/>
              <p:cNvSpPr>
                <a:spLocks noChangeArrowheads="1"/>
              </p:cNvSpPr>
              <p:nvPr/>
            </p:nvSpPr>
            <p:spPr bwMode="auto">
              <a:xfrm>
                <a:off x="5271" y="2308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3" name="Oval 99"/>
              <p:cNvSpPr>
                <a:spLocks noChangeArrowheads="1"/>
              </p:cNvSpPr>
              <p:nvPr/>
            </p:nvSpPr>
            <p:spPr bwMode="auto">
              <a:xfrm>
                <a:off x="5271" y="2276"/>
                <a:ext cx="312" cy="9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52324" name="Oval 100"/>
              <p:cNvSpPr>
                <a:spLocks noChangeArrowheads="1"/>
              </p:cNvSpPr>
              <p:nvPr/>
            </p:nvSpPr>
            <p:spPr bwMode="auto">
              <a:xfrm>
                <a:off x="5407" y="2316"/>
                <a:ext cx="2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52325" name="Rectangle 101"/>
            <p:cNvSpPr>
              <a:spLocks noChangeArrowheads="1"/>
            </p:cNvSpPr>
            <p:nvPr/>
          </p:nvSpPr>
          <p:spPr bwMode="auto">
            <a:xfrm>
              <a:off x="4996" y="1941"/>
              <a:ext cx="61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52326" name="Line 102"/>
            <p:cNvSpPr>
              <a:spLocks noChangeShapeType="1"/>
            </p:cNvSpPr>
            <p:nvPr/>
          </p:nvSpPr>
          <p:spPr bwMode="auto">
            <a:xfrm>
              <a:off x="4831" y="2424"/>
              <a:ext cx="4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3065" y="1056"/>
              <a:ext cx="138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latin typeface="Book Antiqua"/>
                </a:rPr>
                <a:t>DATA PROCESSOR</a:t>
              </a:r>
            </a:p>
          </p:txBody>
        </p:sp>
      </p:grpSp>
      <p:grpSp>
        <p:nvGrpSpPr>
          <p:cNvPr id="52328" name="Group 104"/>
          <p:cNvGrpSpPr>
            <a:grpSpLocks/>
          </p:cNvGrpSpPr>
          <p:nvPr/>
        </p:nvGrpSpPr>
        <p:grpSpPr bwMode="auto">
          <a:xfrm>
            <a:off x="42898" y="2429369"/>
            <a:ext cx="6391769" cy="5707662"/>
            <a:chOff x="28" y="1056"/>
            <a:chExt cx="2831" cy="2528"/>
          </a:xfrm>
        </p:grpSpPr>
        <p:sp>
          <p:nvSpPr>
            <p:cNvPr id="52329" name="Rectangle 105"/>
            <p:cNvSpPr>
              <a:spLocks noChangeArrowheads="1"/>
            </p:cNvSpPr>
            <p:nvPr/>
          </p:nvSpPr>
          <p:spPr bwMode="auto">
            <a:xfrm>
              <a:off x="695" y="1084"/>
              <a:ext cx="2164" cy="2500"/>
            </a:xfrm>
            <a:prstGeom prst="rect">
              <a:avLst/>
            </a:prstGeom>
            <a:solidFill>
              <a:srgbClr val="EAEC5E"/>
            </a:solidFill>
            <a:ln w="12700">
              <a:solidFill>
                <a:srgbClr val="EAEC5E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0" name="Line 106"/>
            <p:cNvSpPr>
              <a:spLocks noChangeShapeType="1"/>
            </p:cNvSpPr>
            <p:nvPr/>
          </p:nvSpPr>
          <p:spPr bwMode="auto">
            <a:xfrm>
              <a:off x="519" y="2556"/>
              <a:ext cx="25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775" y="1056"/>
              <a:ext cx="1342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 dirty="0">
                  <a:latin typeface="Book Antiqua"/>
                </a:rPr>
                <a:t>USER PROCESSOR</a:t>
              </a:r>
            </a:p>
          </p:txBody>
        </p:sp>
        <p:sp>
          <p:nvSpPr>
            <p:cNvPr id="52332" name="AutoShape 108"/>
            <p:cNvSpPr>
              <a:spLocks noChangeArrowheads="1"/>
            </p:cNvSpPr>
            <p:nvPr/>
          </p:nvSpPr>
          <p:spPr bwMode="auto">
            <a:xfrm>
              <a:off x="127" y="2106"/>
              <a:ext cx="385" cy="636"/>
            </a:xfrm>
            <a:prstGeom prst="octagon">
              <a:avLst>
                <a:gd name="adj" fmla="val 29282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3" name="Rectangle 109"/>
            <p:cNvSpPr>
              <a:spLocks noChangeArrowheads="1"/>
            </p:cNvSpPr>
            <p:nvPr/>
          </p:nvSpPr>
          <p:spPr bwMode="auto">
            <a:xfrm>
              <a:off x="75" y="2323"/>
              <a:ext cx="4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300" dirty="0">
                  <a:latin typeface="Book Antiqua"/>
                </a:rPr>
                <a:t>USER</a:t>
              </a:r>
            </a:p>
          </p:txBody>
        </p:sp>
        <p:sp>
          <p:nvSpPr>
            <p:cNvPr id="52334" name="Line 110"/>
            <p:cNvSpPr>
              <a:spLocks noChangeShapeType="1"/>
            </p:cNvSpPr>
            <p:nvPr/>
          </p:nvSpPr>
          <p:spPr bwMode="auto">
            <a:xfrm flipH="1">
              <a:off x="519" y="2308"/>
              <a:ext cx="2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35" name="Rectangle 111"/>
            <p:cNvSpPr>
              <a:spLocks noChangeArrowheads="1"/>
            </p:cNvSpPr>
            <p:nvPr/>
          </p:nvSpPr>
          <p:spPr bwMode="auto">
            <a:xfrm>
              <a:off x="105" y="1757"/>
              <a:ext cx="56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User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requests</a:t>
              </a:r>
            </a:p>
          </p:txBody>
        </p:sp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28" y="2857"/>
              <a:ext cx="67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System</a:t>
              </a:r>
            </a:p>
            <a:p>
              <a:r>
                <a:rPr lang="en-US" sz="2300" dirty="0">
                  <a:solidFill>
                    <a:srgbClr val="000000"/>
                  </a:solidFill>
                  <a:latin typeface="Book Antiqua"/>
                </a:rPr>
                <a:t>responses</a:t>
              </a:r>
            </a:p>
          </p:txBody>
        </p:sp>
      </p:grpSp>
      <p:sp>
        <p:nvSpPr>
          <p:cNvPr id="52337" name="Line 113"/>
          <p:cNvSpPr>
            <a:spLocks noChangeShapeType="1"/>
          </p:cNvSpPr>
          <p:nvPr/>
        </p:nvSpPr>
        <p:spPr bwMode="auto">
          <a:xfrm>
            <a:off x="6156961" y="5572196"/>
            <a:ext cx="10837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39" name="AutoShape 115"/>
          <p:cNvSpPr>
            <a:spLocks noChangeArrowheads="1"/>
          </p:cNvSpPr>
          <p:nvPr/>
        </p:nvSpPr>
        <p:spPr bwMode="auto">
          <a:xfrm>
            <a:off x="1767841" y="4515555"/>
            <a:ext cx="713457" cy="182428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0" name="Rectangle 116"/>
          <p:cNvSpPr>
            <a:spLocks noChangeArrowheads="1"/>
          </p:cNvSpPr>
          <p:nvPr/>
        </p:nvSpPr>
        <p:spPr bwMode="auto">
          <a:xfrm>
            <a:off x="1713654" y="3242168"/>
            <a:ext cx="1463039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1" name="Rectangle 117"/>
          <p:cNvSpPr>
            <a:spLocks noChangeArrowheads="1"/>
          </p:cNvSpPr>
          <p:nvPr/>
        </p:nvSpPr>
        <p:spPr bwMode="auto">
          <a:xfrm>
            <a:off x="1864943" y="3203786"/>
            <a:ext cx="115143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External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 flipH="1">
            <a:off x="2097476" y="3973688"/>
            <a:ext cx="248355" cy="5238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3" name="Rectangle 119"/>
          <p:cNvSpPr>
            <a:spLocks noChangeArrowheads="1"/>
          </p:cNvSpPr>
          <p:nvPr/>
        </p:nvSpPr>
        <p:spPr bwMode="auto">
          <a:xfrm rot="16200000">
            <a:off x="1282526" y="5073076"/>
            <a:ext cx="166376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User Interface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Handler</a:t>
            </a:r>
          </a:p>
        </p:txBody>
      </p:sp>
      <p:sp>
        <p:nvSpPr>
          <p:cNvPr id="52345" name="AutoShape 121"/>
          <p:cNvSpPr>
            <a:spLocks noChangeArrowheads="1"/>
          </p:cNvSpPr>
          <p:nvPr/>
        </p:nvSpPr>
        <p:spPr bwMode="auto">
          <a:xfrm>
            <a:off x="3005103" y="4542649"/>
            <a:ext cx="740551" cy="182428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6" name="Rectangle 122"/>
          <p:cNvSpPr>
            <a:spLocks noChangeArrowheads="1"/>
          </p:cNvSpPr>
          <p:nvPr/>
        </p:nvSpPr>
        <p:spPr bwMode="auto">
          <a:xfrm>
            <a:off x="3411503" y="3242169"/>
            <a:ext cx="1571413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7" name="Rectangle 123"/>
          <p:cNvSpPr>
            <a:spLocks noChangeArrowheads="1"/>
          </p:cNvSpPr>
          <p:nvPr/>
        </p:nvSpPr>
        <p:spPr bwMode="auto">
          <a:xfrm>
            <a:off x="3420530" y="3197013"/>
            <a:ext cx="1521750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48" name="Line 124"/>
          <p:cNvSpPr>
            <a:spLocks noChangeShapeType="1"/>
          </p:cNvSpPr>
          <p:nvPr/>
        </p:nvSpPr>
        <p:spPr bwMode="auto">
          <a:xfrm>
            <a:off x="2950916" y="3994008"/>
            <a:ext cx="311124" cy="52275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49" name="Line 125"/>
          <p:cNvSpPr>
            <a:spLocks noChangeShapeType="1"/>
          </p:cNvSpPr>
          <p:nvPr/>
        </p:nvSpPr>
        <p:spPr bwMode="auto">
          <a:xfrm flipH="1">
            <a:off x="3379894" y="4000782"/>
            <a:ext cx="519289" cy="52380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0" name="Line 126"/>
          <p:cNvSpPr>
            <a:spLocks noChangeShapeType="1"/>
          </p:cNvSpPr>
          <p:nvPr/>
        </p:nvSpPr>
        <p:spPr bwMode="auto">
          <a:xfrm>
            <a:off x="2508392" y="5499946"/>
            <a:ext cx="4876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1" name="Rectangle 127"/>
          <p:cNvSpPr>
            <a:spLocks noChangeArrowheads="1"/>
          </p:cNvSpPr>
          <p:nvPr/>
        </p:nvSpPr>
        <p:spPr bwMode="auto">
          <a:xfrm rot="16200000">
            <a:off x="2497703" y="5093397"/>
            <a:ext cx="171471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Semantic Data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Controller</a:t>
            </a:r>
          </a:p>
        </p:txBody>
      </p:sp>
      <p:sp>
        <p:nvSpPr>
          <p:cNvPr id="52353" name="AutoShape 129"/>
          <p:cNvSpPr>
            <a:spLocks noChangeArrowheads="1"/>
          </p:cNvSpPr>
          <p:nvPr/>
        </p:nvSpPr>
        <p:spPr bwMode="auto">
          <a:xfrm>
            <a:off x="5452533" y="4542649"/>
            <a:ext cx="740551" cy="1905564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4" name="Line 130"/>
          <p:cNvSpPr>
            <a:spLocks noChangeShapeType="1"/>
          </p:cNvSpPr>
          <p:nvPr/>
        </p:nvSpPr>
        <p:spPr bwMode="auto">
          <a:xfrm>
            <a:off x="5028071" y="5499947"/>
            <a:ext cx="4154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5" name="Rectangle 131"/>
          <p:cNvSpPr>
            <a:spLocks noChangeArrowheads="1"/>
          </p:cNvSpPr>
          <p:nvPr/>
        </p:nvSpPr>
        <p:spPr bwMode="auto">
          <a:xfrm rot="16200000">
            <a:off x="5234643" y="5053271"/>
            <a:ext cx="1221487" cy="8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Global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Execution</a:t>
            </a:r>
          </a:p>
          <a:p>
            <a:pPr algn="ctr">
              <a:lnSpc>
                <a:spcPct val="85000"/>
              </a:lnSpc>
            </a:pPr>
            <a:r>
              <a:rPr lang="en-US" sz="1800" b="1" dirty="0">
                <a:solidFill>
                  <a:schemeClr val="tx2"/>
                </a:solidFill>
                <a:latin typeface="Book Antiqua"/>
              </a:rPr>
              <a:t>Monitor</a:t>
            </a:r>
          </a:p>
        </p:txBody>
      </p:sp>
      <p:sp>
        <p:nvSpPr>
          <p:cNvPr id="52357" name="Rectangle 133"/>
          <p:cNvSpPr>
            <a:spLocks noChangeArrowheads="1"/>
          </p:cNvSpPr>
          <p:nvPr/>
        </p:nvSpPr>
        <p:spPr bwMode="auto">
          <a:xfrm>
            <a:off x="8534401" y="2944143"/>
            <a:ext cx="1029546" cy="8850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8" name="AutoShape 134"/>
          <p:cNvSpPr>
            <a:spLocks noChangeArrowheads="1"/>
          </p:cNvSpPr>
          <p:nvPr/>
        </p:nvSpPr>
        <p:spPr bwMode="auto">
          <a:xfrm>
            <a:off x="8613423" y="4542650"/>
            <a:ext cx="903110" cy="1878472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59" name="Line 135"/>
          <p:cNvSpPr>
            <a:spLocks noChangeShapeType="1"/>
          </p:cNvSpPr>
          <p:nvPr/>
        </p:nvSpPr>
        <p:spPr bwMode="auto">
          <a:xfrm>
            <a:off x="8179930" y="5490917"/>
            <a:ext cx="40188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52360" name="Group 136"/>
          <p:cNvGrpSpPr>
            <a:grpSpLocks/>
          </p:cNvGrpSpPr>
          <p:nvPr/>
        </p:nvGrpSpPr>
        <p:grpSpPr bwMode="auto">
          <a:xfrm>
            <a:off x="8532143" y="2889956"/>
            <a:ext cx="1031804" cy="1047609"/>
            <a:chOff x="3779" y="1280"/>
            <a:chExt cx="457" cy="464"/>
          </a:xfrm>
        </p:grpSpPr>
        <p:sp>
          <p:nvSpPr>
            <p:cNvPr id="52361" name="Rectangle 137"/>
            <p:cNvSpPr>
              <a:spLocks noChangeArrowheads="1"/>
            </p:cNvSpPr>
            <p:nvPr/>
          </p:nvSpPr>
          <p:spPr bwMode="auto">
            <a:xfrm>
              <a:off x="3780" y="1320"/>
              <a:ext cx="456" cy="376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2" name="Oval 138"/>
            <p:cNvSpPr>
              <a:spLocks noChangeArrowheads="1"/>
            </p:cNvSpPr>
            <p:nvPr/>
          </p:nvSpPr>
          <p:spPr bwMode="auto">
            <a:xfrm>
              <a:off x="3779" y="16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2363" name="Oval 139"/>
            <p:cNvSpPr>
              <a:spLocks noChangeArrowheads="1"/>
            </p:cNvSpPr>
            <p:nvPr/>
          </p:nvSpPr>
          <p:spPr bwMode="auto">
            <a:xfrm>
              <a:off x="3779" y="1280"/>
              <a:ext cx="456" cy="6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2364" name="Line 140"/>
          <p:cNvSpPr>
            <a:spLocks noChangeShapeType="1"/>
          </p:cNvSpPr>
          <p:nvPr/>
        </p:nvSpPr>
        <p:spPr bwMode="auto">
          <a:xfrm>
            <a:off x="9055947" y="3802099"/>
            <a:ext cx="0" cy="71345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5" name="Rectangle 141"/>
          <p:cNvSpPr>
            <a:spLocks noChangeArrowheads="1"/>
          </p:cNvSpPr>
          <p:nvPr/>
        </p:nvSpPr>
        <p:spPr bwMode="auto">
          <a:xfrm>
            <a:off x="8539487" y="3043485"/>
            <a:ext cx="1041951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System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Log</a:t>
            </a:r>
          </a:p>
        </p:txBody>
      </p:sp>
      <p:sp>
        <p:nvSpPr>
          <p:cNvPr id="52366" name="Rectangle 142"/>
          <p:cNvSpPr>
            <a:spLocks noChangeArrowheads="1"/>
          </p:cNvSpPr>
          <p:nvPr/>
        </p:nvSpPr>
        <p:spPr bwMode="auto">
          <a:xfrm rot="16200000">
            <a:off x="8185652" y="5131781"/>
            <a:ext cx="178574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Local Recovery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Manager</a:t>
            </a:r>
          </a:p>
        </p:txBody>
      </p:sp>
      <p:sp>
        <p:nvSpPr>
          <p:cNvPr id="52368" name="AutoShape 144"/>
          <p:cNvSpPr>
            <a:spLocks noChangeArrowheads="1"/>
          </p:cNvSpPr>
          <p:nvPr/>
        </p:nvSpPr>
        <p:spPr bwMode="auto">
          <a:xfrm>
            <a:off x="9986152" y="4542650"/>
            <a:ext cx="903111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69" name="Line 145"/>
          <p:cNvSpPr>
            <a:spLocks noChangeShapeType="1"/>
          </p:cNvSpPr>
          <p:nvPr/>
        </p:nvSpPr>
        <p:spPr bwMode="auto">
          <a:xfrm>
            <a:off x="9552659" y="5490917"/>
            <a:ext cx="40188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0" name="Rectangle 146"/>
          <p:cNvSpPr>
            <a:spLocks noChangeArrowheads="1"/>
          </p:cNvSpPr>
          <p:nvPr/>
        </p:nvSpPr>
        <p:spPr bwMode="auto">
          <a:xfrm>
            <a:off x="9724250" y="3242170"/>
            <a:ext cx="1463040" cy="740551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1" name="Rectangle 147"/>
          <p:cNvSpPr>
            <a:spLocks noChangeArrowheads="1"/>
          </p:cNvSpPr>
          <p:nvPr/>
        </p:nvSpPr>
        <p:spPr bwMode="auto">
          <a:xfrm>
            <a:off x="9863788" y="3212819"/>
            <a:ext cx="1123003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72" name="Line 148"/>
          <p:cNvSpPr>
            <a:spLocks noChangeShapeType="1"/>
          </p:cNvSpPr>
          <p:nvPr/>
        </p:nvSpPr>
        <p:spPr bwMode="auto">
          <a:xfrm>
            <a:off x="10410614" y="3991752"/>
            <a:ext cx="0" cy="52380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3" name="Rectangle 149"/>
          <p:cNvSpPr>
            <a:spLocks noChangeArrowheads="1"/>
          </p:cNvSpPr>
          <p:nvPr/>
        </p:nvSpPr>
        <p:spPr bwMode="auto">
          <a:xfrm rot="16200000">
            <a:off x="9838659" y="5032093"/>
            <a:ext cx="1195839" cy="88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Runtime</a:t>
            </a:r>
          </a:p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Support</a:t>
            </a:r>
          </a:p>
          <a:p>
            <a:pPr algn="ctr">
              <a:lnSpc>
                <a:spcPct val="95000"/>
              </a:lnSpc>
            </a:pPr>
            <a:r>
              <a:rPr lang="en-US" sz="18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5" name="Rectangle 151"/>
          <p:cNvSpPr>
            <a:spLocks noChangeArrowheads="1"/>
          </p:cNvSpPr>
          <p:nvPr/>
        </p:nvSpPr>
        <p:spPr bwMode="auto">
          <a:xfrm>
            <a:off x="6879449" y="3242169"/>
            <a:ext cx="1571414" cy="740551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6" name="AutoShape 152"/>
          <p:cNvSpPr>
            <a:spLocks noChangeArrowheads="1"/>
          </p:cNvSpPr>
          <p:nvPr/>
        </p:nvSpPr>
        <p:spPr bwMode="auto">
          <a:xfrm>
            <a:off x="7240694" y="4542649"/>
            <a:ext cx="903112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7" name="Line 153"/>
          <p:cNvSpPr>
            <a:spLocks noChangeShapeType="1"/>
          </p:cNvSpPr>
          <p:nvPr/>
        </p:nvSpPr>
        <p:spPr bwMode="auto">
          <a:xfrm>
            <a:off x="7701281" y="3991751"/>
            <a:ext cx="0" cy="52380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78" name="Rectangle 154"/>
          <p:cNvSpPr>
            <a:spLocks noChangeArrowheads="1"/>
          </p:cNvSpPr>
          <p:nvPr/>
        </p:nvSpPr>
        <p:spPr bwMode="auto">
          <a:xfrm rot="16200000">
            <a:off x="6948607" y="5147584"/>
            <a:ext cx="1471481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Local Query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Book Antiqua"/>
              </a:rPr>
              <a:t>Processor</a:t>
            </a:r>
          </a:p>
        </p:txBody>
      </p:sp>
      <p:sp>
        <p:nvSpPr>
          <p:cNvPr id="52379" name="Rectangle 155"/>
          <p:cNvSpPr>
            <a:spLocks noChangeArrowheads="1"/>
          </p:cNvSpPr>
          <p:nvPr/>
        </p:nvSpPr>
        <p:spPr bwMode="auto">
          <a:xfrm>
            <a:off x="6944921" y="3197013"/>
            <a:ext cx="1521750" cy="838691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Conceptual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  <a:latin typeface="Book Antiqua"/>
              </a:rPr>
              <a:t>Schema</a:t>
            </a:r>
          </a:p>
        </p:txBody>
      </p:sp>
      <p:sp>
        <p:nvSpPr>
          <p:cNvPr id="52381" name="Line 157"/>
          <p:cNvSpPr>
            <a:spLocks noChangeShapeType="1"/>
          </p:cNvSpPr>
          <p:nvPr/>
        </p:nvSpPr>
        <p:spPr bwMode="auto">
          <a:xfrm flipH="1">
            <a:off x="4774208" y="3957885"/>
            <a:ext cx="967322" cy="558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2" name="AutoShape 158"/>
          <p:cNvSpPr>
            <a:spLocks noChangeArrowheads="1"/>
          </p:cNvSpPr>
          <p:nvPr/>
        </p:nvSpPr>
        <p:spPr bwMode="auto">
          <a:xfrm>
            <a:off x="4242366" y="4542649"/>
            <a:ext cx="767644" cy="1878471"/>
          </a:xfrm>
          <a:prstGeom prst="roundRect">
            <a:avLst>
              <a:gd name="adj" fmla="val 24032"/>
            </a:avLst>
          </a:prstGeom>
          <a:solidFill>
            <a:srgbClr val="0080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3" name="Freeform 159"/>
          <p:cNvSpPr>
            <a:spLocks/>
          </p:cNvSpPr>
          <p:nvPr/>
        </p:nvSpPr>
        <p:spPr bwMode="auto">
          <a:xfrm>
            <a:off x="5046135" y="3178951"/>
            <a:ext cx="1374986" cy="778933"/>
          </a:xfrm>
          <a:custGeom>
            <a:avLst/>
            <a:gdLst>
              <a:gd name="T0" fmla="*/ 296 w 609"/>
              <a:gd name="T1" fmla="*/ 0 h 345"/>
              <a:gd name="T2" fmla="*/ 0 w 609"/>
              <a:gd name="T3" fmla="*/ 344 h 345"/>
              <a:gd name="T4" fmla="*/ 608 w 609"/>
              <a:gd name="T5" fmla="*/ 344 h 345"/>
              <a:gd name="T6" fmla="*/ 296 w 609"/>
              <a:gd name="T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9" h="345">
                <a:moveTo>
                  <a:pt x="296" y="0"/>
                </a:moveTo>
                <a:lnTo>
                  <a:pt x="0" y="344"/>
                </a:lnTo>
                <a:lnTo>
                  <a:pt x="608" y="344"/>
                </a:lnTo>
                <a:lnTo>
                  <a:pt x="296" y="0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4" name="Line 160"/>
          <p:cNvSpPr>
            <a:spLocks noChangeShapeType="1"/>
          </p:cNvSpPr>
          <p:nvPr/>
        </p:nvSpPr>
        <p:spPr bwMode="auto">
          <a:xfrm>
            <a:off x="4334935" y="3992880"/>
            <a:ext cx="216747" cy="54186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5" name="Line 161"/>
          <p:cNvSpPr>
            <a:spLocks noChangeShapeType="1"/>
          </p:cNvSpPr>
          <p:nvPr/>
        </p:nvSpPr>
        <p:spPr bwMode="auto">
          <a:xfrm>
            <a:off x="3772748" y="5499947"/>
            <a:ext cx="4515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52386" name="Rectangle 162"/>
          <p:cNvSpPr>
            <a:spLocks noChangeArrowheads="1"/>
          </p:cNvSpPr>
          <p:nvPr/>
        </p:nvSpPr>
        <p:spPr bwMode="auto">
          <a:xfrm rot="16200000">
            <a:off x="3818386" y="5149842"/>
            <a:ext cx="163818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Global Query</a:t>
            </a:r>
          </a:p>
          <a:p>
            <a:pPr algn="ctr"/>
            <a:r>
              <a:rPr lang="en-US" sz="1800" b="1" dirty="0">
                <a:solidFill>
                  <a:schemeClr val="tx2"/>
                </a:solidFill>
                <a:latin typeface="Book Antiqua"/>
              </a:rPr>
              <a:t>Optimizer</a:t>
            </a:r>
          </a:p>
        </p:txBody>
      </p:sp>
      <p:sp>
        <p:nvSpPr>
          <p:cNvPr id="52387" name="Rectangle 163"/>
          <p:cNvSpPr>
            <a:spLocks noChangeArrowheads="1"/>
          </p:cNvSpPr>
          <p:nvPr/>
        </p:nvSpPr>
        <p:spPr bwMode="auto">
          <a:xfrm>
            <a:off x="5289974" y="3504071"/>
            <a:ext cx="894080" cy="39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ook Antiqua"/>
              </a:rPr>
              <a:t>GD/D</a:t>
            </a:r>
          </a:p>
        </p:txBody>
      </p:sp>
      <p:sp>
        <p:nvSpPr>
          <p:cNvPr id="52388" name="Freeform 164"/>
          <p:cNvSpPr>
            <a:spLocks/>
          </p:cNvSpPr>
          <p:nvPr/>
        </p:nvSpPr>
        <p:spPr bwMode="auto">
          <a:xfrm>
            <a:off x="2083930" y="6339840"/>
            <a:ext cx="3659857" cy="1083733"/>
          </a:xfrm>
          <a:custGeom>
            <a:avLst/>
            <a:gdLst>
              <a:gd name="T0" fmla="*/ 1621 w 1621"/>
              <a:gd name="T1" fmla="*/ 48 h 480"/>
              <a:gd name="T2" fmla="*/ 1372 w 1621"/>
              <a:gd name="T3" fmla="*/ 480 h 480"/>
              <a:gd name="T4" fmla="*/ 277 w 1621"/>
              <a:gd name="T5" fmla="*/ 480 h 480"/>
              <a:gd name="T6" fmla="*/ 0 w 1621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1" h="480">
                <a:moveTo>
                  <a:pt x="1621" y="48"/>
                </a:moveTo>
                <a:lnTo>
                  <a:pt x="1372" y="480"/>
                </a:lnTo>
                <a:lnTo>
                  <a:pt x="277" y="48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654528" y="6422834"/>
            <a:ext cx="2808312" cy="974246"/>
            <a:chOff x="7654528" y="6422834"/>
            <a:chExt cx="2808312" cy="974246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9958784" y="6422834"/>
              <a:ext cx="504056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8086576" y="7397080"/>
              <a:ext cx="1872208" cy="0"/>
            </a:xfrm>
            <a:prstGeom prst="line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7654528" y="6422834"/>
              <a:ext cx="432048" cy="974246"/>
            </a:xfrm>
            <a:prstGeom prst="straightConnector1">
              <a:avLst/>
            </a:prstGeom>
            <a:solidFill>
              <a:srgbClr val="6682AA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Datalogical Multi-DBMS Architecture 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185920" y="2709333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045938" y="2718364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109547" y="2700302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888285" y="4343964"/>
            <a:ext cx="141788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020907" y="7289429"/>
            <a:ext cx="975360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4558184" y="3508648"/>
            <a:ext cx="1880998" cy="826285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619804" y="3436640"/>
            <a:ext cx="0" cy="8892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6773333" y="3504071"/>
            <a:ext cx="1842347" cy="8308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7186429" y="2542259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4154311" y="5156765"/>
            <a:ext cx="2311964" cy="115598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944925" y="5156764"/>
            <a:ext cx="2212622" cy="1101796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6619804" y="5156765"/>
            <a:ext cx="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504071" y="6782364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3504071" y="6731565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619804" y="6782364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6619804" y="6731565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9816818" y="6748498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087538" y="4483947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079173" y="4285263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9310639" y="4312356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4137292" y="2858347"/>
            <a:ext cx="107261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latin typeface="Book Antiqua"/>
              </a:rPr>
              <a:t>GES</a:t>
            </a:r>
            <a:r>
              <a:rPr lang="en-US" sz="2600" b="1" baseline="-25000" dirty="0">
                <a:latin typeface="Book Antiqua"/>
              </a:rPr>
              <a:t>1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5969565" y="2709333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8001565" y="2691271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1743005" y="4343964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045938" y="4343964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2880925" y="5946987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2880925" y="7397080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996658" y="5942471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996658" y="7419658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9166578" y="5942471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9166578" y="7397080"/>
            <a:ext cx="1255324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7920285" y="4343964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0309014" y="4370094"/>
            <a:ext cx="1255324" cy="794738"/>
          </a:xfrm>
          <a:prstGeom prst="rect">
            <a:avLst/>
          </a:pr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2393244" y="5156765"/>
            <a:ext cx="876018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8518624" y="5164537"/>
            <a:ext cx="964043" cy="75084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H="1">
            <a:off x="3793067" y="5156765"/>
            <a:ext cx="89408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H="1">
            <a:off x="10024533" y="5156765"/>
            <a:ext cx="894080" cy="76764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107619" y="6082453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9265551" y="6082453"/>
            <a:ext cx="105737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i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7847599" y="5856676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7847599" y="7181056"/>
            <a:ext cx="849801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…</a:t>
            </a:r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6163135" y="7533028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9321067" y="7533028"/>
            <a:ext cx="94634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i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i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1808706" y="4483947"/>
            <a:ext cx="112618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11</a:t>
            </a: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4107900" y="4483947"/>
            <a:ext cx="113140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</a:t>
            </a:r>
            <a:r>
              <a:rPr lang="en-US" sz="2600" b="1" i="1" baseline="-25000" dirty="0">
                <a:solidFill>
                  <a:schemeClr val="bg1"/>
                </a:solidFill>
                <a:latin typeface="Book Antiqua"/>
              </a:rPr>
              <a:t>n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7995113" y="4483947"/>
            <a:ext cx="1105667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i="1" baseline="-25000" dirty="0">
                <a:solidFill>
                  <a:schemeClr val="bg1"/>
                </a:solidFill>
                <a:latin typeface="Book Antiqua"/>
              </a:rPr>
              <a:t>n</a:t>
            </a:r>
            <a:r>
              <a:rPr lang="en-US" sz="2600" b="1" baseline="-25000" dirty="0">
                <a:solidFill>
                  <a:schemeClr val="bg1"/>
                </a:solidFill>
                <a:latin typeface="Book Antiqua"/>
              </a:rPr>
              <a:t>1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10326203" y="4483947"/>
            <a:ext cx="122094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Book Antiqua"/>
              </a:rPr>
              <a:t>LES</a:t>
            </a:r>
            <a:r>
              <a:rPr lang="en-US" sz="2600" b="1" i="1" baseline="-25000" dirty="0" err="1">
                <a:solidFill>
                  <a:schemeClr val="bg1"/>
                </a:solidFill>
                <a:latin typeface="Book Antiqua"/>
              </a:rPr>
              <a:t>nm</a:t>
            </a:r>
            <a:endParaRPr lang="en-US" sz="2600" b="1" i="1" baseline="-25000" dirty="0">
              <a:solidFill>
                <a:schemeClr val="bg1"/>
              </a:solidFill>
              <a:latin typeface="Book Antiqua"/>
            </a:endParaRP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6060919" y="2849315"/>
            <a:ext cx="107261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latin typeface="Book Antiqua"/>
              </a:rPr>
              <a:t>GES</a:t>
            </a:r>
            <a:r>
              <a:rPr lang="en-US" sz="2600" b="1" baseline="-25000" dirty="0">
                <a:latin typeface="Book Antiqua"/>
              </a:rPr>
              <a:t>2</a:t>
            </a: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8083188" y="2831253"/>
            <a:ext cx="109433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latin typeface="Book Antiqua"/>
              </a:rPr>
              <a:t>GES</a:t>
            </a:r>
            <a:r>
              <a:rPr lang="en-US" sz="2600" b="1" i="1" baseline="-25000" dirty="0" err="1">
                <a:latin typeface="Book Antiqua"/>
              </a:rPr>
              <a:t>n</a:t>
            </a:r>
            <a:endParaRPr lang="en-US" sz="2600" b="1" i="1" baseline="-25000" dirty="0">
              <a:latin typeface="Book Antiqua"/>
            </a:endParaRP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3047402" y="7510450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2991886" y="6086969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1304996" y="2596501"/>
            <a:ext cx="10397067" cy="6312747"/>
            <a:chOff x="578" y="988"/>
            <a:chExt cx="4605" cy="2796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17" cy="231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26" cy="65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7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8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6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83504" cy="1612900"/>
          </a:xfrm>
          <a:noFill/>
          <a:ln/>
        </p:spPr>
        <p:txBody>
          <a:bodyPr lIns="128692" rIns="128692"/>
          <a:lstStyle/>
          <a:p>
            <a:r>
              <a:rPr lang="en-US" dirty="0" smtClean="0"/>
              <a:t>MDBS Components &amp; Execution</a:t>
            </a:r>
            <a:endParaRPr 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284596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372744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Layer</a:t>
            </a:r>
            <a:endParaRPr lang="en-US" sz="26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443032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6750090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891363" y="2356520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164935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82566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402783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402783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402783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751773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7544828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7571921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268988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8624380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6538193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192028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3508648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37880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Mediator/Wrapper Architecture</a:t>
            </a:r>
            <a:endParaRPr lang="en-US" dirty="0"/>
          </a:p>
        </p:txBody>
      </p:sp>
      <p:pic>
        <p:nvPicPr>
          <p:cNvPr id="4" name="Picture 3" descr="Fig-1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52" y="2428528"/>
            <a:ext cx="5400600" cy="68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1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1378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20284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85831" y="5752818"/>
            <a:ext cx="3124764" cy="171591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68604" y="4018845"/>
            <a:ext cx="2257778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7369387" y="4018845"/>
            <a:ext cx="2275840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1660" y="2987041"/>
            <a:ext cx="2532574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33693" y="2987041"/>
            <a:ext cx="2208580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123641" y="4179148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496695" y="4179148"/>
            <a:ext cx="2466788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distribution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67428" y="7647094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187" y="8622454"/>
            <a:ext cx="5580221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3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215234" y="5752818"/>
            <a:ext cx="2506600" cy="1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 </a:t>
            </a:r>
            <a:r>
              <a:rPr lang="en-US" dirty="0">
                <a:solidFill>
                  <a:schemeClr val="tx2"/>
                </a:solidFill>
              </a:rPr>
              <a:t>number of autonomous processing elements (not necessarily homogeneous) that are interconnected by a computer network and that cooperate in performing their assigned tasks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Processing logic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Function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Control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04" y="216747"/>
            <a:ext cx="12329724" cy="1600765"/>
          </a:xfrm>
          <a:noFill/>
          <a:ln/>
        </p:spPr>
        <p:txBody>
          <a:bodyPr/>
          <a:lstStyle/>
          <a:p>
            <a:r>
              <a:rPr lang="en-US" dirty="0"/>
              <a:t>What is a 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384214"/>
            <a:ext cx="11704320" cy="6285653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(DDB) is a collection of multiple,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distributed over a </a:t>
            </a:r>
            <a:r>
              <a:rPr lang="en-US" i="1" dirty="0">
                <a:solidFill>
                  <a:srgbClr val="0000FF"/>
                </a:solidFill>
              </a:rPr>
              <a:t>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(D–DBMS)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dirty="0"/>
              <a:t>Distributed database system (DDBS) = DDB + D–DBMS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timesharing computer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loosely or tightly coupled multiprocessor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database system which resides at one of the nodes of a network of computers - this is a centralized database on a network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720" y="484312"/>
            <a:ext cx="12293600" cy="1612900"/>
          </a:xfrm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987627" y="3781023"/>
            <a:ext cx="0" cy="1183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4172374" y="6589698"/>
            <a:ext cx="921173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540196" y="4675103"/>
            <a:ext cx="1228231" cy="327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7595164" y="4422232"/>
            <a:ext cx="650240" cy="469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6862" y="6589699"/>
            <a:ext cx="848924" cy="1002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559040" y="48828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59751" y="43228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183858" y="29140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76444" y="3537183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9302045" y="3115733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972018" y="754109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178951" y="75740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0562664" y="2706321"/>
            <a:ext cx="690880" cy="772160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10427197" y="2850819"/>
            <a:ext cx="690880" cy="772160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0318824" y="3040472"/>
            <a:ext cx="690880" cy="772160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817707" y="4422232"/>
            <a:ext cx="6285653" cy="2302933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617317" y="5614338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307</TotalTime>
  <Pages>0</Pages>
  <Words>1161</Words>
  <Characters>0</Characters>
  <Application>Microsoft Office PowerPoint</Application>
  <PresentationFormat>Custom</PresentationFormat>
  <Lines>0</Lines>
  <Paragraphs>408</Paragraphs>
  <Slides>41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Book</vt:lpstr>
      <vt:lpstr>CSI5311  Distributed Databases and Transaction Processing</vt:lpstr>
      <vt:lpstr>Outline</vt:lpstr>
      <vt:lpstr>File Systems</vt:lpstr>
      <vt:lpstr>Database Management</vt:lpstr>
      <vt:lpstr>Motivation</vt:lpstr>
      <vt:lpstr>Distributed Computing</vt:lpstr>
      <vt:lpstr>What is a Distributed Database System?</vt:lpstr>
      <vt:lpstr>What is not a DDBS?</vt:lpstr>
      <vt:lpstr>Centralized DBMS on a Network</vt:lpstr>
      <vt:lpstr>Distributed DBMS Environment</vt:lpstr>
      <vt:lpstr>Implicit Assumptions</vt:lpstr>
      <vt:lpstr>Data Delivery Alternatives</vt:lpstr>
      <vt:lpstr>Distributed DBMS Promises</vt:lpstr>
      <vt:lpstr>Transparency</vt:lpstr>
      <vt:lpstr>Example</vt:lpstr>
      <vt:lpstr>Transparent Access</vt:lpstr>
      <vt:lpstr>Distributed Database - User View</vt:lpstr>
      <vt:lpstr>Distributed DBMS - Reality</vt:lpstr>
      <vt:lpstr>Types of Transparency</vt:lpstr>
      <vt:lpstr>Reliability Through Transactions</vt:lpstr>
      <vt:lpstr>Potentially Improved Performance</vt:lpstr>
      <vt:lpstr>Parallelism Requirements</vt:lpstr>
      <vt:lpstr>System Expansion</vt:lpstr>
      <vt:lpstr>Distributed DBMS Issues</vt:lpstr>
      <vt:lpstr>Distributed DBMS Issues</vt:lpstr>
      <vt:lpstr>Relationship Between Issues</vt:lpstr>
      <vt:lpstr>Related Issues</vt:lpstr>
      <vt:lpstr>Architecture</vt:lpstr>
      <vt:lpstr>ANSI/SPARC Architecture</vt:lpstr>
      <vt:lpstr>Generic DBMS Architecture</vt:lpstr>
      <vt:lpstr>DBMS Implementation Alternatives</vt:lpstr>
      <vt:lpstr>Dimensions of the Problem</vt:lpstr>
      <vt:lpstr>Client/Server Architecture</vt:lpstr>
      <vt:lpstr>Advantages of Client-Server Architectures</vt:lpstr>
      <vt:lpstr>Database Server</vt:lpstr>
      <vt:lpstr>Distributed Database Servers</vt:lpstr>
      <vt:lpstr>Datalogical Distributed DBMS Architecture</vt:lpstr>
      <vt:lpstr>Peer-to-Peer Component Architecture</vt:lpstr>
      <vt:lpstr>Datalogical Multi-DBMS Architecture </vt:lpstr>
      <vt:lpstr>MDBS Components &amp; Execution</vt:lpstr>
      <vt:lpstr>Mediator/Wrapper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Kiringa</cp:lastModifiedBy>
  <cp:revision>53</cp:revision>
  <dcterms:modified xsi:type="dcterms:W3CDTF">2013-01-08T22:26:42Z</dcterms:modified>
</cp:coreProperties>
</file>