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64" r:id="rId4"/>
    <p:sldId id="261" r:id="rId5"/>
    <p:sldId id="267" r:id="rId6"/>
    <p:sldId id="282" r:id="rId7"/>
    <p:sldId id="276" r:id="rId8"/>
    <p:sldId id="258" r:id="rId9"/>
    <p:sldId id="310" r:id="rId10"/>
    <p:sldId id="311" r:id="rId11"/>
    <p:sldId id="260" r:id="rId12"/>
    <p:sldId id="275" r:id="rId13"/>
    <p:sldId id="313" r:id="rId14"/>
    <p:sldId id="277" r:id="rId15"/>
    <p:sldId id="278" r:id="rId16"/>
    <p:sldId id="280" r:id="rId17"/>
    <p:sldId id="279" r:id="rId18"/>
    <p:sldId id="317" r:id="rId19"/>
    <p:sldId id="315" r:id="rId20"/>
    <p:sldId id="316" r:id="rId21"/>
    <p:sldId id="281" r:id="rId22"/>
    <p:sldId id="289" r:id="rId23"/>
    <p:sldId id="302" r:id="rId24"/>
    <p:sldId id="301" r:id="rId25"/>
    <p:sldId id="305" r:id="rId26"/>
    <p:sldId id="303" r:id="rId27"/>
    <p:sldId id="312" r:id="rId28"/>
    <p:sldId id="304" r:id="rId29"/>
    <p:sldId id="306" r:id="rId30"/>
    <p:sldId id="308" r:id="rId31"/>
    <p:sldId id="307" r:id="rId32"/>
    <p:sldId id="309" r:id="rId33"/>
    <p:sldId id="314" r:id="rId34"/>
    <p:sldId id="268" r:id="rId35"/>
    <p:sldId id="299" r:id="rId36"/>
    <p:sldId id="259" r:id="rId37"/>
    <p:sldId id="318" r:id="rId38"/>
    <p:sldId id="27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001A"/>
    <a:srgbClr val="FFFF00"/>
    <a:srgbClr val="8F0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7040" units="cm"/>
          <inkml:channel name="Y" type="integer" min="-348" max="1812" units="cm"/>
          <inkml:channel name="T" type="integer" max="2.14748E9" units="dev"/>
        </inkml:traceFormat>
        <inkml:channelProperties>
          <inkml:channelProperty channel="X" name="resolution" value="240.27304" units="1/cm"/>
          <inkml:channelProperty channel="Y" name="resolution" value="130.90909" units="1/cm"/>
          <inkml:channelProperty channel="T" name="resolution" value="1" units="1/dev"/>
        </inkml:channelProperties>
      </inkml:inkSource>
      <inkml:timestamp xml:id="ts0" timeString="2020-06-23T00:02:26.284"/>
    </inkml:context>
    <inkml:brush xml:id="br0">
      <inkml:brushProperty name="width" value="0.175" units="cm"/>
      <inkml:brushProperty name="height" value="0.3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64 0,'11'0'31,"10"0"-15,-10 0 0,11 0-1,10 0-15,-21-10 16,21 10-16,-11-11 16,11 0-16,-21 11 15,10 0-15,12 0 16,-12 0-16,1 0 15,-12 0-15,12 0 16,-12 0-16,12 0 16,-11 0-16,21 0 15,-11 0-15,33 0 16,-11 0 0,10 0-16,-31 0 15,21 0-15,-33 0 16,23 0-16,-23 0 15,1 0-15,11 0 16,-1 0 0,0 0-16,12 0 15,10 0-15,-11 0 16,-11 0 0,-10 0-16,10 0 15,-10 0 1,0 0 15,0 0-31,-11 11 16,10 0-16,1-11 15,10 0-15,1 0 16,-11 0-16,-1 0 16,-10 10-16,22-10 15,-12 0 220,1 0-235,0 0 15,21 0-15,-10 0 16,-12 0-16,1 0 15,0 0-15,-1 0 16,12 0 0,-11 0 62,-1 0-78,1 0 15,32 22-15,-32-22 16,32 21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5T02:00:20.880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4 104,'0'0,"-1"0,1-1,0 1,0 0,-1 0,1-1,0 1,0 0,0 0,0-1,0 1,-1 0,1-1,0 1,0 0,0-1,0 1,0 0,0 0,0-1,0 1,0 0,0-1,0 1,0 0,0-1,0 1,0 0,1-1,-1 1,0 0,0 0,0-1,0 1,0 0,1 0,-1-1,0 1,0 0,1-1,16-8,25-3,8 4,1 1,51 1,109 7,-69 2,1507-3,-1618-2,-1-1,1-2,43-12,-42 9,1 1,0 2,33-2,218 9,-257-2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5T02:00:22.670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0,'4'3,"0"0,-1-1,1 0,0 0,0 0,0 0,0-1,8 2,1 2,58 14,1-2,134 13,-158-24,261 26,328-7,-592-24,0 2,0 2,62 15,-40-5,1-2,1-4,94 1,-130-9,57 10,16 1,432-9,-279-5,-226 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5T02:00:23.071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  <inkml:trace contextRef="#ctx0" brushRef="#br0" timeOffset="1">1 1,'0'0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5T02:00:24.606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1,'7'0,"0"1,0 0,0 1,0-1,10 5,14 3,363 58,-132-28,399 60,-519-79,8 5,-80-11,1-3,97 1,276-15,-427 2,1-1,29-6,20-3,135 7,-170 4,11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7040" units="cm"/>
          <inkml:channel name="Y" type="integer" min="-348" max="1812" units="cm"/>
          <inkml:channel name="T" type="integer" max="2.14748E9" units="dev"/>
        </inkml:traceFormat>
        <inkml:channelProperties>
          <inkml:channelProperty channel="X" name="resolution" value="240.27304" units="1/cm"/>
          <inkml:channelProperty channel="Y" name="resolution" value="130.90909" units="1/cm"/>
          <inkml:channelProperty channel="T" name="resolution" value="1" units="1/dev"/>
        </inkml:channelProperties>
      </inkml:inkSource>
      <inkml:timestamp xml:id="ts0" timeString="2020-06-23T00:02:38.754"/>
    </inkml:context>
    <inkml:brush xml:id="br0">
      <inkml:brushProperty name="width" value="0.175" units="cm"/>
      <inkml:brushProperty name="height" value="0.3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0 258 0,'11'0'16,"0"0"77,31 0-93,12 0 16,21 0-16,11 0 16,43 0-16,-86 0 15,74 0-15,12 0 16,-43 0-16,-11 0 16,11 0-16,-43 0 15,10-24-15,1 24 16,-22-13-16,33 13 15,-23-12-15,1-1 16,-21 13-16,10 0 16,-11 0-1,-10 0-15,0 0 16,10 0-16,-10 0 16,10 0-16,-10 0 15,11 0-15,10 0 63,-11 13-48,1-13-15,-12 12 16,1-12-16,0 13 94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7040" units="cm"/>
          <inkml:channel name="Y" type="integer" min="-348" max="1812" units="cm"/>
          <inkml:channel name="T" type="integer" max="2.14748E9" units="dev"/>
        </inkml:traceFormat>
        <inkml:channelProperties>
          <inkml:channelProperty channel="X" name="resolution" value="240.27304" units="1/cm"/>
          <inkml:channelProperty channel="Y" name="resolution" value="130.90909" units="1/cm"/>
          <inkml:channelProperty channel="T" name="resolution" value="1" units="1/dev"/>
        </inkml:channelProperties>
      </inkml:inkSource>
      <inkml:timestamp xml:id="ts0" timeString="2020-06-23T00:02:44.113"/>
    </inkml:context>
    <inkml:brush xml:id="br0">
      <inkml:brushProperty name="width" value="0.175" units="cm"/>
      <inkml:brushProperty name="height" value="0.3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0,'11'0'32,"0"0"-17,-1 0-15,1 0 47,0 0-31,21 0-16,-11 0 15,12 0-15,-1 0 16,32 0-16,-10 0 16,-11 0-16,21 0 15,11 10-15,-53-10 16,-1 0-16,0 0 16,1 0-1,-11 0-15,10 0 16,1 0-1,-12 0 1,1 0 62,32 0-62,-32 0-16,10 0 15,-10 0-15,10 0 16,1 0-16,-12 0 16,1 0-1,21 0-15,-21 0 16,10 0 62,-10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7040" units="cm"/>
          <inkml:channel name="Y" type="integer" min="-348" max="1812" units="cm"/>
          <inkml:channel name="T" type="integer" max="2.14748E9" units="dev"/>
        </inkml:traceFormat>
        <inkml:channelProperties>
          <inkml:channelProperty channel="X" name="resolution" value="240.27304" units="1/cm"/>
          <inkml:channelProperty channel="Y" name="resolution" value="130.90909" units="1/cm"/>
          <inkml:channelProperty channel="T" name="resolution" value="1" units="1/dev"/>
        </inkml:channelProperties>
      </inkml:inkSource>
      <inkml:timestamp xml:id="ts0" timeString="2020-06-23T00:02:46.242"/>
    </inkml:context>
    <inkml:brush xml:id="br0">
      <inkml:brushProperty name="width" value="0.175" units="cm"/>
      <inkml:brushProperty name="height" value="0.3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0,'-11'0'32,"22"0"14,21 11-30,11-11 0,-11 0-16,33 0 15,-12 0-15,12 0 16,20 0-16,-20 0 16,-1 0-16,0 0 15,11 0-15,33 0 16,-44 10-16,-10-10 15,-22 11-15,0-11 16,-11 0-16,44 22 16,-54-22-16,21 0 15,-22 10-15,23-10 16,-12 0-16,11 0 16,-21 0-16,0 11 15,10-11 1,-10 0 31,0 0-47,-1 0 47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7040" units="cm"/>
          <inkml:channel name="Y" type="integer" min="-348" max="1812" units="cm"/>
          <inkml:channel name="T" type="integer" max="2.14748E9" units="dev"/>
        </inkml:traceFormat>
        <inkml:channelProperties>
          <inkml:channelProperty channel="X" name="resolution" value="240.27304" units="1/cm"/>
          <inkml:channelProperty channel="Y" name="resolution" value="130.90909" units="1/cm"/>
          <inkml:channelProperty channel="T" name="resolution" value="1" units="1/dev"/>
        </inkml:channelProperties>
      </inkml:inkSource>
      <inkml:timestamp xml:id="ts0" timeString="2020-06-23T00:09:59.764"/>
    </inkml:context>
    <inkml:brush xml:id="br0">
      <inkml:brushProperty name="width" value="0.175" units="cm"/>
      <inkml:brushProperty name="height" value="0.3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0,'-11'0'32,"22"0"14,21 11-30,11-11 0,-11 0-16,33 0 15,-12 0-15,12 0 16,20 0-16,-20 0 16,-1 0-16,0 0 15,11 0-15,33 0 16,-44 10-16,-10-10 15,-22 11-15,0-11 16,-11 0-16,44 22 16,-54-22-16,21 0 15,-22 10-15,23-10 16,-12 0-16,11 0 16,-21 0-16,0 11 15,10-11 1,-10 0 31,0 0-47,-1 0 47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7040" units="cm"/>
          <inkml:channel name="Y" type="integer" min="-348" max="1812" units="cm"/>
          <inkml:channel name="T" type="integer" max="2.14748E9" units="dev"/>
        </inkml:traceFormat>
        <inkml:channelProperties>
          <inkml:channelProperty channel="X" name="resolution" value="240.27304" units="1/cm"/>
          <inkml:channelProperty channel="Y" name="resolution" value="130.90909" units="1/cm"/>
          <inkml:channelProperty channel="T" name="resolution" value="1" units="1/dev"/>
        </inkml:channelProperties>
      </inkml:inkSource>
      <inkml:timestamp xml:id="ts0" timeString="2020-06-23T00:13:07.936"/>
    </inkml:context>
    <inkml:brush xml:id="br0">
      <inkml:brushProperty name="width" value="0.175" units="cm"/>
      <inkml:brushProperty name="height" value="0.3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68 0,'-11'0'32,"22"0"14,21 11-30,11-11 0,-11 0-16,33 0 15,-12 0-15,12 0 16,20 0-16,-20 0 16,-1 0-16,0 0 15,11 0-15,33 0 16,-44 10-16,-10-10 15,-22 11-15,0-11 16,-11 0-16,44 22 16,-54-22-16,21 0 15,-22 10-15,23-10 16,-12 0-16,11 0 16,-21 0-16,0 11 15,10-11 1,-10 0 31,0 0-47,-1 0 47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5T01:58:41.709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79,'3877'0,"-3848"-2,1-1,-1-2,56-14,-51 10,8 1,-1 3,1 1,0 3,53 3,-15 0,1030-1,-948-14,-22 0,205 12,-177 2,-125 1,53 9,-50-4,50 0,-36-7,-33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5T01:59:13.576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79,'3877'0,"-3848"-2,1-1,-1-2,56-14,-51 10,8 1,-1 3,1 1,0 3,53 3,-15 0,1030-1,-948-14,-22 0,205 12,-177 2,-125 1,53 9,-50-4,50 0,-36-7,-33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5T01:59:49.71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24,'0'-1,"0"0,0 1,1-1,-1 0,0 0,0 1,1-1,-1 0,1 1,-1-1,0 1,1-1,-1 0,1 1,0-1,-1 1,1-1,-1 1,1 0,0-1,-1 1,1-1,0 1,-1 0,1 0,0-1,1 1,25-4,-22 3,59-2,124 10,-103-2,1052 8,-725-15,197 2,-587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A940F-BDEE-4E11-B1D2-64D6B8308763}" type="datetimeFigureOut">
              <a:rPr lang="en-CA" smtClean="0"/>
              <a:t>2021-03-04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21297-F28F-4A08-849B-06D8A27FBD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2679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DA43E-BE37-4D8C-86D1-3FDD5E421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EB22E5-DA29-437D-A3CA-695EEAE4E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CC74E-5279-4AD6-BFDB-4A9C428FB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Contract Specification and Verification: Experience with the Symboleo Language.   VMBO 2021, March 5, 2021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47B6F-D4AD-47C2-8B41-111BD8298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89E6-1AC4-4B9E-BB97-D378F198896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580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5147F-4582-4BD1-A2A6-2EE02D9B5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2C803A-4038-44B2-AC8C-83690F57C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C63EA-1DE4-4D2D-9827-7CEB2AC645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481D15-2A9C-4B42-84B2-6FCB08878E6B}" type="datetime1">
              <a:rPr lang="en-CA" smtClean="0"/>
              <a:t>2021-03-04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6EE77-4512-4AC3-927E-CF7202AA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Contract Specification and Verification: Experience with the Symboleo Language.   VMBO 2021, March 5, 2021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91100-0372-4A16-8B9A-30B3431FA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89E6-1AC4-4B9E-BB97-D378F19889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890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77CC0E-C422-4FE1-9BC4-798C0B34DF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6184C-C476-4136-8B45-18F7CAEAD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44BB9-AE8B-4792-89A6-4B3DD670D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F29E2A-850F-405C-A93B-C26A0A155E6A}" type="datetime1">
              <a:rPr lang="en-CA" smtClean="0"/>
              <a:t>2021-03-04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59E55-BFDF-4D3C-9C6B-F8203D610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Contract Specification and Verification: Experience with the Symboleo Language.   VMBO 2021, March 5, 2021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B7AD4-73EA-48E0-91B9-6C8B7A080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89E6-1AC4-4B9E-BB97-D378F19889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863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200C1-CB7D-4F04-99B9-30DFBA58A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55BB7-CF1F-4CB4-9DDF-CA376E134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11B85-5F8A-40D7-A40E-2D04F579F1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B2C079-38E2-46A9-B9C7-8486B6694370}" type="datetime1">
              <a:rPr lang="en-CA" smtClean="0"/>
              <a:t>2021-03-04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8C4B3-05F2-49A9-A92C-E9F952D9C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Contract Specification and Verification: Experience with the Symboleo Language.   VMBO 2021, March 5, 2021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C1722-AD45-45F2-A880-A2022084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89E6-1AC4-4B9E-BB97-D378F19889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067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B6F9A-72E8-477C-BF62-215954FDB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95117-6B35-4D7D-B8EC-2B3B0DF14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B079B-BA0E-4931-962B-3728499A10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9CC97-E61B-4274-9F23-5507D24AC327}" type="datetime1">
              <a:rPr lang="en-CA" smtClean="0"/>
              <a:t>2021-03-04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56E47-638D-497B-8219-3C8505D1C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Contract Specification and Verification: Experience with the Symboleo Language.   VMBO 2021, March 5, 2021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608A2-31F0-435D-9C23-FC220A06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89E6-1AC4-4B9E-BB97-D378F19889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088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4B156-14CF-4560-91D8-EAE31AD7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0B22C-F08A-495B-8BA6-CC770100D2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4C7708-D843-4C04-B964-EFADC47CF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DCDDAA-88A8-4FC3-B51A-BE13F6DFB6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5675AF-F670-42A3-832C-17B19BA21F77}" type="datetime1">
              <a:rPr lang="en-CA" smtClean="0"/>
              <a:t>2021-03-04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972DDF-0892-4D5E-98A0-7C63C28AD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Contract Specification and Verification: Experience with the Symboleo Language.   VMBO 2021, March 5, 2021</a:t>
            </a:r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55995A-575C-47FE-B6F4-5AEF01361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89E6-1AC4-4B9E-BB97-D378F19889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746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641DD-1EA9-414E-87D1-7DE92ED64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9027A-B55E-452E-8012-AC445BCAB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4384C-E22C-491B-BBA6-0243D6064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C37F98-5D6C-4634-9780-2ECC383CEB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F456CC-33CD-4F0F-A7F1-6457A10AF1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A883F1-76B3-4F7E-8271-43DB579882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7CFCB-D99A-46A6-91A2-EAC223B2D446}" type="datetime1">
              <a:rPr lang="en-CA" smtClean="0"/>
              <a:t>2021-03-04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C338D9-0584-43B4-AD69-932138632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Contract Specification and Verification: Experience with the Symboleo Language.   VMBO 2021, March 5, 2021</a:t>
            </a:r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5F2545-C1E3-453F-B1D0-56DCBB958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89E6-1AC4-4B9E-BB97-D378F19889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1550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301B2-20C4-4266-8DE5-D306903DD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4D9C93-5360-4561-9A01-DD51D061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FD7108-7D72-4EAA-BF02-585E08429D8B}" type="datetime1">
              <a:rPr lang="en-CA" smtClean="0"/>
              <a:t>2021-03-04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F38BE6-623A-4932-9B6F-670C3D3F6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Contract Specification and Verification: Experience with the Symboleo Language.   VMBO 2021, March 5, 2021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2452D-552C-441F-9AFA-F48C5EA2D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89E6-1AC4-4B9E-BB97-D378F19889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0159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1BC036-9683-48BC-A07A-6AB95914EA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99E7F8-38B2-4E12-8722-077B3BEB461C}" type="datetime1">
              <a:rPr lang="en-CA" smtClean="0"/>
              <a:t>2021-03-04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256B42-34EC-4074-B398-726EF9055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Contract Specification and Verification: Experience with the Symboleo Language.   VMBO 2021, March 5, 2021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1D990-80A7-4FFD-8833-A988247B1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89E6-1AC4-4B9E-BB97-D378F19889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6067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23470-D7BC-4272-8913-EE52C5885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DC579-47E7-4FA7-AB49-CC5D5A9DF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343D96-3B9B-48AD-9E7D-26E061DE3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B5B404-C9F7-4D46-A0F0-6546DDD367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865860-D13A-4E86-8FA7-026A90291F5A}" type="datetime1">
              <a:rPr lang="en-CA" smtClean="0"/>
              <a:t>2021-03-04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B8DDD-31E9-4B31-9B90-7BD07ED35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Contract Specification and Verification: Experience with the Symboleo Language.   VMBO 2021, March 5, 2021</a:t>
            </a:r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B5CDB-FEC3-48B5-B06A-382DFB1D5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89E6-1AC4-4B9E-BB97-D378F19889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930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68472-A962-4E5A-AECC-53BA87F67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DF793D-8822-4258-BFEB-87E6448519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985DA-7589-4D19-A59E-3FB64EE14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390F4-7C67-4F5D-A9EC-5F8D59F31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FA606-C492-4261-AE79-CF8739CC5B2C}" type="datetime1">
              <a:rPr lang="en-CA" smtClean="0"/>
              <a:t>2021-03-04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BC5CD7-2948-4AD4-953C-D239B62C4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Contract Specification and Verification: Experience with the Symboleo Language.   VMBO 2021, March 5, 2021</a:t>
            </a:r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B06A5A-F976-4138-A2D2-F2618ED68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89E6-1AC4-4B9E-BB97-D378F19889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2980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6D9CEF9-9CBE-4B65-AEFF-2D704B435D7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653628"/>
            <a:ext cx="12192000" cy="21907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D1AA7E-B6FB-4746-B690-2EEAEB22F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91" y="365125"/>
            <a:ext cx="11357397" cy="986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8AE16-2DC7-413A-965E-C8E81BED2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691" y="1646238"/>
            <a:ext cx="11357397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D0D43-642E-4B72-AFEF-65F90D2E5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690" y="6666769"/>
            <a:ext cx="8624845" cy="205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8F0010"/>
                </a:solidFill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en-US" dirty="0"/>
              <a:t>Contract Specification and Verification: Experience with the Symboleo Language</a:t>
            </a:r>
            <a:r>
              <a:rPr lang="en-CA" dirty="0"/>
              <a:t>.   </a:t>
            </a:r>
            <a:r>
              <a:rPr lang="en-CA" b="1" dirty="0"/>
              <a:t>VMBO 2021</a:t>
            </a:r>
            <a:r>
              <a:rPr lang="en-CA" dirty="0"/>
              <a:t>, March 5,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E84C7-CEFA-4B10-8BF7-45A544C9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3774" y="6666769"/>
            <a:ext cx="975314" cy="217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fld id="{67FF89E6-1AC4-4B9E-BB97-D378F1988968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A1D49D-255C-49AF-8F75-4E735D6062D3}"/>
              </a:ext>
            </a:extLst>
          </p:cNvPr>
          <p:cNvSpPr/>
          <p:nvPr userDrawn="1"/>
        </p:nvSpPr>
        <p:spPr>
          <a:xfrm>
            <a:off x="-1" y="0"/>
            <a:ext cx="3528093" cy="342459"/>
          </a:xfrm>
          <a:prstGeom prst="rect">
            <a:avLst/>
          </a:prstGeom>
          <a:solidFill>
            <a:srgbClr val="8F0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100" noProof="0" dirty="0">
                <a:latin typeface="Dubai Medium" panose="020B0603030403030204" pitchFamily="34" charset="-78"/>
                <a:cs typeface="Dubai Medium" panose="020B0603030403030204" pitchFamily="34" charset="-78"/>
              </a:rPr>
              <a:t>          Université d’Ottawa     </a:t>
            </a:r>
            <a:r>
              <a:rPr lang="en-CA" sz="1100" dirty="0">
                <a:latin typeface="Dubai Medium" panose="020B0603030403030204" pitchFamily="34" charset="-78"/>
                <a:cs typeface="Dubai Medium" panose="020B0603030403030204" pitchFamily="34" charset="-78"/>
              </a:rPr>
              <a:t>|     University of Ottawa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B32CCD-7B7C-49F5-9254-3BDC459E82DE}"/>
              </a:ext>
            </a:extLst>
          </p:cNvPr>
          <p:cNvSpPr/>
          <p:nvPr userDrawn="1"/>
        </p:nvSpPr>
        <p:spPr>
          <a:xfrm>
            <a:off x="3528093" y="0"/>
            <a:ext cx="8663907" cy="136525"/>
          </a:xfrm>
          <a:prstGeom prst="rect">
            <a:avLst/>
          </a:prstGeom>
          <a:solidFill>
            <a:srgbClr val="8F0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9A3758-7C86-4F26-9042-10749F7050C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921" y="25660"/>
            <a:ext cx="242525" cy="27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2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8F001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amyot@uottawa.c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21.png"/><Relationship Id="rId3" Type="http://schemas.openxmlformats.org/officeDocument/2006/relationships/customXml" Target="../ink/ink7.xml"/><Relationship Id="rId7" Type="http://schemas.openxmlformats.org/officeDocument/2006/relationships/image" Target="../media/image18.png"/><Relationship Id="rId12" Type="http://schemas.openxmlformats.org/officeDocument/2006/relationships/customXml" Target="../ink/ink1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9.xml"/><Relationship Id="rId11" Type="http://schemas.openxmlformats.org/officeDocument/2006/relationships/image" Target="../media/image20.png"/><Relationship Id="rId5" Type="http://schemas.openxmlformats.org/officeDocument/2006/relationships/customXml" Target="../ink/ink8.xml"/><Relationship Id="rId15" Type="http://schemas.openxmlformats.org/officeDocument/2006/relationships/image" Target="../media/image22.png"/><Relationship Id="rId10" Type="http://schemas.openxmlformats.org/officeDocument/2006/relationships/customXml" Target="../ink/ink11.xml"/><Relationship Id="rId4" Type="http://schemas.openxmlformats.org/officeDocument/2006/relationships/image" Target="../media/image17.png"/><Relationship Id="rId9" Type="http://schemas.openxmlformats.org/officeDocument/2006/relationships/image" Target="../media/image19.png"/><Relationship Id="rId14" Type="http://schemas.openxmlformats.org/officeDocument/2006/relationships/customXml" Target="../ink/ink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doi.org/10.5281/zenodo.390395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ites.google.com/uottawa.ca/csmlab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customXml" Target="../ink/ink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4623B-8453-4F60-BD1E-5D036ADC2A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0" dirty="0">
                <a:latin typeface="+mn-lt"/>
              </a:rPr>
              <a:t>Contract Specification and Verification: Experience with the Symboleo Language</a:t>
            </a:r>
            <a:br>
              <a:rPr lang="en-US" sz="4800" b="0" dirty="0">
                <a:latin typeface="+mn-lt"/>
              </a:rPr>
            </a:br>
            <a:endParaRPr lang="en-CA" sz="4800" b="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758984-5450-485A-8421-2A41726D2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186" y="3611880"/>
            <a:ext cx="10837627" cy="2876384"/>
          </a:xfrm>
        </p:spPr>
        <p:txBody>
          <a:bodyPr>
            <a:normAutofit/>
          </a:bodyPr>
          <a:lstStyle/>
          <a:p>
            <a:r>
              <a:rPr lang="en-CA" sz="3200" b="1" dirty="0"/>
              <a:t> Daniel Amyot</a:t>
            </a:r>
          </a:p>
          <a:p>
            <a:endParaRPr lang="en-CA" sz="2600" b="1" dirty="0"/>
          </a:p>
          <a:p>
            <a:r>
              <a:rPr lang="en-CA" sz="2600" noProof="1"/>
              <a:t>University of Ottawa, Canada</a:t>
            </a:r>
            <a:br>
              <a:rPr lang="en-CA" sz="2600" b="1" noProof="1"/>
            </a:br>
            <a:r>
              <a:rPr lang="en-CA" noProof="1">
                <a:hlinkClick r:id="rId2"/>
              </a:rPr>
              <a:t>damyot@uottawa.ca</a:t>
            </a:r>
            <a:endParaRPr lang="en-CA" noProof="1"/>
          </a:p>
          <a:p>
            <a:endParaRPr lang="en-CA" dirty="0"/>
          </a:p>
          <a:p>
            <a:r>
              <a:rPr lang="en-US" b="0" i="0" dirty="0">
                <a:solidFill>
                  <a:srgbClr val="202020"/>
                </a:solidFill>
                <a:effectLst/>
                <a:latin typeface="DIN Web"/>
              </a:rPr>
              <a:t>15th Int. Workshop on Value Modeling and Business Ontologies (</a:t>
            </a:r>
            <a:r>
              <a:rPr lang="en-US" b="1" i="0" dirty="0">
                <a:solidFill>
                  <a:srgbClr val="202020"/>
                </a:solidFill>
                <a:effectLst/>
                <a:latin typeface="DIN Web"/>
              </a:rPr>
              <a:t>VMBO 2021</a:t>
            </a:r>
            <a:r>
              <a:rPr lang="en-US" b="0" i="0" dirty="0">
                <a:solidFill>
                  <a:srgbClr val="202020"/>
                </a:solidFill>
                <a:effectLst/>
                <a:latin typeface="DIN Web"/>
              </a:rPr>
              <a:t>) 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1469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4F9B5B4-2FF5-4E30-8664-BD7372F4C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1" y="2212610"/>
            <a:ext cx="6071727" cy="198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E8A246-C04D-4F2A-B847-E33E8D3F1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Symboleo Ontology (3/3)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0B40C2-22F9-43D5-BEE6-7454594BB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Contract Specification and Verification: Experience with the Symboleo Language.   VMBO 2021, March 5, 2021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FBD01-977A-47BB-8B89-9524A5BF2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89E6-1AC4-4B9E-BB97-D378F1988968}" type="slidenum">
              <a:rPr lang="en-CA" smtClean="0"/>
              <a:t>10</a:t>
            </a:fld>
            <a:endParaRPr lang="en-CA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825EBDF-EFB4-4636-8A70-D24ECBBF78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15723" y="1288869"/>
            <a:ext cx="5506606" cy="5377900"/>
          </a:xfrm>
        </p:spPr>
        <p:txBody>
          <a:bodyPr>
            <a:normAutofit lnSpcReduction="10000"/>
          </a:bodyPr>
          <a:lstStyle/>
          <a:p>
            <a:r>
              <a:rPr lang="en-CA" dirty="0"/>
              <a:t>3 important primitive relations between Parties and Obligations/Powers</a:t>
            </a:r>
          </a:p>
          <a:p>
            <a:pPr lvl="1"/>
            <a:r>
              <a:rPr lang="en-CA" dirty="0"/>
              <a:t>Who can share/transfer (</a:t>
            </a:r>
            <a:r>
              <a:rPr lang="en-CA" i="1" dirty="0" err="1"/>
              <a:t>rightHolder</a:t>
            </a:r>
            <a:r>
              <a:rPr lang="en-CA" dirty="0"/>
              <a:t>)</a:t>
            </a:r>
          </a:p>
          <a:p>
            <a:pPr lvl="1"/>
            <a:r>
              <a:rPr lang="en-CA" dirty="0"/>
              <a:t>Who must act (</a:t>
            </a:r>
            <a:r>
              <a:rPr lang="en-CA" i="1" dirty="0"/>
              <a:t>performer</a:t>
            </a:r>
            <a:r>
              <a:rPr lang="en-CA" dirty="0"/>
              <a:t>)</a:t>
            </a:r>
          </a:p>
          <a:p>
            <a:pPr lvl="1"/>
            <a:r>
              <a:rPr lang="en-CA" dirty="0"/>
              <a:t>Who is responsible when things go wrong (</a:t>
            </a:r>
            <a:r>
              <a:rPr lang="en-CA" i="1" dirty="0"/>
              <a:t>liable</a:t>
            </a:r>
            <a:r>
              <a:rPr lang="en-CA" dirty="0"/>
              <a:t>)</a:t>
            </a:r>
          </a:p>
          <a:p>
            <a:r>
              <a:rPr lang="en-CA" dirty="0"/>
              <a:t>Execution-time relations that can be </a:t>
            </a:r>
            <a:r>
              <a:rPr lang="en-CA" dirty="0">
                <a:solidFill>
                  <a:srgbClr val="8F001A"/>
                </a:solidFill>
              </a:rPr>
              <a:t>shared with </a:t>
            </a:r>
            <a:r>
              <a:rPr lang="en-CA" dirty="0"/>
              <a:t>or </a:t>
            </a:r>
            <a:r>
              <a:rPr lang="en-CA" dirty="0">
                <a:solidFill>
                  <a:srgbClr val="8F001A"/>
                </a:solidFill>
              </a:rPr>
              <a:t>transferred to </a:t>
            </a:r>
            <a:r>
              <a:rPr lang="en-CA" dirty="0"/>
              <a:t>other roles at runtime</a:t>
            </a:r>
          </a:p>
          <a:p>
            <a:r>
              <a:rPr lang="en-CA" dirty="0"/>
              <a:t>Enable </a:t>
            </a:r>
            <a:r>
              <a:rPr lang="en-CA" dirty="0">
                <a:solidFill>
                  <a:srgbClr val="8F001A"/>
                </a:solidFill>
              </a:rPr>
              <a:t>subcontracting</a:t>
            </a:r>
            <a:r>
              <a:rPr lang="en-CA" dirty="0"/>
              <a:t>, assignment, party substitution, novation, and other contractual manipulations</a:t>
            </a:r>
          </a:p>
        </p:txBody>
      </p:sp>
    </p:spTree>
    <p:extLst>
      <p:ext uri="{BB962C8B-B14F-4D97-AF65-F5344CB8AC3E}">
        <p14:creationId xmlns:p14="http://schemas.microsoft.com/office/powerpoint/2010/main" val="2211323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30025-AE25-4E0E-8D82-921542A05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State/Event View of Contracts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4FDC6C1-1B10-4985-9ABE-BB8E433D6C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61936"/>
            <a:ext cx="5257800" cy="4615027"/>
          </a:xfrm>
        </p:spPr>
        <p:txBody>
          <a:bodyPr/>
          <a:lstStyle/>
          <a:p>
            <a:r>
              <a:rPr lang="en-CA" dirty="0"/>
              <a:t>Each instance of a contract, obligation, or power has a </a:t>
            </a:r>
            <a:r>
              <a:rPr lang="en-CA" i="1" dirty="0">
                <a:solidFill>
                  <a:srgbClr val="8F0010"/>
                </a:solidFill>
              </a:rPr>
              <a:t>state</a:t>
            </a:r>
          </a:p>
          <a:p>
            <a:r>
              <a:rPr lang="en-CA" i="1" dirty="0">
                <a:solidFill>
                  <a:srgbClr val="8F0010"/>
                </a:solidFill>
              </a:rPr>
              <a:t>Events</a:t>
            </a:r>
            <a:r>
              <a:rPr lang="en-CA" dirty="0"/>
              <a:t> enable transitioning between states. They come from: </a:t>
            </a:r>
          </a:p>
          <a:p>
            <a:pPr lvl="1"/>
            <a:r>
              <a:rPr lang="en-CA" dirty="0"/>
              <a:t>Monitored execution, or</a:t>
            </a:r>
          </a:p>
          <a:p>
            <a:pPr lvl="1"/>
            <a:r>
              <a:rPr lang="en-CA" dirty="0"/>
              <a:t>Other instances</a:t>
            </a:r>
          </a:p>
          <a:p>
            <a:r>
              <a:rPr lang="en-CA" dirty="0"/>
              <a:t>Instances can be suspended and can terminate successfully or not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9B8A09-AE34-40A9-9E1B-F8BF1979F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Contract Specification and Verification: Experience with the Symboleo Language.   VMBO 2021, March 5, 2021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77C2E8-D343-451F-BB11-287D8A41C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89E6-1AC4-4B9E-BB97-D378F1988968}" type="slidenum">
              <a:rPr lang="en-CA" smtClean="0"/>
              <a:t>11</a:t>
            </a:fld>
            <a:endParaRPr lang="en-CA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49805B-4BA4-4A9B-B57C-C578DBC751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50319" y="1247869"/>
            <a:ext cx="4938100" cy="52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00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6FCA-F51A-485E-98EA-72F1F4EDF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Formal Axiomatic Semantics (38+ Axioms)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D13FC-243B-4874-B87A-6713C37F9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Contract Specification and Verification: Experience with the Symboleo Language.   VMBO 2021, March 5, 2021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E7DD2-5958-4D4E-8E86-269EF6930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89E6-1AC4-4B9E-BB97-D378F1988968}" type="slidenum">
              <a:rPr lang="en-CA" smtClean="0"/>
              <a:t>12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28D472-62F7-45F7-B727-6644D7DD7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48" y="1244455"/>
            <a:ext cx="5883511" cy="17553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65A9CC-A1EF-453F-B614-F5E7C626A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73" y="3591805"/>
            <a:ext cx="6026570" cy="19003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3C5CD4-F5D0-4BE2-9E40-57F51B7BD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287" y="1152143"/>
            <a:ext cx="5144495" cy="54608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50D137-C353-4F45-9D07-CD3CE06C38FE}"/>
              </a:ext>
            </a:extLst>
          </p:cNvPr>
          <p:cNvSpPr txBox="1"/>
          <p:nvPr/>
        </p:nvSpPr>
        <p:spPr>
          <a:xfrm>
            <a:off x="2685723" y="1322229"/>
            <a:ext cx="6202245" cy="4431983"/>
          </a:xfrm>
          <a:prstGeom prst="rect">
            <a:avLst/>
          </a:prstGeom>
          <a:solidFill>
            <a:schemeClr val="bg1"/>
          </a:solidFill>
          <a:ln w="15875">
            <a:solidFill>
              <a:srgbClr val="8F001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8F0010"/>
                </a:solidFill>
              </a:rPr>
              <a:t>Do not read all of this! </a:t>
            </a:r>
            <a:r>
              <a:rPr lang="en-CA" sz="2400" b="1" dirty="0"/>
              <a:t>Bottom line: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Formal underpinning in Event Calculus, with support for temporal aspects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Enables many types of formal and automated analyses, including compliance monitoring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Enables the handling of many advanced dynamic aspects (subcontracting, party substitution, assignment of rights), taking into account the specifics of a given jurisdiction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17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964F4-568E-4F0F-91F7-99C19ADE8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92" y="365125"/>
            <a:ext cx="3515712" cy="2438229"/>
          </a:xfrm>
        </p:spPr>
        <p:txBody>
          <a:bodyPr>
            <a:normAutofit/>
          </a:bodyPr>
          <a:lstStyle/>
          <a:p>
            <a:r>
              <a:rPr lang="en-CA" dirty="0"/>
              <a:t>Jurisdiction-</a:t>
            </a:r>
            <a:br>
              <a:rPr lang="en-CA" dirty="0"/>
            </a:br>
            <a:r>
              <a:rPr lang="en-CA" dirty="0"/>
              <a:t>Specific </a:t>
            </a:r>
            <a:br>
              <a:rPr lang="en-CA" dirty="0"/>
            </a:br>
            <a:r>
              <a:rPr lang="en-CA" dirty="0"/>
              <a:t>Axioms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29BA0-66D8-4BE0-83D2-02E9BAEFE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Contract Specification and Verification: Experience with the Symboleo Language.   VMBO 2021, March 5, 2021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42022-9A38-491F-B682-B410F5CCF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89E6-1AC4-4B9E-BB97-D378F1988968}" type="slidenum">
              <a:rPr lang="en-CA" smtClean="0"/>
              <a:t>13</a:t>
            </a:fld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8E22A4-7E9B-4F4B-B0C0-355E1F1EA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402" y="216310"/>
            <a:ext cx="8244598" cy="627656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2E6A5F8-E503-4FBF-9EAC-9DCEA7DF6F2F}"/>
                  </a:ext>
                </a:extLst>
              </p14:cNvPr>
              <p14:cNvContentPartPr/>
              <p14:nvPr/>
            </p14:nvContentPartPr>
            <p14:xfrm>
              <a:off x="5202936" y="794520"/>
              <a:ext cx="2419200" cy="28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2E6A5F8-E503-4FBF-9EAC-9DCEA7DF6F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2936" y="614880"/>
                <a:ext cx="259884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8E9D7B7-4623-40F7-BD94-A11AAA24CD61}"/>
                  </a:ext>
                </a:extLst>
              </p14:cNvPr>
              <p14:cNvContentPartPr/>
              <p14:nvPr/>
            </p14:nvContentPartPr>
            <p14:xfrm>
              <a:off x="5825398" y="4503936"/>
              <a:ext cx="2419200" cy="28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8E9D7B7-4623-40F7-BD94-A11AAA24CD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5398" y="4324296"/>
                <a:ext cx="259884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D0188AC-14EA-4C62-BEE2-C03D2F9F6C88}"/>
                  </a:ext>
                </a:extLst>
              </p14:cNvPr>
              <p14:cNvContentPartPr/>
              <p14:nvPr/>
            </p14:nvContentPartPr>
            <p14:xfrm>
              <a:off x="5787576" y="4819320"/>
              <a:ext cx="923400" cy="9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D0188AC-14EA-4C62-BEE2-C03D2F9F6C8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97936" y="4639680"/>
                <a:ext cx="110304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9C334EE-53E7-4713-824B-D8FA7BE43C4D}"/>
                  </a:ext>
                </a:extLst>
              </p14:cNvPr>
              <p14:cNvContentPartPr/>
              <p14:nvPr/>
            </p14:nvContentPartPr>
            <p14:xfrm>
              <a:off x="5905296" y="5622480"/>
              <a:ext cx="1047240" cy="378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9C334EE-53E7-4713-824B-D8FA7BE43C4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15656" y="5442480"/>
                <a:ext cx="122688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9437F56-8322-4EBC-A49F-98ED81DC33A4}"/>
                  </a:ext>
                </a:extLst>
              </p14:cNvPr>
              <p14:cNvContentPartPr/>
              <p14:nvPr/>
            </p14:nvContentPartPr>
            <p14:xfrm>
              <a:off x="5925096" y="5870160"/>
              <a:ext cx="1104480" cy="925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9437F56-8322-4EBC-A49F-98ED81DC33A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35096" y="5690160"/>
                <a:ext cx="128412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661FEBB-93D0-4412-BB26-D4217BD855B1}"/>
                  </a:ext>
                </a:extLst>
              </p14:cNvPr>
              <p14:cNvContentPartPr/>
              <p14:nvPr/>
            </p14:nvContentPartPr>
            <p14:xfrm>
              <a:off x="7040376" y="5961600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661FEBB-93D0-4412-BB26-D4217BD855B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50736" y="5781960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1CA6DDF-48C7-4F47-802C-E308EBE2C6BB}"/>
                  </a:ext>
                </a:extLst>
              </p14:cNvPr>
              <p14:cNvContentPartPr/>
              <p14:nvPr/>
            </p14:nvContentPartPr>
            <p14:xfrm>
              <a:off x="5906376" y="6190200"/>
              <a:ext cx="1033920" cy="1112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1CA6DDF-48C7-4F47-802C-E308EBE2C6B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16736" y="6010560"/>
                <a:ext cx="1213560" cy="47088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2BDAA904-4839-4B2C-9340-8E01243F88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2912" y="2760160"/>
            <a:ext cx="3337815" cy="3339304"/>
          </a:xfrm>
        </p:spPr>
        <p:txBody>
          <a:bodyPr>
            <a:normAutofit/>
          </a:bodyPr>
          <a:lstStyle/>
          <a:p>
            <a:r>
              <a:rPr lang="en-CA" dirty="0"/>
              <a:t>Take advantage of primitive execution-time operators for transferring or sharing </a:t>
            </a:r>
            <a:r>
              <a:rPr lang="en-CA" i="1" dirty="0"/>
              <a:t>liable</a:t>
            </a:r>
            <a:r>
              <a:rPr lang="en-CA" dirty="0"/>
              <a:t>, </a:t>
            </a:r>
            <a:r>
              <a:rPr lang="en-CA" i="1" dirty="0" err="1"/>
              <a:t>rightHolder</a:t>
            </a:r>
            <a:r>
              <a:rPr lang="en-CA" dirty="0"/>
              <a:t>, and </a:t>
            </a:r>
            <a:r>
              <a:rPr lang="en-CA" i="1" dirty="0"/>
              <a:t>performer</a:t>
            </a:r>
            <a:r>
              <a:rPr lang="en-CA" dirty="0"/>
              <a:t> relations</a:t>
            </a:r>
          </a:p>
          <a:p>
            <a:r>
              <a:rPr lang="en-CA" dirty="0"/>
              <a:t>Like macros!</a:t>
            </a:r>
          </a:p>
          <a:p>
            <a:endParaRPr lang="en-CA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AAE889-79A6-4957-B193-2386ACB3AE77}"/>
              </a:ext>
            </a:extLst>
          </p:cNvPr>
          <p:cNvSpPr/>
          <p:nvPr/>
        </p:nvSpPr>
        <p:spPr>
          <a:xfrm>
            <a:off x="6483927" y="2301406"/>
            <a:ext cx="556449" cy="337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82BAE90-0A12-494D-8259-42395F41D991}"/>
              </a:ext>
            </a:extLst>
          </p:cNvPr>
          <p:cNvSpPr/>
          <p:nvPr/>
        </p:nvSpPr>
        <p:spPr>
          <a:xfrm>
            <a:off x="11406951" y="5103487"/>
            <a:ext cx="688067" cy="337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642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4510AB4-DE47-40E3-82E6-7DE424AD0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Symboleo’s Syntax by Example (1/4)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1FFB6-2F32-45D3-A829-9FFACF2D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Contract Specification and Verification: Experience with the Symboleo Language.   VMBO 2021, March 5, 2021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D7430-445A-48D3-BF61-8251E971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89E6-1AC4-4B9E-BB97-D378F1988968}" type="slidenum">
              <a:rPr lang="en-CA" smtClean="0"/>
              <a:t>14</a:t>
            </a:fld>
            <a:endParaRPr lang="en-CA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C6C7B5E-FCC7-4F3D-8655-F6D20388F557}"/>
              </a:ext>
            </a:extLst>
          </p:cNvPr>
          <p:cNvSpPr txBox="1">
            <a:spLocks/>
          </p:cNvSpPr>
          <p:nvPr/>
        </p:nvSpPr>
        <p:spPr>
          <a:xfrm>
            <a:off x="431691" y="1583710"/>
            <a:ext cx="11357397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CA" dirty="0"/>
              <a:t>An Eclipse-based editor is available </a:t>
            </a:r>
            <a:r>
              <a:rPr lang="en-CA" sz="2400" dirty="0"/>
              <a:t>(</a:t>
            </a:r>
            <a:r>
              <a:rPr lang="en-CA" sz="2400" dirty="0">
                <a:hlinkClick r:id="rId2"/>
              </a:rPr>
              <a:t>https://doi.org/10.5281/zenodo.3903951</a:t>
            </a:r>
            <a:r>
              <a:rPr lang="en-CA" sz="2400" dirty="0"/>
              <a:t>)</a:t>
            </a:r>
          </a:p>
          <a:p>
            <a:pPr lvl="1">
              <a:spcBef>
                <a:spcPts val="1200"/>
              </a:spcBef>
            </a:pPr>
            <a:r>
              <a:rPr lang="en-CA" dirty="0"/>
              <a:t>Cloud-based editor under development…</a:t>
            </a:r>
          </a:p>
          <a:p>
            <a:pPr>
              <a:spcBef>
                <a:spcPts val="1200"/>
              </a:spcBef>
            </a:pPr>
            <a:r>
              <a:rPr lang="en-CA" dirty="0"/>
              <a:t>First, the </a:t>
            </a:r>
            <a:r>
              <a:rPr lang="en-CA" dirty="0">
                <a:solidFill>
                  <a:srgbClr val="8F0010"/>
                </a:solidFill>
              </a:rPr>
              <a:t>domain</a:t>
            </a:r>
            <a:r>
              <a:rPr lang="en-CA" dirty="0"/>
              <a:t> (vocabulary, data structures) is described, as an extension of the Symboleo ontology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807134-8680-4B67-85E1-EBD53BD18C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554" b="-1"/>
          <a:stretch/>
        </p:blipFill>
        <p:spPr>
          <a:xfrm>
            <a:off x="1873128" y="3528206"/>
            <a:ext cx="8445744" cy="2964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9307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4510AB4-DE47-40E3-82E6-7DE424AD0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Symboleo’s Syntax by Example (2/4)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1FFB6-2F32-45D3-A829-9FFACF2D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Contract Specification and Verification: Experience with the Symboleo Language.   VMBO 2021, March 5, 2021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D7430-445A-48D3-BF61-8251E971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89E6-1AC4-4B9E-BB97-D378F1988968}" type="slidenum">
              <a:rPr lang="en-CA" smtClean="0"/>
              <a:t>15</a:t>
            </a:fld>
            <a:endParaRPr lang="en-CA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C6C7B5E-FCC7-4F3D-8655-F6D20388F557}"/>
              </a:ext>
            </a:extLst>
          </p:cNvPr>
          <p:cNvSpPr txBox="1">
            <a:spLocks/>
          </p:cNvSpPr>
          <p:nvPr/>
        </p:nvSpPr>
        <p:spPr>
          <a:xfrm>
            <a:off x="431691" y="1583710"/>
            <a:ext cx="11357397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CA" dirty="0"/>
              <a:t>The contract’s </a:t>
            </a:r>
            <a:r>
              <a:rPr lang="en-CA" dirty="0">
                <a:solidFill>
                  <a:srgbClr val="8F0010"/>
                </a:solidFill>
              </a:rPr>
              <a:t>signature</a:t>
            </a:r>
            <a:r>
              <a:rPr lang="en-CA" dirty="0"/>
              <a:t> defines the template parameters</a:t>
            </a:r>
          </a:p>
          <a:p>
            <a:pPr lvl="1">
              <a:spcBef>
                <a:spcPts val="1200"/>
              </a:spcBef>
            </a:pPr>
            <a:r>
              <a:rPr lang="en-CA" dirty="0"/>
              <a:t>Specific values are passed when instantiating the contract</a:t>
            </a:r>
          </a:p>
          <a:p>
            <a:pPr>
              <a:spcBef>
                <a:spcPts val="1200"/>
              </a:spcBef>
            </a:pPr>
            <a:r>
              <a:rPr lang="en-CA" dirty="0"/>
              <a:t>Local </a:t>
            </a:r>
            <a:r>
              <a:rPr lang="en-CA" dirty="0">
                <a:solidFill>
                  <a:srgbClr val="8F0010"/>
                </a:solidFill>
              </a:rPr>
              <a:t>declarations</a:t>
            </a:r>
            <a:r>
              <a:rPr lang="en-CA" dirty="0"/>
              <a:t> as well as </a:t>
            </a:r>
            <a:r>
              <a:rPr lang="en-CA" dirty="0">
                <a:solidFill>
                  <a:srgbClr val="8F0010"/>
                </a:solidFill>
              </a:rPr>
              <a:t>pre/post conditions </a:t>
            </a:r>
            <a:r>
              <a:rPr lang="en-CA" dirty="0"/>
              <a:t>can be defined</a:t>
            </a:r>
          </a:p>
          <a:p>
            <a:pPr>
              <a:spcBef>
                <a:spcPts val="1800"/>
              </a:spcBef>
            </a:pPr>
            <a:endParaRPr lang="en-CA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FE7808-1447-48AC-BE05-C76A5A11F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499" y="3429000"/>
            <a:ext cx="10505779" cy="2917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7802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4510AB4-DE47-40E3-82E6-7DE424AD0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Symboleo’s Syntax by Example (3/4)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1FFB6-2F32-45D3-A829-9FFACF2D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Contract Specification and Verification: Experience with the Symboleo Language.   VMBO 2021, March 5, 2021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D7430-445A-48D3-BF61-8251E971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89E6-1AC4-4B9E-BB97-D378F1988968}" type="slidenum">
              <a:rPr lang="en-CA" smtClean="0"/>
              <a:t>16</a:t>
            </a:fld>
            <a:endParaRPr lang="en-CA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C6C7B5E-FCC7-4F3D-8655-F6D20388F557}"/>
              </a:ext>
            </a:extLst>
          </p:cNvPr>
          <p:cNvSpPr txBox="1">
            <a:spLocks/>
          </p:cNvSpPr>
          <p:nvPr/>
        </p:nvSpPr>
        <p:spPr>
          <a:xfrm>
            <a:off x="431691" y="1583710"/>
            <a:ext cx="11357397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CA" dirty="0">
                <a:solidFill>
                  <a:srgbClr val="8F0010"/>
                </a:solidFill>
              </a:rPr>
              <a:t>Obligations</a:t>
            </a:r>
            <a:r>
              <a:rPr lang="en-CA" dirty="0"/>
              <a:t> and </a:t>
            </a:r>
            <a:r>
              <a:rPr lang="en-CA" dirty="0">
                <a:solidFill>
                  <a:srgbClr val="8F0010"/>
                </a:solidFill>
              </a:rPr>
              <a:t>Powers</a:t>
            </a:r>
            <a:r>
              <a:rPr lang="en-CA" dirty="0"/>
              <a:t> are then defined</a:t>
            </a:r>
          </a:p>
          <a:p>
            <a:pPr lvl="1">
              <a:spcBef>
                <a:spcPts val="1200"/>
              </a:spcBef>
            </a:pPr>
            <a:r>
              <a:rPr lang="en-CA" dirty="0"/>
              <a:t>[trigger -&gt; ]  </a:t>
            </a:r>
            <a:r>
              <a:rPr lang="en-CA" dirty="0">
                <a:solidFill>
                  <a:srgbClr val="8F0010"/>
                </a:solidFill>
              </a:rPr>
              <a:t>O</a:t>
            </a:r>
            <a:r>
              <a:rPr lang="en-CA" dirty="0"/>
              <a:t>(debtor, creditor, antecedent, consequent)</a:t>
            </a:r>
          </a:p>
          <a:p>
            <a:pPr lvl="1">
              <a:spcBef>
                <a:spcPts val="1200"/>
              </a:spcBef>
            </a:pPr>
            <a:r>
              <a:rPr lang="en-CA" dirty="0"/>
              <a:t>[trigger -&gt; ]  </a:t>
            </a:r>
            <a:r>
              <a:rPr lang="en-CA" dirty="0">
                <a:solidFill>
                  <a:srgbClr val="8F0010"/>
                </a:solidFill>
              </a:rPr>
              <a:t>P</a:t>
            </a:r>
            <a:r>
              <a:rPr lang="en-CA" dirty="0"/>
              <a:t>(creditor, debtor, antecedent, consequent)</a:t>
            </a:r>
          </a:p>
          <a:p>
            <a:pPr lvl="1">
              <a:spcBef>
                <a:spcPts val="1200"/>
              </a:spcBef>
            </a:pPr>
            <a:endParaRPr lang="en-CA" dirty="0"/>
          </a:p>
          <a:p>
            <a:pPr>
              <a:spcBef>
                <a:spcPts val="1800"/>
              </a:spcBef>
            </a:pPr>
            <a:endParaRPr lang="en-CA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F837F2-3BE4-4382-8808-CD4B3AC35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12" y="3630104"/>
            <a:ext cx="11355268" cy="2653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4141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4510AB4-DE47-40E3-82E6-7DE424AD0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Symboleo’s Syntax by Example (4/4)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1FFB6-2F32-45D3-A829-9FFACF2D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Contract Specification and Verification: Experience with the Symboleo Language.   VMBO 2021, March 5, 2021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D7430-445A-48D3-BF61-8251E971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89E6-1AC4-4B9E-BB97-D378F1988968}" type="slidenum">
              <a:rPr lang="en-CA" smtClean="0"/>
              <a:t>17</a:t>
            </a:fld>
            <a:endParaRPr lang="en-CA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C6C7B5E-FCC7-4F3D-8655-F6D20388F557}"/>
              </a:ext>
            </a:extLst>
          </p:cNvPr>
          <p:cNvSpPr txBox="1">
            <a:spLocks/>
          </p:cNvSpPr>
          <p:nvPr/>
        </p:nvSpPr>
        <p:spPr>
          <a:xfrm>
            <a:off x="431691" y="1583710"/>
            <a:ext cx="11357397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CA" dirty="0"/>
              <a:t>Lastly, additional </a:t>
            </a:r>
            <a:r>
              <a:rPr lang="en-CA" dirty="0">
                <a:solidFill>
                  <a:srgbClr val="8F0010"/>
                </a:solidFill>
              </a:rPr>
              <a:t>constraints</a:t>
            </a:r>
            <a:r>
              <a:rPr lang="en-CA" dirty="0"/>
              <a:t> on some parameters can be imposed, e.g.:</a:t>
            </a:r>
          </a:p>
          <a:p>
            <a:pPr lvl="1">
              <a:spcBef>
                <a:spcPts val="1200"/>
              </a:spcBef>
            </a:pPr>
            <a:r>
              <a:rPr lang="en-CA" dirty="0"/>
              <a:t>The buyer must be different from the seller</a:t>
            </a:r>
          </a:p>
          <a:p>
            <a:pPr lvl="1">
              <a:spcBef>
                <a:spcPts val="1200"/>
              </a:spcBef>
            </a:pPr>
            <a:r>
              <a:rPr lang="en-CA" dirty="0"/>
              <a:t>Obligations and powers cannot be assigned to another party </a:t>
            </a:r>
          </a:p>
          <a:p>
            <a:pPr lvl="1">
              <a:spcBef>
                <a:spcPts val="1200"/>
              </a:spcBef>
            </a:pPr>
            <a:endParaRPr lang="en-CA" dirty="0"/>
          </a:p>
          <a:p>
            <a:pPr>
              <a:spcBef>
                <a:spcPts val="1800"/>
              </a:spcBef>
            </a:pPr>
            <a:endParaRPr lang="en-CA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CDA74A-3550-474D-93B5-65AF3EFA3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568" y="3849072"/>
            <a:ext cx="7324725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6674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80F27-8857-4068-9AAC-62CF0EE6E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Application Example: Transactive Energy (TE)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35E52-5BD5-4853-B767-D63BF2CD3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CA" b="0" i="0" u="none" strike="noStrike" baseline="0" dirty="0"/>
              <a:t>Electricity produced </a:t>
            </a:r>
            <a:r>
              <a:rPr lang="en-US" b="0" i="0" u="none" strike="noStrike" baseline="0" dirty="0"/>
              <a:t>and shared on demand by producers/consumers (</a:t>
            </a:r>
            <a:r>
              <a:rPr lang="en-US" b="0" u="none" strike="noStrike" baseline="0" dirty="0">
                <a:solidFill>
                  <a:srgbClr val="8F001A"/>
                </a:solidFill>
              </a:rPr>
              <a:t>prosumers</a:t>
            </a:r>
            <a:r>
              <a:rPr lang="en-US" b="0" i="0" u="none" strike="noStrike" baseline="0" dirty="0"/>
              <a:t>) over </a:t>
            </a:r>
            <a:r>
              <a:rPr lang="en-CA" b="0" i="0" u="none" strike="noStrike" baseline="0" dirty="0"/>
              <a:t>a smart grid</a:t>
            </a:r>
          </a:p>
          <a:p>
            <a:pPr algn="l"/>
            <a:r>
              <a:rPr lang="en-US" b="0" i="0" u="none" strike="noStrike" baseline="0" dirty="0"/>
              <a:t>Involves </a:t>
            </a:r>
            <a:r>
              <a:rPr lang="en-US" b="0" i="1" u="none" strike="noStrike" baseline="0" dirty="0"/>
              <a:t>Distributed Energy Resource Provider </a:t>
            </a:r>
            <a:r>
              <a:rPr lang="en-US" b="0" i="0" u="none" strike="noStrike" baseline="0" dirty="0"/>
              <a:t>(</a:t>
            </a:r>
            <a:r>
              <a:rPr lang="en-US" b="1" i="0" u="none" strike="noStrike" baseline="0" dirty="0">
                <a:solidFill>
                  <a:srgbClr val="8F001A"/>
                </a:solidFill>
              </a:rPr>
              <a:t>DERP</a:t>
            </a:r>
            <a:r>
              <a:rPr lang="en-US" b="0" i="0" u="none" strike="noStrike" baseline="0" dirty="0"/>
              <a:t>) that produces energy and creates bids, and </a:t>
            </a:r>
            <a:r>
              <a:rPr lang="en-US" b="0" i="1" u="none" strike="noStrike" baseline="0" dirty="0"/>
              <a:t>Independent System Operator</a:t>
            </a:r>
            <a:r>
              <a:rPr lang="en-US" b="0" i="0" u="none" strike="noStrike" baseline="0" dirty="0"/>
              <a:t> </a:t>
            </a:r>
            <a:r>
              <a:rPr lang="en-CA" b="0" i="0" u="none" strike="noStrike" baseline="0" dirty="0"/>
              <a:t>(e.g., California’s </a:t>
            </a:r>
            <a:r>
              <a:rPr lang="en-CA" b="1" i="0" u="none" strike="noStrike" baseline="0" dirty="0">
                <a:solidFill>
                  <a:srgbClr val="8F001A"/>
                </a:solidFill>
              </a:rPr>
              <a:t>CAISO</a:t>
            </a:r>
            <a:r>
              <a:rPr lang="en-CA" b="0" i="0" u="none" strike="noStrike" baseline="0" dirty="0"/>
              <a:t>) that runs the supply market</a:t>
            </a:r>
          </a:p>
          <a:p>
            <a:r>
              <a:rPr lang="en-US" dirty="0"/>
              <a:t>Many contracts (as short as </a:t>
            </a:r>
            <a:r>
              <a:rPr lang="en-US" dirty="0">
                <a:solidFill>
                  <a:srgbClr val="8F001A"/>
                </a:solidFill>
              </a:rPr>
              <a:t>a few minutes long</a:t>
            </a:r>
            <a:r>
              <a:rPr lang="en-US" dirty="0"/>
              <a:t>) are created dynamically in a TE market. Hundreds of contracts daily</a:t>
            </a:r>
          </a:p>
          <a:p>
            <a:r>
              <a:rPr lang="en-US" dirty="0"/>
              <a:t>Most contract obligations and powers triggered dynamically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C31FCD-044C-4F00-9F88-0C3BDFD18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Contract Specification and Verification: Experience with the Symboleo Language.   VMBO 2021, March 5, 2021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BEEEA2-AC0C-4621-B0FC-63E49A92C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89E6-1AC4-4B9E-BB97-D378F1988968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6757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0AD1-AFDF-4B25-8F2D-ECFE1F8E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Clauses of a Transactive Energy Agreement</a:t>
            </a:r>
            <a:endParaRPr lang="en-CA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8256EB3-DDD6-4053-80E2-FEB081881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494" y="1646238"/>
            <a:ext cx="11265586" cy="453072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1780A-7BD2-48B4-AC09-25FB225B2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Contract Specification and Verification: Experience with the Symboleo Language.   VMBO 2021, March 5, 2021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56F8AD-B78F-4BBC-A2C5-33D5BA8DC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89E6-1AC4-4B9E-BB97-D378F1988968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5396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E9D2559-6221-43D0-A542-D5DF11238191}"/>
              </a:ext>
            </a:extLst>
          </p:cNvPr>
          <p:cNvGrpSpPr/>
          <p:nvPr/>
        </p:nvGrpSpPr>
        <p:grpSpPr>
          <a:xfrm>
            <a:off x="203702" y="1006957"/>
            <a:ext cx="6480720" cy="5226387"/>
            <a:chOff x="1187624" y="476672"/>
            <a:chExt cx="6480720" cy="522638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54B5047-4341-494F-8217-7B5B81589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7624" y="476672"/>
              <a:ext cx="6480720" cy="522638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E1AD49C-B6A7-4006-8622-19CE02B7B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4128" y="3284984"/>
              <a:ext cx="1681932" cy="2253569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C9BAEC-877D-4AD3-9550-74F3F9A01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Contract Specification and Monitoring Lab @ uOttawa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B5C91-3F64-42C3-A78B-BAD182B1C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Contract Specification and Verification: Experience with the Symboleo Language.   VMBO 2021, March 5, 2021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ED9BDF-9C76-46B3-98DA-06E886C6F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89E6-1AC4-4B9E-BB97-D378F1988968}" type="slidenum">
              <a:rPr lang="en-CA" smtClean="0"/>
              <a:t>2</a:t>
            </a:fld>
            <a:endParaRPr lang="en-CA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AF18BBC-4B60-473C-A4A6-25F8D995FC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535" y="4033930"/>
            <a:ext cx="2831661" cy="1816245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C4BAC33-1DAD-4F89-A929-53FB5AD03B7E}"/>
              </a:ext>
            </a:extLst>
          </p:cNvPr>
          <p:cNvSpPr txBox="1"/>
          <p:nvPr/>
        </p:nvSpPr>
        <p:spPr>
          <a:xfrm>
            <a:off x="6998649" y="6058417"/>
            <a:ext cx="49268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000" b="1" dirty="0">
                <a:hlinkClick r:id="rId5"/>
              </a:rPr>
              <a:t>https://sites.google.com/uottawa.ca/csmlab</a:t>
            </a:r>
            <a:r>
              <a:rPr lang="en-CA" sz="2000" b="1" dirty="0"/>
              <a:t> 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88ADEE9-4FFB-4A55-8513-5FE2D13D03D5}"/>
              </a:ext>
            </a:extLst>
          </p:cNvPr>
          <p:cNvSpPr txBox="1">
            <a:spLocks/>
          </p:cNvSpPr>
          <p:nvPr/>
        </p:nvSpPr>
        <p:spPr>
          <a:xfrm>
            <a:off x="7135026" y="1556685"/>
            <a:ext cx="4654062" cy="4676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b="1" dirty="0"/>
              <a:t>Collaborators</a:t>
            </a:r>
          </a:p>
          <a:p>
            <a:r>
              <a:rPr lang="en-CA" dirty="0"/>
              <a:t>HEC Paris </a:t>
            </a:r>
          </a:p>
          <a:p>
            <a:pPr lvl="1"/>
            <a:r>
              <a:rPr lang="en-CA" dirty="0"/>
              <a:t>David R. Amariles</a:t>
            </a:r>
          </a:p>
          <a:p>
            <a:pPr lvl="1"/>
            <a:r>
              <a:rPr lang="en-CA" dirty="0"/>
              <a:t>Pablo M. </a:t>
            </a:r>
            <a:r>
              <a:rPr lang="en-CA" dirty="0" err="1"/>
              <a:t>Baquero</a:t>
            </a:r>
            <a:endParaRPr lang="en-CA" dirty="0"/>
          </a:p>
          <a:p>
            <a:pPr lvl="1"/>
            <a:r>
              <a:rPr lang="en-CA" dirty="0"/>
              <a:t>Rajaa El Hamdani</a:t>
            </a:r>
          </a:p>
          <a:p>
            <a:r>
              <a:rPr lang="en-CA" dirty="0"/>
              <a:t>IEMS Inc.</a:t>
            </a:r>
          </a:p>
          <a:p>
            <a:pPr lvl="1"/>
            <a:r>
              <a:rPr lang="en-CA" dirty="0"/>
              <a:t>Ashkan R. Kian</a:t>
            </a:r>
          </a:p>
        </p:txBody>
      </p:sp>
    </p:spTree>
    <p:extLst>
      <p:ext uri="{BB962C8B-B14F-4D97-AF65-F5344CB8AC3E}">
        <p14:creationId xmlns:p14="http://schemas.microsoft.com/office/powerpoint/2010/main" val="3440544566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B7082-5197-40D1-9D87-EF46C08CB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Symboleo Specification of a Transactive Energy Contract</a:t>
            </a:r>
            <a:endParaRPr lang="en-CA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94127C4-9739-4128-8A77-1587559C23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3311" y="1117600"/>
            <a:ext cx="7625378" cy="551409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8F5EED-FF43-4223-8503-DA882BD1C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Contract Specification and Verification: Experience with the Symboleo Language.   VMBO 2021, March 5, 2021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58A670-69A8-4FC1-BC8D-DCE9FC3BA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89E6-1AC4-4B9E-BB97-D378F1988968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0671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8A4E5FE-BB96-42AA-AE78-E414C6CE1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24539"/>
            <a:ext cx="9144000" cy="3198261"/>
          </a:xfrm>
        </p:spPr>
        <p:txBody>
          <a:bodyPr>
            <a:normAutofit fontScale="90000"/>
          </a:bodyPr>
          <a:lstStyle/>
          <a:p>
            <a:r>
              <a:rPr lang="en-CA" sz="7300" dirty="0"/>
              <a:t>Great!</a:t>
            </a:r>
            <a:br>
              <a:rPr lang="en-CA" dirty="0"/>
            </a:br>
            <a:br>
              <a:rPr lang="en-CA" dirty="0"/>
            </a:br>
            <a:r>
              <a:rPr lang="en-CA" dirty="0"/>
              <a:t>Now, what can we verify in such contract specifications?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6E877-4556-48F8-B299-301C1CEDA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Contract Specification and Verification: Experience with the Symboleo Language.   VMBO 2021, March 5, 2021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72EC17-632B-4CFA-838B-AFA988BCF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89E6-1AC4-4B9E-BB97-D378F1988968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6889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59C7B-04F2-47DC-A705-DA3B59E6F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Verification with Model Checking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E77C5-F1A6-4802-BEFF-28ED888EF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691" y="1646237"/>
            <a:ext cx="11357397" cy="474283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CA" dirty="0">
                <a:solidFill>
                  <a:srgbClr val="8F0010"/>
                </a:solidFill>
              </a:rPr>
              <a:t>Model checking </a:t>
            </a:r>
            <a:r>
              <a:rPr lang="en-CA" dirty="0"/>
              <a:t>is an algorithmic procedure that enables the verification of (state-based) formal specifications against </a:t>
            </a:r>
            <a:r>
              <a:rPr lang="en-CA" dirty="0">
                <a:solidFill>
                  <a:srgbClr val="8F0010"/>
                </a:solidFill>
              </a:rPr>
              <a:t>properties</a:t>
            </a:r>
            <a:r>
              <a:rPr lang="en-CA" dirty="0"/>
              <a:t>, usually expressed in </a:t>
            </a:r>
            <a:r>
              <a:rPr lang="en-CA" dirty="0">
                <a:solidFill>
                  <a:srgbClr val="8F0010"/>
                </a:solidFill>
              </a:rPr>
              <a:t>temporal logic</a:t>
            </a:r>
          </a:p>
          <a:p>
            <a:pPr lvl="1">
              <a:lnSpc>
                <a:spcPct val="100000"/>
              </a:lnSpc>
            </a:pPr>
            <a:r>
              <a:rPr lang="en-CA" dirty="0"/>
              <a:t>Linear Temporal Logic (LTL)</a:t>
            </a:r>
          </a:p>
          <a:p>
            <a:pPr lvl="1">
              <a:lnSpc>
                <a:spcPct val="100000"/>
              </a:lnSpc>
            </a:pPr>
            <a:r>
              <a:rPr lang="en-CA" dirty="0"/>
              <a:t>Compositional Tree Logic (CTL)</a:t>
            </a:r>
          </a:p>
          <a:p>
            <a:pPr lvl="1">
              <a:lnSpc>
                <a:spcPct val="100000"/>
              </a:lnSpc>
            </a:pPr>
            <a:endParaRPr lang="en-CA" dirty="0"/>
          </a:p>
          <a:p>
            <a:pPr>
              <a:lnSpc>
                <a:spcPct val="100000"/>
              </a:lnSpc>
            </a:pPr>
            <a:r>
              <a:rPr lang="en-CA" dirty="0">
                <a:solidFill>
                  <a:srgbClr val="8F0010"/>
                </a:solidFill>
              </a:rPr>
              <a:t>Liveness</a:t>
            </a:r>
            <a:r>
              <a:rPr lang="en-CA" dirty="0"/>
              <a:t> properties: “</a:t>
            </a:r>
            <a:r>
              <a:rPr lang="en-CA" i="1" dirty="0"/>
              <a:t>good things will eventually happen</a:t>
            </a:r>
            <a:r>
              <a:rPr lang="en-CA" dirty="0"/>
              <a:t>”</a:t>
            </a:r>
          </a:p>
          <a:p>
            <a:pPr lvl="1">
              <a:lnSpc>
                <a:spcPct val="100000"/>
              </a:lnSpc>
            </a:pPr>
            <a:r>
              <a:rPr lang="en-CA" dirty="0"/>
              <a:t>The meat sale contract eventually terminates.</a:t>
            </a:r>
          </a:p>
          <a:p>
            <a:pPr lvl="1">
              <a:lnSpc>
                <a:spcPct val="100000"/>
              </a:lnSpc>
            </a:pPr>
            <a:endParaRPr lang="en-CA" dirty="0"/>
          </a:p>
          <a:p>
            <a:pPr>
              <a:lnSpc>
                <a:spcPct val="100000"/>
              </a:lnSpc>
            </a:pPr>
            <a:r>
              <a:rPr lang="en-CA" dirty="0">
                <a:solidFill>
                  <a:srgbClr val="8F0010"/>
                </a:solidFill>
              </a:rPr>
              <a:t>Safety</a:t>
            </a:r>
            <a:r>
              <a:rPr lang="en-CA" dirty="0"/>
              <a:t> properties: “</a:t>
            </a:r>
            <a:r>
              <a:rPr lang="en-CA" i="1" dirty="0"/>
              <a:t>something bad will not happen</a:t>
            </a:r>
            <a:r>
              <a:rPr lang="en-CA" dirty="0"/>
              <a:t>”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In case of late payment, the buyer cannot be penalized more than once.</a:t>
            </a:r>
            <a:endParaRPr lang="en-CA" dirty="0"/>
          </a:p>
          <a:p>
            <a:pPr lvl="1">
              <a:lnSpc>
                <a:spcPct val="100000"/>
              </a:lnSpc>
            </a:pPr>
            <a:r>
              <a:rPr lang="en-US" dirty="0"/>
              <a:t>Payment and late payment obligations cannot be active together.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6453B0-67FF-4530-850D-2419A4BBD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Contract Specification and Verification: Experience with the Symboleo Language.   VMBO 2021, March 5, 2021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A7909-F215-48E6-A6B1-C2B42C3F3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89E6-1AC4-4B9E-BB97-D378F1988968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8149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59C7B-04F2-47DC-A705-DA3B59E6F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From Symboleo to </a:t>
            </a:r>
            <a:r>
              <a:rPr lang="en-CA" dirty="0" err="1"/>
              <a:t>nuXmv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E77C5-F1A6-4802-BEFF-28ED888EF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The </a:t>
            </a:r>
            <a:r>
              <a:rPr lang="en-CA" dirty="0" err="1">
                <a:solidFill>
                  <a:srgbClr val="8F0010"/>
                </a:solidFill>
              </a:rPr>
              <a:t>nuXmv</a:t>
            </a:r>
            <a:r>
              <a:rPr lang="en-CA" dirty="0"/>
              <a:t> model checker tool is the evolution of the </a:t>
            </a:r>
            <a:r>
              <a:rPr lang="en-CA" dirty="0" err="1"/>
              <a:t>NuSMV</a:t>
            </a:r>
            <a:r>
              <a:rPr lang="en-CA" dirty="0"/>
              <a:t> tool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 err="1"/>
              <a:t>nuXmv</a:t>
            </a:r>
            <a:r>
              <a:rPr lang="en-CA" dirty="0"/>
              <a:t> has its own textual input format for specifications</a:t>
            </a:r>
          </a:p>
          <a:p>
            <a:r>
              <a:rPr lang="en-CA" dirty="0" err="1"/>
              <a:t>nuXmv</a:t>
            </a:r>
            <a:r>
              <a:rPr lang="en-CA" dirty="0"/>
              <a:t> supports LTL and CTL properties, provides some time-related constructs, and generates counter-examples in case of violations</a:t>
            </a:r>
          </a:p>
          <a:p>
            <a:r>
              <a:rPr lang="en-CA" dirty="0"/>
              <a:t>Symboleo’s semantics and axioms are state-based, and hence a good match for a mapping to </a:t>
            </a:r>
            <a:r>
              <a:rPr lang="en-CA" dirty="0" err="1"/>
              <a:t>nuXmv</a:t>
            </a:r>
            <a:r>
              <a:rPr lang="en-CA" dirty="0"/>
              <a:t>!</a:t>
            </a:r>
          </a:p>
          <a:p>
            <a:pPr lvl="1"/>
            <a:endParaRPr lang="en-CA" dirty="0"/>
          </a:p>
          <a:p>
            <a:pPr lvl="2"/>
            <a:endParaRPr lang="en-CA" i="1" dirty="0"/>
          </a:p>
          <a:p>
            <a:pPr lvl="1"/>
            <a:endParaRPr lang="en-CA" dirty="0"/>
          </a:p>
          <a:p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6453B0-67FF-4530-850D-2419A4BBD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Contract Specification and Verification: Experience with the Symboleo Language.   VMBO 2021, March 5, 2021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A7909-F215-48E6-A6B1-C2B42C3F3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89E6-1AC4-4B9E-BB97-D378F1988968}" type="slidenum">
              <a:rPr lang="en-CA" smtClean="0"/>
              <a:t>23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10C844-0718-43F8-870B-7564B434C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47" y="2354960"/>
            <a:ext cx="10328102" cy="1029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17128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CAE7F-E5CF-49E4-B03A-F3179AF49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Overview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66D7720-9E92-4111-B7BC-BF9D71FA9E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1124" y="175556"/>
            <a:ext cx="4609752" cy="6317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B98B80-8AE4-4C83-BDD5-F78ABA7B2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Contract Specification and Verification: Experience with the Symboleo Language.   VMBO 2021, March 5, 2021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BE903F-45E9-4D09-983E-95D7AE9B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89E6-1AC4-4B9E-BB97-D378F1988968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4955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CAE7F-E5CF-49E4-B03A-F3179AF49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12" y="365125"/>
            <a:ext cx="8095313" cy="1658494"/>
          </a:xfrm>
        </p:spPr>
        <p:txBody>
          <a:bodyPr>
            <a:normAutofit/>
          </a:bodyPr>
          <a:lstStyle/>
          <a:p>
            <a:r>
              <a:rPr lang="en-CA" dirty="0"/>
              <a:t>Primitive Symboleo Concepts </a:t>
            </a:r>
            <a:br>
              <a:rPr lang="en-CA" dirty="0"/>
            </a:br>
            <a:r>
              <a:rPr lang="en-CA" dirty="0"/>
              <a:t>in </a:t>
            </a:r>
            <a:r>
              <a:rPr lang="en-CA" dirty="0" err="1"/>
              <a:t>nuXmv</a:t>
            </a:r>
            <a:r>
              <a:rPr lang="en-CA" dirty="0"/>
              <a:t>: </a:t>
            </a:r>
            <a:r>
              <a:rPr lang="en-CA" i="1" dirty="0"/>
              <a:t>Timer</a:t>
            </a:r>
            <a:r>
              <a:rPr lang="en-CA" dirty="0"/>
              <a:t> and </a:t>
            </a:r>
            <a:r>
              <a:rPr lang="en-CA" i="1" dirty="0"/>
              <a:t>Event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B98B80-8AE4-4C83-BDD5-F78ABA7B2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Contract Specification and Verification: Experience with the Symboleo Language.   VMBO 2021, March 5, 2021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BE903F-45E9-4D09-983E-95D7AE9B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89E6-1AC4-4B9E-BB97-D378F1988968}" type="slidenum">
              <a:rPr lang="en-CA" smtClean="0"/>
              <a:t>25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22ABF0-EC41-4E7F-9AF6-AD7E63318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629" y="262582"/>
            <a:ext cx="5448648" cy="6230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E73A06-A844-4459-80DA-B119AFC52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8" y="3990795"/>
            <a:ext cx="5854045" cy="1913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857910-AE35-4BEE-B1D4-C63316CB2F76}"/>
              </a:ext>
            </a:extLst>
          </p:cNvPr>
          <p:cNvSpPr txBox="1"/>
          <p:nvPr/>
        </p:nvSpPr>
        <p:spPr>
          <a:xfrm>
            <a:off x="431690" y="5958883"/>
            <a:ext cx="56978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CA" sz="2000" dirty="0"/>
              <a:t>Simple local CTL and LTL properties used to augment our “trust” in such primitive modules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2376C0-9554-45EF-A1B2-3DA7EAE56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500" y="1964633"/>
            <a:ext cx="5923819" cy="1820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0047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CAE7F-E5CF-49E4-B03A-F3179AF49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91" y="6201"/>
            <a:ext cx="11357397" cy="2942097"/>
          </a:xfrm>
        </p:spPr>
        <p:txBody>
          <a:bodyPr>
            <a:normAutofit/>
          </a:bodyPr>
          <a:lstStyle/>
          <a:p>
            <a:r>
              <a:rPr lang="en-CA" dirty="0"/>
              <a:t>Primitive Axioms for </a:t>
            </a:r>
            <a:br>
              <a:rPr lang="en-CA" dirty="0"/>
            </a:br>
            <a:r>
              <a:rPr lang="en-CA" dirty="0"/>
              <a:t>the </a:t>
            </a:r>
            <a:r>
              <a:rPr lang="en-CA" i="1" dirty="0"/>
              <a:t>Obligation</a:t>
            </a:r>
            <a:r>
              <a:rPr lang="en-CA" dirty="0"/>
              <a:t> </a:t>
            </a:r>
            <a:br>
              <a:rPr lang="en-CA" dirty="0"/>
            </a:br>
            <a:r>
              <a:rPr lang="en-CA" dirty="0"/>
              <a:t>Concept in </a:t>
            </a:r>
            <a:r>
              <a:rPr lang="en-CA" dirty="0" err="1"/>
              <a:t>nuXmv</a:t>
            </a:r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B98B80-8AE4-4C83-BDD5-F78ABA7B2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Contract Specification and Verification: Experience with the Symboleo Language.   VMBO 2021, March 5, 2021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BE903F-45E9-4D09-983E-95D7AE9B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89E6-1AC4-4B9E-BB97-D378F1988968}" type="slidenum">
              <a:rPr lang="en-CA" smtClean="0"/>
              <a:t>26</a:t>
            </a:fld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3FAE07-AA1B-4DDB-BB97-C704FA144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206" y="154504"/>
            <a:ext cx="6870179" cy="6444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B0F2DB-AFA5-453D-BDF8-FF50672EE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691" y="2717563"/>
            <a:ext cx="11357397" cy="3459400"/>
          </a:xfrm>
        </p:spPr>
        <p:txBody>
          <a:bodyPr>
            <a:normAutofit/>
          </a:bodyPr>
          <a:lstStyle/>
          <a:p>
            <a:r>
              <a:rPr lang="en-CA" dirty="0"/>
              <a:t>Similar trusted modules exist</a:t>
            </a:r>
            <a:br>
              <a:rPr lang="en-CA" dirty="0"/>
            </a:br>
            <a:r>
              <a:rPr lang="en-CA" dirty="0"/>
              <a:t>for the other language </a:t>
            </a:r>
            <a:br>
              <a:rPr lang="en-CA" dirty="0"/>
            </a:br>
            <a:r>
              <a:rPr lang="en-CA" dirty="0"/>
              <a:t>concepts</a:t>
            </a:r>
          </a:p>
          <a:p>
            <a:r>
              <a:rPr lang="en-CA" dirty="0"/>
              <a:t>These trusted modules are </a:t>
            </a:r>
            <a:br>
              <a:rPr lang="en-CA" dirty="0"/>
            </a:br>
            <a:r>
              <a:rPr lang="en-CA" dirty="0"/>
              <a:t>for the language itself, and </a:t>
            </a:r>
            <a:br>
              <a:rPr lang="en-CA" dirty="0"/>
            </a:br>
            <a:r>
              <a:rPr lang="en-CA" dirty="0"/>
              <a:t>are reusable for all Symboleo</a:t>
            </a:r>
            <a:br>
              <a:rPr lang="en-CA" dirty="0"/>
            </a:br>
            <a:r>
              <a:rPr lang="en-CA" dirty="0"/>
              <a:t>specifications</a:t>
            </a:r>
          </a:p>
          <a:p>
            <a:endParaRPr lang="en-CA" dirty="0"/>
          </a:p>
          <a:p>
            <a:endParaRPr lang="en-CA" dirty="0"/>
          </a:p>
          <a:p>
            <a:pPr lvl="2"/>
            <a:endParaRPr lang="en-CA" i="1" dirty="0"/>
          </a:p>
          <a:p>
            <a:pPr lvl="1"/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2808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D2DB5-607D-4C65-A153-D787B750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91" y="417379"/>
            <a:ext cx="11357397" cy="986599"/>
          </a:xfrm>
        </p:spPr>
        <p:txBody>
          <a:bodyPr>
            <a:normAutofit fontScale="90000"/>
          </a:bodyPr>
          <a:lstStyle/>
          <a:p>
            <a:r>
              <a:rPr lang="en-CA" dirty="0"/>
              <a:t>Tracking of Relations between a Party and</a:t>
            </a:r>
            <a:br>
              <a:rPr lang="en-CA" dirty="0"/>
            </a:br>
            <a:r>
              <a:rPr lang="en-CA" dirty="0"/>
              <a:t>Legal Positions (Obligation/Power)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A1D78F0-2A79-40AF-8C47-C13DB3D910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2650" y="1646238"/>
            <a:ext cx="6575275" cy="453072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A714E1-B9D6-46A4-9AB6-EF1827070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Contract Specification and Verification: Experience with the Symboleo Language.   VMBO 2021, March 5, 2021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940808-F8BB-40AE-96BE-0FD7C25C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89E6-1AC4-4B9E-BB97-D378F1988968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6869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2DF4D-84B2-4023-B34B-30058DE34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Contract-Specific Axioms in </a:t>
            </a:r>
            <a:r>
              <a:rPr lang="en-CA" dirty="0" err="1"/>
              <a:t>nuXmv</a:t>
            </a:r>
            <a:endParaRPr lang="en-CA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0DB305-9DF3-4200-8AB5-9064075533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6659" y="1297032"/>
            <a:ext cx="8818682" cy="5195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272DC5-6D6B-4989-B5FE-B22670D36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Contract Specification and Verification: Experience with the Symboleo Language.   VMBO 2021, March 5, 2021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769161-9CB1-47BF-AFC1-6BB782373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89E6-1AC4-4B9E-BB97-D378F1988968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0512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C260F-07A0-4C77-BF18-EEB22B758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Contract-Specific Obligations/Powers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B1D2BF-6AEA-4245-8741-DF156DD1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Contract Specification and Verification: Experience with the Symboleo Language.   VMBO 2021, March 5, 2021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23B6D9-1E74-403F-8172-18DCDEB18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89E6-1AC4-4B9E-BB97-D378F1988968}" type="slidenum">
              <a:rPr lang="en-CA" smtClean="0"/>
              <a:t>29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AF5590-E6A3-45E2-A41E-2277BE3C0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20" y="2559140"/>
            <a:ext cx="11355268" cy="2653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9E9ACB-3D17-4903-9BE2-41F6699B6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63" y="1216058"/>
            <a:ext cx="7161473" cy="5195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762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2B6E-4A1B-42F6-8227-96164016B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On Legal and Smart Contracts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6FFCA-0226-45FC-B59C-94466DABA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i="1" dirty="0"/>
              <a:t>Legal contracts </a:t>
            </a:r>
            <a:r>
              <a:rPr lang="en-CA" dirty="0"/>
              <a:t>specify the terms and conditions that apply to business transactions</a:t>
            </a:r>
          </a:p>
          <a:p>
            <a:pPr lvl="1"/>
            <a:r>
              <a:rPr lang="en-CA" dirty="0"/>
              <a:t>Commonly expressed in natural language, often with ambiguous or incomplete text</a:t>
            </a:r>
          </a:p>
          <a:p>
            <a:pPr lvl="1"/>
            <a:r>
              <a:rPr lang="en-CA" dirty="0"/>
              <a:t>Difficult/laborious to analyze, both when </a:t>
            </a:r>
            <a:r>
              <a:rPr lang="en-CA" dirty="0">
                <a:solidFill>
                  <a:srgbClr val="8F0010"/>
                </a:solidFill>
              </a:rPr>
              <a:t>designed</a:t>
            </a:r>
            <a:r>
              <a:rPr lang="en-CA" dirty="0"/>
              <a:t> and when </a:t>
            </a:r>
            <a:r>
              <a:rPr lang="en-CA" dirty="0">
                <a:solidFill>
                  <a:srgbClr val="8F0010"/>
                </a:solidFill>
              </a:rPr>
              <a:t>executed/performed</a:t>
            </a:r>
          </a:p>
          <a:p>
            <a:pPr lvl="1"/>
            <a:r>
              <a:rPr lang="en-CA" dirty="0"/>
              <a:t>Problems compounded by the presence of many documents, e.g., subcontracts</a:t>
            </a:r>
          </a:p>
          <a:p>
            <a:pPr lvl="1"/>
            <a:endParaRPr lang="en-CA" dirty="0"/>
          </a:p>
          <a:p>
            <a:r>
              <a:rPr lang="en-CA" i="1" dirty="0"/>
              <a:t>Smart contracts </a:t>
            </a:r>
            <a:r>
              <a:rPr lang="en-CA" dirty="0"/>
              <a:t>are programs intended to partially </a:t>
            </a:r>
            <a:r>
              <a:rPr lang="en-CA" dirty="0">
                <a:solidFill>
                  <a:srgbClr val="8F0010"/>
                </a:solidFill>
              </a:rPr>
              <a:t>automate</a:t>
            </a:r>
            <a:r>
              <a:rPr lang="en-CA" dirty="0"/>
              <a:t> and </a:t>
            </a:r>
            <a:r>
              <a:rPr lang="en-CA" dirty="0">
                <a:solidFill>
                  <a:srgbClr val="8F0010"/>
                </a:solidFill>
              </a:rPr>
              <a:t>control</a:t>
            </a:r>
            <a:r>
              <a:rPr lang="en-CA" dirty="0"/>
              <a:t> some aspects of the execution of legal contracts, and also </a:t>
            </a:r>
            <a:r>
              <a:rPr lang="en-CA" dirty="0">
                <a:solidFill>
                  <a:srgbClr val="8F0010"/>
                </a:solidFill>
              </a:rPr>
              <a:t>monitor</a:t>
            </a:r>
            <a:r>
              <a:rPr lang="en-CA" dirty="0"/>
              <a:t> them for compliance with relevant terms and conditions</a:t>
            </a:r>
          </a:p>
          <a:p>
            <a:pPr lvl="1"/>
            <a:r>
              <a:rPr lang="en-CA" dirty="0"/>
              <a:t>Closer to the original definition from Nick Szabo (1997)</a:t>
            </a:r>
          </a:p>
          <a:p>
            <a:pPr lvl="1"/>
            <a:r>
              <a:rPr lang="en-CA" dirty="0"/>
              <a:t>Do not necessarily imply blockchain-dependent “smart contracts” (name hijacked!)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BF39FD-F88D-4C1D-86A9-DEF22F078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Contract Specification and Verification: Experience with the Symboleo Language.   VMBO 2021, March 5, 2021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7452EF-FF97-4CC6-9457-D87E64225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89E6-1AC4-4B9E-BB97-D378F1988968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69247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55BFD-E49F-4925-BDA0-444C6E0E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of Successful CTL Property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522C3F9-8B5A-4C89-9BB3-3ACEB9C33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800" y="1821587"/>
            <a:ext cx="11356975" cy="4180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AA1154-1A64-4266-994E-FD9B11EE4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Contract Specification and Verification: Experience with the Symboleo Language.   VMBO 2021, March 5, 2021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9A62BC-22E3-4159-8B8B-3B2E14BC3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89E6-1AC4-4B9E-BB97-D378F1988968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88314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1C4EA-B9A9-4CB9-AA4D-8842EBEA2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of Failing LTL Property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AAE6F3-291F-4099-8DE9-44EAFA95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Contract Specification and Verification: Experience with the Symboleo Language.   VMBO 2021, March 5, 2021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4DB9C7-1637-4637-B1AD-A15E64DBB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89E6-1AC4-4B9E-BB97-D378F1988968}" type="slidenum">
              <a:rPr lang="en-CA" smtClean="0"/>
              <a:t>31</a:t>
            </a:fld>
            <a:endParaRPr lang="en-CA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7CA0BBC-0A7B-4610-8E94-9343875DA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800" y="2227269"/>
            <a:ext cx="11356975" cy="3368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21114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5F21A-EEB2-4568-B42C-1DE18C5BE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91" y="365125"/>
            <a:ext cx="11601813" cy="986599"/>
          </a:xfrm>
        </p:spPr>
        <p:txBody>
          <a:bodyPr>
            <a:normAutofit/>
          </a:bodyPr>
          <a:lstStyle/>
          <a:p>
            <a:r>
              <a:rPr lang="en-CA" dirty="0"/>
              <a:t>How Scalable is Verification of Symboleo Contracts?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57E792-2524-420A-AEDB-1AB53476A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Contract Specification and Verification: Experience with the Symboleo Language.   VMBO 2021, March 5, 2021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649366-B654-4377-A5EE-11E461F74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89E6-1AC4-4B9E-BB97-D378F1988968}" type="slidenum">
              <a:rPr lang="en-CA" smtClean="0"/>
              <a:t>32</a:t>
            </a:fld>
            <a:endParaRPr lang="en-CA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7A27E34-4D81-4BA7-902B-E753462D6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879" y="1220513"/>
            <a:ext cx="8709436" cy="50056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3C9B21E-8BFA-47B7-A086-728E55CE1FB0}"/>
              </a:ext>
            </a:extLst>
          </p:cNvPr>
          <p:cNvSpPr txBox="1"/>
          <p:nvPr/>
        </p:nvSpPr>
        <p:spPr>
          <a:xfrm>
            <a:off x="654757" y="6237200"/>
            <a:ext cx="109112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u="none" strike="noStrike" baseline="0" dirty="0">
                <a:latin typeface="CMR12"/>
              </a:rPr>
              <a:t>State reachability time (in seconds) per numbers of </a:t>
            </a:r>
            <a:r>
              <a:rPr lang="en-US" sz="1800" b="1" i="1" u="none" strike="noStrike" baseline="0" dirty="0">
                <a:latin typeface="CMR12"/>
              </a:rPr>
              <a:t>independent</a:t>
            </a:r>
            <a:r>
              <a:rPr lang="en-US" sz="1800" b="0" i="0" u="none" strike="noStrike" baseline="0" dirty="0">
                <a:latin typeface="CMR12"/>
              </a:rPr>
              <a:t> terms (obligations and powers).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511992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7EF85-CA9D-4F77-BD56-B3F9AB94B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Verification in the Presence of Dependencies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349F366-EA14-4E01-8E44-2CA513AC33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9702" y="1080067"/>
            <a:ext cx="6192596" cy="509689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3F0C00-0181-47DD-BCFB-44AA25E7A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Contract Specification and Verification: Experience with the Symboleo Language.   VMBO 2021, March 5, 2021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DF9DC3-8016-412F-B346-B3F2EB035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89E6-1AC4-4B9E-BB97-D378F1988968}" type="slidenum">
              <a:rPr lang="en-CA" smtClean="0"/>
              <a:t>33</a:t>
            </a:fld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EFBA61-7D13-4863-B33B-4A17E8C005EC}"/>
              </a:ext>
            </a:extLst>
          </p:cNvPr>
          <p:cNvSpPr txBox="1"/>
          <p:nvPr/>
        </p:nvSpPr>
        <p:spPr>
          <a:xfrm>
            <a:off x="654757" y="6237200"/>
            <a:ext cx="109112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u="none" strike="noStrike" baseline="0" dirty="0">
                <a:latin typeface="CMR12"/>
              </a:rPr>
              <a:t>Comparison of reachability check time (s) per number of powers and obligations, </a:t>
            </a:r>
            <a:r>
              <a:rPr lang="en-CA" sz="1800" b="1" i="1" u="none" strike="noStrike" baseline="0" dirty="0">
                <a:latin typeface="CMR12"/>
              </a:rPr>
              <a:t>with and without dependencies</a:t>
            </a:r>
            <a:r>
              <a:rPr lang="en-CA" sz="1800" b="0" i="0" u="none" strike="noStrike" baseline="0" dirty="0">
                <a:latin typeface="CMR12"/>
              </a:rPr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695894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EA6633D-B3AB-46B5-A2E2-6BDEC3A57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600" y="3069686"/>
            <a:ext cx="7976053" cy="29442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2C8249-22E7-424C-82AE-6C682390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Comparison with Formal Contractual Languages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037E4-EA84-4586-8B3F-4D1691B36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Contract Specification and Verification: Experience with the Symboleo Language.   VMBO 2021, March 5, 2021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621071-152D-4B30-BFA5-243408FDE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89E6-1AC4-4B9E-BB97-D378F1988968}" type="slidenum">
              <a:rPr lang="en-CA" smtClean="0"/>
              <a:t>34</a:t>
            </a:fld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94BE99-7224-4DD0-9A12-4C2560256F6E}"/>
              </a:ext>
            </a:extLst>
          </p:cNvPr>
          <p:cNvSpPr txBox="1"/>
          <p:nvPr/>
        </p:nvSpPr>
        <p:spPr>
          <a:xfrm>
            <a:off x="3556955" y="1216858"/>
            <a:ext cx="7940635" cy="170174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CA" dirty="0"/>
              <a:t>Time support</a:t>
            </a:r>
          </a:p>
          <a:p>
            <a:endParaRPr lang="en-CA" sz="4400" dirty="0"/>
          </a:p>
          <a:p>
            <a:r>
              <a:rPr lang="en-CA" dirty="0"/>
              <a:t>Legal concepts</a:t>
            </a:r>
          </a:p>
          <a:p>
            <a:endParaRPr lang="en-CA" sz="4400" dirty="0"/>
          </a:p>
          <a:p>
            <a:r>
              <a:rPr lang="en-CA" dirty="0"/>
              <a:t>Events/Values</a:t>
            </a:r>
          </a:p>
          <a:p>
            <a:endParaRPr lang="en-CA" sz="2800" dirty="0"/>
          </a:p>
          <a:p>
            <a:r>
              <a:rPr lang="en-CA" dirty="0"/>
              <a:t>Imperative/</a:t>
            </a:r>
            <a:br>
              <a:rPr lang="en-CA" dirty="0"/>
            </a:br>
            <a:r>
              <a:rPr lang="en-CA" dirty="0"/>
              <a:t>Declarative</a:t>
            </a:r>
          </a:p>
          <a:p>
            <a:endParaRPr lang="en-CA" sz="1200" dirty="0"/>
          </a:p>
          <a:p>
            <a:r>
              <a:rPr lang="en-CA" dirty="0"/>
              <a:t>Contract </a:t>
            </a:r>
            <a:br>
              <a:rPr lang="en-CA" dirty="0"/>
            </a:br>
            <a:r>
              <a:rPr lang="en-CA" dirty="0"/>
              <a:t>reparations</a:t>
            </a:r>
          </a:p>
          <a:p>
            <a:endParaRPr lang="en-CA" sz="1200" dirty="0"/>
          </a:p>
          <a:p>
            <a:r>
              <a:rPr lang="en-CA" dirty="0"/>
              <a:t>Contract </a:t>
            </a:r>
            <a:br>
              <a:rPr lang="en-CA" dirty="0"/>
            </a:br>
            <a:r>
              <a:rPr lang="en-CA" dirty="0"/>
              <a:t>parameterization</a:t>
            </a:r>
            <a:endParaRPr lang="en-CA" sz="2000" dirty="0"/>
          </a:p>
          <a:p>
            <a:endParaRPr lang="en-CA" sz="1200" dirty="0"/>
          </a:p>
          <a:p>
            <a:r>
              <a:rPr lang="en-CA" dirty="0"/>
              <a:t>Compliance</a:t>
            </a:r>
            <a:br>
              <a:rPr lang="en-CA" dirty="0"/>
            </a:br>
            <a:r>
              <a:rPr lang="en-CA" dirty="0"/>
              <a:t>monitoring</a:t>
            </a:r>
          </a:p>
          <a:p>
            <a:endParaRPr lang="en-CA" sz="2400" dirty="0"/>
          </a:p>
          <a:p>
            <a:r>
              <a:rPr lang="en-CA" dirty="0"/>
              <a:t>Subcontracting</a:t>
            </a:r>
          </a:p>
          <a:p>
            <a:endParaRPr lang="en-CA" sz="2400" dirty="0"/>
          </a:p>
          <a:p>
            <a:r>
              <a:rPr lang="en-CA" dirty="0"/>
              <a:t>Executable</a:t>
            </a:r>
            <a:br>
              <a:rPr lang="en-CA" dirty="0"/>
            </a:br>
            <a:r>
              <a:rPr lang="en-CA" dirty="0"/>
              <a:t>analysis</a:t>
            </a:r>
          </a:p>
          <a:p>
            <a:endParaRPr lang="en-CA" sz="1600" dirty="0"/>
          </a:p>
          <a:p>
            <a:r>
              <a:rPr lang="en-CA" dirty="0"/>
              <a:t>Automated</a:t>
            </a:r>
            <a:br>
              <a:rPr lang="en-CA" dirty="0"/>
            </a:br>
            <a:r>
              <a:rPr lang="en-CA" dirty="0"/>
              <a:t>verification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B00E74-62B4-43FC-9E61-CCE24E620BAD}"/>
              </a:ext>
            </a:extLst>
          </p:cNvPr>
          <p:cNvSpPr/>
          <p:nvPr/>
        </p:nvSpPr>
        <p:spPr>
          <a:xfrm>
            <a:off x="754757" y="3239836"/>
            <a:ext cx="2545762" cy="2793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CA" sz="1350" dirty="0">
                <a:latin typeface="CMR12"/>
              </a:rPr>
              <a:t>Formal Contract Language (FCL)</a:t>
            </a:r>
          </a:p>
          <a:p>
            <a:pPr algn="r"/>
            <a:r>
              <a:rPr lang="en-CA" sz="1350" dirty="0"/>
              <a:t>Unifying Model of Legal SC</a:t>
            </a:r>
          </a:p>
          <a:p>
            <a:pPr algn="r"/>
            <a:r>
              <a:rPr lang="en-CA" sz="1350" dirty="0">
                <a:latin typeface="CMR12"/>
              </a:rPr>
              <a:t>Time-Aware Commitments</a:t>
            </a:r>
          </a:p>
          <a:p>
            <a:pPr algn="r"/>
            <a:r>
              <a:rPr lang="en-CA" sz="1350" dirty="0"/>
              <a:t>Business Contract Language (BCL)</a:t>
            </a:r>
          </a:p>
          <a:p>
            <a:pPr algn="r"/>
            <a:r>
              <a:rPr lang="en-CA" sz="1350" dirty="0"/>
              <a:t>Defeasible Contract Machines</a:t>
            </a:r>
          </a:p>
          <a:p>
            <a:pPr algn="r"/>
            <a:r>
              <a:rPr lang="en-CA" sz="1350" dirty="0" err="1"/>
              <a:t>RuleML</a:t>
            </a:r>
            <a:r>
              <a:rPr lang="en-CA" sz="1350" dirty="0"/>
              <a:t> and OASIS </a:t>
            </a:r>
            <a:r>
              <a:rPr lang="en-CA" sz="1350" dirty="0" err="1"/>
              <a:t>LegalRuleML</a:t>
            </a:r>
            <a:endParaRPr lang="en-CA" sz="1350" dirty="0"/>
          </a:p>
          <a:p>
            <a:pPr algn="r"/>
            <a:r>
              <a:rPr lang="en-CA" sz="1350" dirty="0"/>
              <a:t>MODELLER</a:t>
            </a:r>
          </a:p>
          <a:p>
            <a:pPr algn="r"/>
            <a:r>
              <a:rPr lang="en-CA" sz="1350" dirty="0"/>
              <a:t>A Logic Model of Contracts</a:t>
            </a:r>
          </a:p>
          <a:p>
            <a:pPr algn="r"/>
            <a:r>
              <a:rPr lang="en-CA" sz="1350" dirty="0"/>
              <a:t>Contract Language </a:t>
            </a:r>
            <a:r>
              <a:rPr lang="en-CA" sz="1350" i="1" dirty="0">
                <a:latin typeface="Brush Script MT" panose="03060802040406070304" pitchFamily="66" charset="0"/>
              </a:rPr>
              <a:t>CL</a:t>
            </a:r>
          </a:p>
          <a:p>
            <a:pPr algn="r"/>
            <a:r>
              <a:rPr lang="en-CA" sz="1350" dirty="0">
                <a:latin typeface="CMR12"/>
              </a:rPr>
              <a:t>PENELOPE</a:t>
            </a:r>
          </a:p>
          <a:p>
            <a:pPr algn="r"/>
            <a:r>
              <a:rPr lang="en-CA" sz="1350" dirty="0">
                <a:latin typeface="CMR12"/>
              </a:rPr>
              <a:t>SCIFF</a:t>
            </a:r>
          </a:p>
          <a:p>
            <a:pPr algn="r"/>
            <a:r>
              <a:rPr lang="en-CA" sz="1350" dirty="0" err="1">
                <a:latin typeface="CMR12"/>
              </a:rPr>
              <a:t>eFlint</a:t>
            </a:r>
            <a:endParaRPr lang="en-CA" sz="1350" dirty="0">
              <a:latin typeface="CMR12"/>
            </a:endParaRPr>
          </a:p>
          <a:p>
            <a:pPr algn="r"/>
            <a:r>
              <a:rPr lang="en-CA" sz="1350" b="1" dirty="0">
                <a:latin typeface="CMR12"/>
              </a:rPr>
              <a:t>Symboleo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E7CFEC-3963-4D72-9847-65C6DF215C8F}"/>
              </a:ext>
            </a:extLst>
          </p:cNvPr>
          <p:cNvSpPr/>
          <p:nvPr/>
        </p:nvSpPr>
        <p:spPr>
          <a:xfrm>
            <a:off x="8423802" y="1216858"/>
            <a:ext cx="2993831" cy="4535265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F17DE5-3740-45B8-A562-993E1FDD3442}"/>
              </a:ext>
            </a:extLst>
          </p:cNvPr>
          <p:cNvSpPr/>
          <p:nvPr/>
        </p:nvSpPr>
        <p:spPr>
          <a:xfrm>
            <a:off x="2438401" y="5779181"/>
            <a:ext cx="8979232" cy="205934"/>
          </a:xfrm>
          <a:prstGeom prst="rect">
            <a:avLst/>
          </a:prstGeom>
          <a:solidFill>
            <a:srgbClr val="00B050">
              <a:alpha val="3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594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7D41014-6791-4E82-8276-D403DDD9F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Conclusions and Future Work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6537479-9C19-4094-B0FF-8B8441298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691" y="1646237"/>
            <a:ext cx="11357397" cy="4846637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rgbClr val="8F0010"/>
                </a:solidFill>
                <a:latin typeface="NimbusRomNo9L-Regu"/>
              </a:rPr>
              <a:t>Symboleo</a:t>
            </a:r>
            <a:r>
              <a:rPr lang="en-CA" dirty="0">
                <a:latin typeface="NimbusRomNo9L-Regu"/>
              </a:rPr>
              <a:t>, a formal specification language for contracts with:</a:t>
            </a:r>
          </a:p>
          <a:p>
            <a:pPr lvl="1"/>
            <a:r>
              <a:rPr lang="en-CA" dirty="0">
                <a:latin typeface="NimbusRomNo9L-Regu"/>
              </a:rPr>
              <a:t>Ontology inspired from UFO-L and many existing legal contracts</a:t>
            </a:r>
          </a:p>
          <a:p>
            <a:pPr lvl="1"/>
            <a:r>
              <a:rPr lang="en-CA" dirty="0">
                <a:latin typeface="NimbusRomNo9L-Regu"/>
              </a:rPr>
              <a:t>Event-based state machines and axiomatic semantics exploiting event calculus</a:t>
            </a:r>
          </a:p>
          <a:p>
            <a:pPr lvl="1"/>
            <a:r>
              <a:rPr lang="en-CA" dirty="0">
                <a:latin typeface="NimbusRomNo9L-Regu"/>
              </a:rPr>
              <a:t>Support for time and sub-contracting</a:t>
            </a:r>
          </a:p>
          <a:p>
            <a:pPr lvl="1"/>
            <a:endParaRPr lang="en-CA" dirty="0">
              <a:latin typeface="NimbusRomNo9L-Regu"/>
            </a:endParaRPr>
          </a:p>
          <a:p>
            <a:r>
              <a:rPr lang="en-CA" dirty="0">
                <a:latin typeface="NimbusRomNo9L-Regu"/>
              </a:rPr>
              <a:t>Verification of safety/liveness properties via a transformation to </a:t>
            </a:r>
            <a:r>
              <a:rPr lang="en-CA" b="1" dirty="0" err="1">
                <a:solidFill>
                  <a:srgbClr val="8F0010"/>
                </a:solidFill>
                <a:latin typeface="NimbusRomNo9L-Regu"/>
              </a:rPr>
              <a:t>nuXmv</a:t>
            </a:r>
            <a:endParaRPr lang="en-CA" b="1" dirty="0">
              <a:solidFill>
                <a:srgbClr val="8F0010"/>
              </a:solidFill>
              <a:latin typeface="NimbusRomNo9L-Regu"/>
            </a:endParaRPr>
          </a:p>
          <a:p>
            <a:pPr lvl="1"/>
            <a:r>
              <a:rPr lang="en-CA" dirty="0">
                <a:latin typeface="NimbusRomNo9L-Regu"/>
              </a:rPr>
              <a:t>Useful for checking collections of contracts against properties, at design time</a:t>
            </a:r>
          </a:p>
          <a:p>
            <a:pPr lvl="1"/>
            <a:endParaRPr lang="en-CA" dirty="0">
              <a:latin typeface="NimbusRomNo9L-Regu"/>
            </a:endParaRPr>
          </a:p>
          <a:p>
            <a:r>
              <a:rPr lang="en-CA" dirty="0">
                <a:latin typeface="NimbusRomNo9L-Regu"/>
              </a:rPr>
              <a:t>Some results on the monitoring side too</a:t>
            </a:r>
          </a:p>
          <a:p>
            <a:pPr lvl="1"/>
            <a:r>
              <a:rPr lang="en-CA" dirty="0">
                <a:latin typeface="NimbusRomNo9L-Regu"/>
              </a:rPr>
              <a:t>Prolog-based testing and monitoring tool, not presented here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CF81BA-140F-42D9-8E8E-C3EBE7FBB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690" y="6666769"/>
            <a:ext cx="8624845" cy="205934"/>
          </a:xfrm>
        </p:spPr>
        <p:txBody>
          <a:bodyPr/>
          <a:lstStyle/>
          <a:p>
            <a:r>
              <a:rPr lang="en-US" dirty="0"/>
              <a:t>Contract Specification and Verification: Experience with the Symboleo Language.   VMBO 2021, March 5, 2021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2B9E3A-DC13-4686-8904-366F88D78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3774" y="6666769"/>
            <a:ext cx="975314" cy="217360"/>
          </a:xfrm>
        </p:spPr>
        <p:txBody>
          <a:bodyPr/>
          <a:lstStyle/>
          <a:p>
            <a:fld id="{67FF89E6-1AC4-4B9E-BB97-D378F1988968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10180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6CDFFE0-9E7F-41D1-9CC5-14AC0D6EA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0537" y="765064"/>
            <a:ext cx="5189017" cy="1404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FCD0D8-3AED-4385-9DBB-95C366C22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Contract Specification and Verification: Experience with the Symboleo Language.   VMBO 2021, March 5, 2021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5F4DD6-863C-4D68-A0E1-D9E65F9E2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89E6-1AC4-4B9E-BB97-D378F1988968}" type="slidenum">
              <a:rPr lang="en-CA" smtClean="0"/>
              <a:t>36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435B54-5766-4E18-A9B4-356899B99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46" y="799102"/>
            <a:ext cx="5897472" cy="1369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5396BA-697B-4055-906C-6469ADC68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974" y="4932938"/>
            <a:ext cx="3844994" cy="1527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41E4FE-7FFE-4525-B8E6-6217FEBEF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768" y="2676334"/>
            <a:ext cx="4576497" cy="1695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2EC6C9-559C-4ACF-B4FD-004F464BE3EF}"/>
              </a:ext>
            </a:extLst>
          </p:cNvPr>
          <p:cNvSpPr txBox="1"/>
          <p:nvPr/>
        </p:nvSpPr>
        <p:spPr>
          <a:xfrm>
            <a:off x="286485" y="457287"/>
            <a:ext cx="42780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8F0010"/>
                </a:solidFill>
              </a:rPr>
              <a:t>28th IEEE Requirements Engineering Conference (RE’20)</a:t>
            </a:r>
            <a:endParaRPr lang="en-CA" sz="1400" dirty="0">
              <a:solidFill>
                <a:srgbClr val="8F001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DBF673-45D0-4976-8928-FE9356F691A4}"/>
              </a:ext>
            </a:extLst>
          </p:cNvPr>
          <p:cNvSpPr txBox="1"/>
          <p:nvPr/>
        </p:nvSpPr>
        <p:spPr>
          <a:xfrm>
            <a:off x="6557834" y="452502"/>
            <a:ext cx="2187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8F0010"/>
                </a:solidFill>
              </a:rPr>
              <a:t>RE’20, Doctoral Symposium</a:t>
            </a:r>
            <a:endParaRPr lang="en-CA" sz="1400" dirty="0">
              <a:solidFill>
                <a:srgbClr val="8F001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4B8BC1-D286-4AB4-98DC-F69037849788}"/>
              </a:ext>
            </a:extLst>
          </p:cNvPr>
          <p:cNvSpPr txBox="1"/>
          <p:nvPr/>
        </p:nvSpPr>
        <p:spPr>
          <a:xfrm>
            <a:off x="871599" y="2340479"/>
            <a:ext cx="4822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8F0010"/>
                </a:solidFill>
              </a:rPr>
              <a:t>39th International Conference on Conceptual Modelling (ER’20)</a:t>
            </a:r>
            <a:endParaRPr lang="en-CA" sz="1400" dirty="0">
              <a:solidFill>
                <a:srgbClr val="8F001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71C8A8-F24A-43BC-B5BF-62030444B8F0}"/>
              </a:ext>
            </a:extLst>
          </p:cNvPr>
          <p:cNvSpPr txBox="1"/>
          <p:nvPr/>
        </p:nvSpPr>
        <p:spPr>
          <a:xfrm>
            <a:off x="1275753" y="4570746"/>
            <a:ext cx="2239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solidFill>
                  <a:srgbClr val="8F0010"/>
                </a:solidFill>
              </a:rPr>
              <a:t>M.Sc. Thesis, uOttawa 2020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B49E00-659F-4DD0-8AF2-15CFB22089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0392" y="5510268"/>
            <a:ext cx="5550583" cy="4302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253646-630D-44E8-BFE2-7272A9E5D5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5540" y="6106217"/>
            <a:ext cx="5535435" cy="423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568E9A7-26B2-47D4-9A01-2E22F354C7FE}"/>
              </a:ext>
            </a:extLst>
          </p:cNvPr>
          <p:cNvSpPr txBox="1"/>
          <p:nvPr/>
        </p:nvSpPr>
        <p:spPr>
          <a:xfrm>
            <a:off x="6212757" y="5080637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solidFill>
                  <a:srgbClr val="8F0010"/>
                </a:solidFill>
              </a:rPr>
              <a:t>Tools available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29D23F1-0DA3-4210-AC1A-3AA3C80589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5194" y="2652061"/>
            <a:ext cx="5379702" cy="2388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D4A024C-C13E-44AD-84D8-539B70C0578E}"/>
              </a:ext>
            </a:extLst>
          </p:cNvPr>
          <p:cNvSpPr txBox="1"/>
          <p:nvPr/>
        </p:nvSpPr>
        <p:spPr>
          <a:xfrm>
            <a:off x="6479679" y="2331913"/>
            <a:ext cx="4843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8F0010"/>
                </a:solidFill>
              </a:rPr>
              <a:t>2020 IEEE PES Transactive Energy Systems Conference (TESC’20)</a:t>
            </a:r>
            <a:endParaRPr lang="en-CA" sz="1400" dirty="0">
              <a:solidFill>
                <a:srgbClr val="8F00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311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7D41014-6791-4E82-8276-D403DDD9F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Research Opportunities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6537479-9C19-4094-B0FF-8B8441298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691" y="1646237"/>
            <a:ext cx="11357397" cy="4846637"/>
          </a:xfrm>
        </p:spPr>
        <p:txBody>
          <a:bodyPr>
            <a:normAutofit lnSpcReduction="10000"/>
          </a:bodyPr>
          <a:lstStyle/>
          <a:p>
            <a:r>
              <a:rPr lang="en-CA" dirty="0">
                <a:latin typeface="NimbusRomNo9L-Regu"/>
              </a:rPr>
              <a:t>How much of the UFO-L ontology to bring in beyond the current ontology?</a:t>
            </a:r>
          </a:p>
          <a:p>
            <a:r>
              <a:rPr lang="en-CA" dirty="0">
                <a:latin typeface="NimbusRomNo9L-Regu"/>
              </a:rPr>
              <a:t>Automation of transformation from Symboleo contracts to </a:t>
            </a:r>
            <a:r>
              <a:rPr lang="en-CA" dirty="0" err="1">
                <a:latin typeface="NimbusRomNo9L-Regu"/>
              </a:rPr>
              <a:t>nuXmv</a:t>
            </a:r>
            <a:endParaRPr lang="en-CA" dirty="0">
              <a:latin typeface="NimbusRomNo9L-Regu"/>
            </a:endParaRPr>
          </a:p>
          <a:p>
            <a:r>
              <a:rPr lang="en-CA" dirty="0">
                <a:latin typeface="NimbusRomNo9L-Regu"/>
              </a:rPr>
              <a:t>Development of Symboleo libraries of functions for specific domains, with corresponding </a:t>
            </a:r>
            <a:r>
              <a:rPr lang="en-CA" dirty="0" err="1">
                <a:latin typeface="NimbusRomNo9L-Regu"/>
              </a:rPr>
              <a:t>nuXmv</a:t>
            </a:r>
            <a:r>
              <a:rPr lang="en-CA" dirty="0">
                <a:latin typeface="NimbusRomNo9L-Regu"/>
              </a:rPr>
              <a:t> libraries</a:t>
            </a:r>
          </a:p>
          <a:p>
            <a:r>
              <a:rPr lang="en-CA" dirty="0">
                <a:latin typeface="NimbusRomNo9L-Regu"/>
              </a:rPr>
              <a:t>More usable Symboleo syntax and front-ends</a:t>
            </a:r>
          </a:p>
          <a:p>
            <a:pPr lvl="1"/>
            <a:r>
              <a:rPr lang="en-CA" dirty="0">
                <a:latin typeface="NimbusRomNo9L-Regu"/>
              </a:rPr>
              <a:t>Not yet usable by lawyers! Would a graphical representation help?</a:t>
            </a:r>
          </a:p>
          <a:p>
            <a:pPr lvl="1"/>
            <a:r>
              <a:rPr lang="en-CA" dirty="0">
                <a:latin typeface="NimbusRomNo9L-Regu"/>
              </a:rPr>
              <a:t>From existing contracts to Symboleo (NLP)</a:t>
            </a:r>
          </a:p>
          <a:p>
            <a:pPr lvl="1"/>
            <a:r>
              <a:rPr lang="en-CA" dirty="0">
                <a:latin typeface="NimbusRomNo9L-Regu"/>
              </a:rPr>
              <a:t>Libraries of domain-specific and reusable clauses in English and in Symboleo?</a:t>
            </a:r>
          </a:p>
          <a:p>
            <a:r>
              <a:rPr lang="en-CA" dirty="0">
                <a:latin typeface="NimbusRomNo9L-Regu"/>
              </a:rPr>
              <a:t>Code generation for monitorable contracts (e.g., in Ergo)</a:t>
            </a:r>
          </a:p>
          <a:p>
            <a:r>
              <a:rPr lang="en-CA" dirty="0">
                <a:latin typeface="NimbusRomNo9L-Regu"/>
              </a:rPr>
              <a:t>How much robustness should be handled in contracts (e.g., failing sensor)?</a:t>
            </a:r>
          </a:p>
          <a:p>
            <a:r>
              <a:rPr lang="en-CA" dirty="0">
                <a:latin typeface="NimbusRomNo9L-Regu"/>
              </a:rPr>
              <a:t>Additional case studies and further validation!</a:t>
            </a:r>
          </a:p>
          <a:p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CBF740-E0B1-4498-8ADC-2F9FCBB3E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690" y="6666769"/>
            <a:ext cx="8624845" cy="205934"/>
          </a:xfrm>
        </p:spPr>
        <p:txBody>
          <a:bodyPr/>
          <a:lstStyle/>
          <a:p>
            <a:r>
              <a:rPr lang="en-US" dirty="0"/>
              <a:t>Contract Specification and Verification: Experience with the Symboleo Language.   VMBO 2021, March 5, 2021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684F9-099C-4BC4-8CD8-1328FDE6C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3774" y="6666769"/>
            <a:ext cx="975314" cy="217360"/>
          </a:xfrm>
        </p:spPr>
        <p:txBody>
          <a:bodyPr/>
          <a:lstStyle/>
          <a:p>
            <a:fld id="{67FF89E6-1AC4-4B9E-BB97-D378F1988968}" type="slidenum">
              <a:rPr lang="en-CA" smtClean="0"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33478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AB300-EBCB-4CB4-98E4-E107DCC2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With Thanks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ECFB6-0231-4D58-8EEA-28EFB1E0A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691" y="1410677"/>
            <a:ext cx="11357397" cy="5186675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VMBO 2021 organizers and participants!</a:t>
            </a:r>
          </a:p>
          <a:p>
            <a:r>
              <a:rPr lang="en-CA" dirty="0"/>
              <a:t>All project participants and industrial partners</a:t>
            </a:r>
          </a:p>
          <a:p>
            <a:r>
              <a:rPr lang="en-CA" dirty="0"/>
              <a:t>ACT/AJC colleagues for feedback on subcontracting definitions and issues </a:t>
            </a:r>
          </a:p>
          <a:p>
            <a:pPr lvl="1"/>
            <a:r>
              <a:rPr lang="en-CA" dirty="0"/>
              <a:t>P. </a:t>
            </a:r>
            <a:r>
              <a:rPr lang="en-CA" dirty="0" err="1"/>
              <a:t>Bacquero</a:t>
            </a:r>
            <a:r>
              <a:rPr lang="en-CA" dirty="0"/>
              <a:t>, V. Callipel, R. El Hamdani, F. Gélinas, E. Jonchères, D. Restrepo Amariles, G. Sileno, T. van Binsbergen, and T. van Engers</a:t>
            </a:r>
          </a:p>
          <a:p>
            <a:r>
              <a:rPr lang="en-CA" dirty="0"/>
              <a:t>Many recent students</a:t>
            </a:r>
          </a:p>
          <a:p>
            <a:pPr lvl="1"/>
            <a:r>
              <a:rPr lang="en-CA" dirty="0"/>
              <a:t>New: A. Roudak, S. Alfuhaid, A. Lopes</a:t>
            </a:r>
          </a:p>
          <a:p>
            <a:pPr lvl="1"/>
            <a:r>
              <a:rPr lang="en-CA" dirty="0"/>
              <a:t>Graduated: S. Bhogal, F. Fang, T. Paul, A. Rizk, A. Roudak</a:t>
            </a:r>
          </a:p>
          <a:p>
            <a:r>
              <a:rPr lang="en-CA" dirty="0"/>
              <a:t>Funding:</a:t>
            </a:r>
          </a:p>
          <a:p>
            <a:pPr lvl="1"/>
            <a:r>
              <a:rPr lang="en-CA" dirty="0">
                <a:solidFill>
                  <a:srgbClr val="8F0010"/>
                </a:solidFill>
              </a:rPr>
              <a:t>Middleware Framework and Programming Infrastructure for IoT Services </a:t>
            </a:r>
            <a:r>
              <a:rPr lang="en-CA" dirty="0"/>
              <a:t>(NSERC Strategic Partnership Grant)</a:t>
            </a:r>
          </a:p>
          <a:p>
            <a:pPr lvl="1"/>
            <a:r>
              <a:rPr lang="en-CA" dirty="0">
                <a:solidFill>
                  <a:srgbClr val="8F0010"/>
                </a:solidFill>
              </a:rPr>
              <a:t>An Automatic Tool for Developing Transactive Energy Smart-Contracts: Development, Validation and Integration with the IEMS Blockchain Platform</a:t>
            </a:r>
            <a:br>
              <a:rPr lang="en-CA" dirty="0"/>
            </a:br>
            <a:r>
              <a:rPr lang="en-CA" dirty="0"/>
              <a:t>(MITACS-Accelerate)</a:t>
            </a:r>
          </a:p>
          <a:p>
            <a:pPr lvl="1"/>
            <a:r>
              <a:rPr lang="en-CA" dirty="0">
                <a:solidFill>
                  <a:srgbClr val="8F0010"/>
                </a:solidFill>
              </a:rPr>
              <a:t>Autonomy through </a:t>
            </a:r>
            <a:r>
              <a:rPr lang="en-CA" dirty="0" err="1">
                <a:solidFill>
                  <a:srgbClr val="8F0010"/>
                </a:solidFill>
              </a:rPr>
              <a:t>Cyberjustice</a:t>
            </a:r>
            <a:r>
              <a:rPr lang="en-CA" dirty="0">
                <a:solidFill>
                  <a:srgbClr val="8F0010"/>
                </a:solidFill>
              </a:rPr>
              <a:t> Technologies (ACT)</a:t>
            </a:r>
            <a:r>
              <a:rPr lang="en-CA" dirty="0"/>
              <a:t> (SSHRC Partnership)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1B2665-563B-41C1-906B-ED32A35B5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Contract Specification and Verification: Experience with the Symboleo Language.   VMBO 2021, March 5, 2021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FFE1D-0E5A-4F8C-A45F-682DBFE1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89E6-1AC4-4B9E-BB97-D378F1988968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175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9691D-D820-48EB-A34E-40A5D3C41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7FC39-393D-462A-ABCA-EEDFFCE2F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CA" sz="3200" dirty="0"/>
              <a:t>How can legal contracts be formally specified?</a:t>
            </a:r>
          </a:p>
          <a:p>
            <a:pPr>
              <a:spcBef>
                <a:spcPts val="1800"/>
              </a:spcBef>
            </a:pPr>
            <a:r>
              <a:rPr lang="en-CA" sz="3200" dirty="0"/>
              <a:t>What types of analysis (at design time) and compliance monitoring (at execution time) could be done?</a:t>
            </a:r>
          </a:p>
          <a:p>
            <a:pPr>
              <a:spcBef>
                <a:spcPts val="1800"/>
              </a:spcBef>
            </a:pPr>
            <a:r>
              <a:rPr lang="en-CA" sz="3200" dirty="0"/>
              <a:t>How can formal contract specifications be generated from existing contracts?</a:t>
            </a:r>
          </a:p>
          <a:p>
            <a:pPr>
              <a:spcBef>
                <a:spcPts val="1800"/>
              </a:spcBef>
            </a:pPr>
            <a:r>
              <a:rPr lang="en-CA" sz="3200" dirty="0"/>
              <a:t>How can formal contract specifications be used to support code generation, e.g., of smart contracts implementations (on blockchain or other platforms)?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514167-6085-452E-A6D3-3E2BD73AE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Contract Specification and Verification: Experience with the Symboleo Language.   VMBO 2021, March 5, 2021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5B0D25-076C-41EB-A8D6-AB5D4104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89E6-1AC4-4B9E-BB97-D378F1988968}" type="slidenum">
              <a:rPr lang="en-CA" smtClean="0"/>
              <a:t>4</a:t>
            </a:fld>
            <a:endParaRPr lang="en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9E10E0-2E6C-4B30-BD68-062C641A8FC1}"/>
              </a:ext>
            </a:extLst>
          </p:cNvPr>
          <p:cNvSpPr/>
          <p:nvPr/>
        </p:nvSpPr>
        <p:spPr>
          <a:xfrm>
            <a:off x="707666" y="2353586"/>
            <a:ext cx="6453710" cy="457200"/>
          </a:xfrm>
          <a:prstGeom prst="rect">
            <a:avLst/>
          </a:prstGeom>
          <a:solidFill>
            <a:srgbClr val="8F0010">
              <a:alpha val="18824"/>
            </a:srgbClr>
          </a:solidFill>
          <a:ln>
            <a:solidFill>
              <a:srgbClr val="8F0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730BAD-88C9-4A76-BFB6-E0D44F01F0D6}"/>
              </a:ext>
            </a:extLst>
          </p:cNvPr>
          <p:cNvSpPr/>
          <p:nvPr/>
        </p:nvSpPr>
        <p:spPr>
          <a:xfrm>
            <a:off x="707665" y="1651483"/>
            <a:ext cx="7752671" cy="457200"/>
          </a:xfrm>
          <a:prstGeom prst="rect">
            <a:avLst/>
          </a:prstGeom>
          <a:solidFill>
            <a:srgbClr val="8F0010">
              <a:alpha val="18824"/>
            </a:srgbClr>
          </a:solidFill>
          <a:ln>
            <a:solidFill>
              <a:srgbClr val="8F0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093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98005-3C17-4C74-B019-935AF0999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Our proposed language:</a:t>
            </a:r>
            <a:br>
              <a:rPr lang="en-CA" dirty="0">
                <a:solidFill>
                  <a:schemeClr val="tx1"/>
                </a:solidFill>
              </a:rPr>
            </a:br>
            <a:br>
              <a:rPr lang="en-CA" dirty="0"/>
            </a:br>
            <a:r>
              <a:rPr lang="en-CA" sz="9800" dirty="0"/>
              <a:t>Symboleo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92622-6633-4F4B-A9EC-62EDF7B22D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CA" sz="2800" dirty="0">
                <a:solidFill>
                  <a:schemeClr val="tx1"/>
                </a:solidFill>
              </a:rPr>
              <a:t>From the Greek word </a:t>
            </a:r>
            <a:r>
              <a:rPr lang="en-CA" sz="2800" i="1" dirty="0">
                <a:solidFill>
                  <a:schemeClr val="tx1"/>
                </a:solidFill>
                <a:latin typeface="Symbol" panose="05050102010706020507" pitchFamily="18" charset="2"/>
              </a:rPr>
              <a:t>S</a:t>
            </a:r>
            <a:r>
              <a:rPr lang="el-GR" sz="2800" i="1" dirty="0">
                <a:solidFill>
                  <a:schemeClr val="tx1"/>
                </a:solidFill>
              </a:rPr>
              <a:t>υμβόλαιο</a:t>
            </a:r>
            <a:r>
              <a:rPr lang="en-CA" sz="2800" i="1" dirty="0">
                <a:solidFill>
                  <a:schemeClr val="tx1"/>
                </a:solidFill>
              </a:rPr>
              <a:t>,</a:t>
            </a:r>
            <a:br>
              <a:rPr lang="en-CA" sz="2800" i="1" dirty="0">
                <a:solidFill>
                  <a:schemeClr val="tx1"/>
                </a:solidFill>
              </a:rPr>
            </a:br>
            <a:r>
              <a:rPr lang="en-CA" sz="2800" dirty="0">
                <a:solidFill>
                  <a:schemeClr val="tx1"/>
                </a:solidFill>
              </a:rPr>
              <a:t>meaning </a:t>
            </a:r>
            <a:r>
              <a:rPr lang="en-CA" sz="2800" i="1" dirty="0">
                <a:solidFill>
                  <a:schemeClr val="tx1"/>
                </a:solidFill>
              </a:rPr>
              <a:t>contract</a:t>
            </a:r>
            <a:r>
              <a:rPr lang="en-CA" sz="2800" dirty="0">
                <a:solidFill>
                  <a:schemeClr val="tx1"/>
                </a:solidFill>
              </a:rPr>
              <a:t> and pronounced ‘</a:t>
            </a:r>
            <a:r>
              <a:rPr lang="en-CA" sz="2800" i="1" dirty="0" err="1">
                <a:solidFill>
                  <a:schemeClr val="tx1"/>
                </a:solidFill>
              </a:rPr>
              <a:t>simvoleo</a:t>
            </a:r>
            <a:r>
              <a:rPr lang="en-CA" sz="2800" dirty="0">
                <a:solidFill>
                  <a:schemeClr val="tx1"/>
                </a:solidFill>
              </a:rPr>
              <a:t>’</a:t>
            </a:r>
          </a:p>
          <a:p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60C906-3355-44C2-8451-2EBE66C05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Contract Specification and Verification: Experience with the Symboleo Language.   VMBO 2021, March 5, 2021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8F6125-0061-4E13-BB2C-6C0829D3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89E6-1AC4-4B9E-BB97-D378F1988968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1103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A7F0AC3-F8A3-4C2E-AC71-8EDE3D8D5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70" y="712270"/>
            <a:ext cx="10539225" cy="551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7840F9-48B5-468A-B8DC-14F122B0F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Contract Specification and Verification: Experience with the Symboleo Language.   VMBO 2021, March 5, 2021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38A3B9-5BA9-4F41-84DA-B1E17F4CB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89E6-1AC4-4B9E-BB97-D378F1988968}" type="slidenum">
              <a:rPr lang="en-CA" smtClean="0"/>
              <a:t>6</a:t>
            </a:fld>
            <a:endParaRPr lang="en-CA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1944EA0-C39C-4ECD-8C3C-2CC0F9868AA1}"/>
              </a:ext>
            </a:extLst>
          </p:cNvPr>
          <p:cNvSpPr/>
          <p:nvPr/>
        </p:nvSpPr>
        <p:spPr>
          <a:xfrm rot="3515551">
            <a:off x="3967701" y="-524785"/>
            <a:ext cx="2631882" cy="5860111"/>
          </a:xfrm>
          <a:prstGeom prst="ellipse">
            <a:avLst/>
          </a:prstGeom>
          <a:solidFill>
            <a:srgbClr val="8F0010">
              <a:alpha val="18824"/>
            </a:srgbClr>
          </a:solidFill>
          <a:ln>
            <a:solidFill>
              <a:srgbClr val="8F0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844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EBE50-5A98-4DF3-B414-76CF5AF0C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Meat Purchase Contract Template in Symboleo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B3F451-41A1-4824-8C76-E7D7FB40F5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203" y="1184968"/>
            <a:ext cx="5104372" cy="5148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69493-8A60-491B-AF43-5873761B3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Contract Specification and Verification: Experience with the Symboleo Language.   VMBO 2021, March 5, 2021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414703-9261-44EF-B1F4-EA232C93C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89E6-1AC4-4B9E-BB97-D378F1988968}" type="slidenum">
              <a:rPr lang="en-CA" smtClean="0"/>
              <a:t>7</a:t>
            </a:fld>
            <a:endParaRPr lang="en-CA"/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0D2C2FF0-3BB0-4AA9-91C2-F1515CD97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016" y="1184968"/>
            <a:ext cx="6558927" cy="5116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AD49821-1FFA-4F4D-BB10-3C298FDBFA46}"/>
              </a:ext>
            </a:extLst>
          </p:cNvPr>
          <p:cNvSpPr/>
          <p:nvPr/>
        </p:nvSpPr>
        <p:spPr>
          <a:xfrm>
            <a:off x="4535965" y="1810782"/>
            <a:ext cx="1146775" cy="861025"/>
          </a:xfrm>
          <a:custGeom>
            <a:avLst/>
            <a:gdLst>
              <a:gd name="connsiteX0" fmla="*/ 0 w 1146775"/>
              <a:gd name="connsiteY0" fmla="*/ 0 h 861025"/>
              <a:gd name="connsiteX1" fmla="*/ 653142 w 1146775"/>
              <a:gd name="connsiteY1" fmla="*/ 306302 h 861025"/>
              <a:gd name="connsiteX2" fmla="*/ 761249 w 1146775"/>
              <a:gd name="connsiteY2" fmla="*/ 792781 h 861025"/>
              <a:gd name="connsiteX3" fmla="*/ 1103586 w 1146775"/>
              <a:gd name="connsiteY3" fmla="*/ 851338 h 861025"/>
              <a:gd name="connsiteX4" fmla="*/ 1130612 w 1146775"/>
              <a:gd name="connsiteY4" fmla="*/ 860347 h 86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775" h="861025">
                <a:moveTo>
                  <a:pt x="0" y="0"/>
                </a:moveTo>
                <a:cubicBezTo>
                  <a:pt x="263133" y="87086"/>
                  <a:pt x="526267" y="174172"/>
                  <a:pt x="653142" y="306302"/>
                </a:cubicBezTo>
                <a:cubicBezTo>
                  <a:pt x="780017" y="438432"/>
                  <a:pt x="686175" y="701942"/>
                  <a:pt x="761249" y="792781"/>
                </a:cubicBezTo>
                <a:cubicBezTo>
                  <a:pt x="836323" y="883620"/>
                  <a:pt x="1042025" y="840077"/>
                  <a:pt x="1103586" y="851338"/>
                </a:cubicBezTo>
                <a:cubicBezTo>
                  <a:pt x="1165147" y="862599"/>
                  <a:pt x="1147879" y="861473"/>
                  <a:pt x="1130612" y="860347"/>
                </a:cubicBezTo>
              </a:path>
            </a:pathLst>
          </a:custGeom>
          <a:noFill/>
          <a:ln w="19050">
            <a:solidFill>
              <a:srgbClr val="8F0010"/>
            </a:solidFill>
            <a:headEnd type="none" w="med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609AB05-45E5-4834-B399-4926B560271A}"/>
              </a:ext>
            </a:extLst>
          </p:cNvPr>
          <p:cNvSpPr/>
          <p:nvPr/>
        </p:nvSpPr>
        <p:spPr>
          <a:xfrm>
            <a:off x="3721026" y="4304372"/>
            <a:ext cx="1741935" cy="1069988"/>
          </a:xfrm>
          <a:custGeom>
            <a:avLst/>
            <a:gdLst>
              <a:gd name="connsiteX0" fmla="*/ 0 w 1146775"/>
              <a:gd name="connsiteY0" fmla="*/ 0 h 861025"/>
              <a:gd name="connsiteX1" fmla="*/ 653142 w 1146775"/>
              <a:gd name="connsiteY1" fmla="*/ 306302 h 861025"/>
              <a:gd name="connsiteX2" fmla="*/ 761249 w 1146775"/>
              <a:gd name="connsiteY2" fmla="*/ 792781 h 861025"/>
              <a:gd name="connsiteX3" fmla="*/ 1103586 w 1146775"/>
              <a:gd name="connsiteY3" fmla="*/ 851338 h 861025"/>
              <a:gd name="connsiteX4" fmla="*/ 1130612 w 1146775"/>
              <a:gd name="connsiteY4" fmla="*/ 860347 h 861025"/>
              <a:gd name="connsiteX0" fmla="*/ 0 w 1917239"/>
              <a:gd name="connsiteY0" fmla="*/ 608902 h 616653"/>
              <a:gd name="connsiteX1" fmla="*/ 1423606 w 1917239"/>
              <a:gd name="connsiteY1" fmla="*/ 718 h 616653"/>
              <a:gd name="connsiteX2" fmla="*/ 1531713 w 1917239"/>
              <a:gd name="connsiteY2" fmla="*/ 487197 h 616653"/>
              <a:gd name="connsiteX3" fmla="*/ 1874050 w 1917239"/>
              <a:gd name="connsiteY3" fmla="*/ 545754 h 616653"/>
              <a:gd name="connsiteX4" fmla="*/ 1901076 w 1917239"/>
              <a:gd name="connsiteY4" fmla="*/ 554763 h 616653"/>
              <a:gd name="connsiteX0" fmla="*/ 0 w 1917239"/>
              <a:gd name="connsiteY0" fmla="*/ 125805 h 202428"/>
              <a:gd name="connsiteX1" fmla="*/ 1014464 w 1917239"/>
              <a:gd name="connsiteY1" fmla="*/ 190950 h 202428"/>
              <a:gd name="connsiteX2" fmla="*/ 1531713 w 1917239"/>
              <a:gd name="connsiteY2" fmla="*/ 4100 h 202428"/>
              <a:gd name="connsiteX3" fmla="*/ 1874050 w 1917239"/>
              <a:gd name="connsiteY3" fmla="*/ 62657 h 202428"/>
              <a:gd name="connsiteX4" fmla="*/ 1901076 w 1917239"/>
              <a:gd name="connsiteY4" fmla="*/ 71666 h 202428"/>
              <a:gd name="connsiteX0" fmla="*/ 0 w 1917239"/>
              <a:gd name="connsiteY0" fmla="*/ 63575 h 229211"/>
              <a:gd name="connsiteX1" fmla="*/ 1014464 w 1917239"/>
              <a:gd name="connsiteY1" fmla="*/ 128720 h 229211"/>
              <a:gd name="connsiteX2" fmla="*/ 1377620 w 1917239"/>
              <a:gd name="connsiteY2" fmla="*/ 226006 h 229211"/>
              <a:gd name="connsiteX3" fmla="*/ 1874050 w 1917239"/>
              <a:gd name="connsiteY3" fmla="*/ 427 h 229211"/>
              <a:gd name="connsiteX4" fmla="*/ 1901076 w 1917239"/>
              <a:gd name="connsiteY4" fmla="*/ 9436 h 229211"/>
              <a:gd name="connsiteX0" fmla="*/ 0 w 1890100"/>
              <a:gd name="connsiteY0" fmla="*/ 63575 h 527566"/>
              <a:gd name="connsiteX1" fmla="*/ 1014464 w 1890100"/>
              <a:gd name="connsiteY1" fmla="*/ 128720 h 527566"/>
              <a:gd name="connsiteX2" fmla="*/ 1377620 w 1890100"/>
              <a:gd name="connsiteY2" fmla="*/ 226006 h 527566"/>
              <a:gd name="connsiteX3" fmla="*/ 1874050 w 1890100"/>
              <a:gd name="connsiteY3" fmla="*/ 427 h 527566"/>
              <a:gd name="connsiteX4" fmla="*/ 1784178 w 1890100"/>
              <a:gd name="connsiteY4" fmla="*/ 527565 h 527566"/>
              <a:gd name="connsiteX0" fmla="*/ 0 w 1785376"/>
              <a:gd name="connsiteY0" fmla="*/ 0 h 464004"/>
              <a:gd name="connsiteX1" fmla="*/ 1014464 w 1785376"/>
              <a:gd name="connsiteY1" fmla="*/ 65145 h 464004"/>
              <a:gd name="connsiteX2" fmla="*/ 1377620 w 1785376"/>
              <a:gd name="connsiteY2" fmla="*/ 162431 h 464004"/>
              <a:gd name="connsiteX3" fmla="*/ 1565865 w 1785376"/>
              <a:gd name="connsiteY3" fmla="*/ 390513 h 464004"/>
              <a:gd name="connsiteX4" fmla="*/ 1784178 w 1785376"/>
              <a:gd name="connsiteY4" fmla="*/ 463990 h 464004"/>
              <a:gd name="connsiteX0" fmla="*/ 0 w 1907115"/>
              <a:gd name="connsiteY0" fmla="*/ 0 h 490265"/>
              <a:gd name="connsiteX1" fmla="*/ 1014464 w 1907115"/>
              <a:gd name="connsiteY1" fmla="*/ 65145 h 490265"/>
              <a:gd name="connsiteX2" fmla="*/ 1377620 w 1907115"/>
              <a:gd name="connsiteY2" fmla="*/ 162431 h 490265"/>
              <a:gd name="connsiteX3" fmla="*/ 1565865 w 1907115"/>
              <a:gd name="connsiteY3" fmla="*/ 390513 h 490265"/>
              <a:gd name="connsiteX4" fmla="*/ 1906390 w 1907115"/>
              <a:gd name="connsiteY4" fmla="*/ 490255 h 490265"/>
              <a:gd name="connsiteX0" fmla="*/ 0 w 1907115"/>
              <a:gd name="connsiteY0" fmla="*/ 0 h 490265"/>
              <a:gd name="connsiteX1" fmla="*/ 1014464 w 1907115"/>
              <a:gd name="connsiteY1" fmla="*/ 65145 h 490265"/>
              <a:gd name="connsiteX2" fmla="*/ 1281977 w 1907115"/>
              <a:gd name="connsiteY2" fmla="*/ 164818 h 490265"/>
              <a:gd name="connsiteX3" fmla="*/ 1565865 w 1907115"/>
              <a:gd name="connsiteY3" fmla="*/ 390513 h 490265"/>
              <a:gd name="connsiteX4" fmla="*/ 1906390 w 1907115"/>
              <a:gd name="connsiteY4" fmla="*/ 490255 h 490265"/>
              <a:gd name="connsiteX0" fmla="*/ 0 w 1907303"/>
              <a:gd name="connsiteY0" fmla="*/ 0 h 490262"/>
              <a:gd name="connsiteX1" fmla="*/ 1014464 w 1907303"/>
              <a:gd name="connsiteY1" fmla="*/ 65145 h 490262"/>
              <a:gd name="connsiteX2" fmla="*/ 1281977 w 1907303"/>
              <a:gd name="connsiteY2" fmla="*/ 164818 h 490262"/>
              <a:gd name="connsiteX3" fmla="*/ 1629628 w 1907303"/>
              <a:gd name="connsiteY3" fmla="*/ 349922 h 490262"/>
              <a:gd name="connsiteX4" fmla="*/ 1906390 w 1907303"/>
              <a:gd name="connsiteY4" fmla="*/ 490255 h 490262"/>
              <a:gd name="connsiteX0" fmla="*/ 0 w 1907303"/>
              <a:gd name="connsiteY0" fmla="*/ 0 h 490262"/>
              <a:gd name="connsiteX1" fmla="*/ 924133 w 1907303"/>
              <a:gd name="connsiteY1" fmla="*/ 93797 h 490262"/>
              <a:gd name="connsiteX2" fmla="*/ 1281977 w 1907303"/>
              <a:gd name="connsiteY2" fmla="*/ 164818 h 490262"/>
              <a:gd name="connsiteX3" fmla="*/ 1629628 w 1907303"/>
              <a:gd name="connsiteY3" fmla="*/ 349922 h 490262"/>
              <a:gd name="connsiteX4" fmla="*/ 1906390 w 1907303"/>
              <a:gd name="connsiteY4" fmla="*/ 490255 h 490262"/>
              <a:gd name="connsiteX0" fmla="*/ 0 w 1907303"/>
              <a:gd name="connsiteY0" fmla="*/ 0 h 490262"/>
              <a:gd name="connsiteX1" fmla="*/ 924133 w 1907303"/>
              <a:gd name="connsiteY1" fmla="*/ 93797 h 490262"/>
              <a:gd name="connsiteX2" fmla="*/ 1629628 w 1907303"/>
              <a:gd name="connsiteY2" fmla="*/ 349922 h 490262"/>
              <a:gd name="connsiteX3" fmla="*/ 1906390 w 1907303"/>
              <a:gd name="connsiteY3" fmla="*/ 490255 h 490262"/>
              <a:gd name="connsiteX0" fmla="*/ 0 w 1923244"/>
              <a:gd name="connsiteY0" fmla="*/ 0 h 530853"/>
              <a:gd name="connsiteX1" fmla="*/ 940074 w 1923244"/>
              <a:gd name="connsiteY1" fmla="*/ 134388 h 530853"/>
              <a:gd name="connsiteX2" fmla="*/ 1645569 w 1923244"/>
              <a:gd name="connsiteY2" fmla="*/ 390513 h 530853"/>
              <a:gd name="connsiteX3" fmla="*/ 1922331 w 1923244"/>
              <a:gd name="connsiteY3" fmla="*/ 530846 h 53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3244" h="530853">
                <a:moveTo>
                  <a:pt x="0" y="0"/>
                </a:moveTo>
                <a:cubicBezTo>
                  <a:pt x="263133" y="87086"/>
                  <a:pt x="665813" y="69303"/>
                  <a:pt x="940074" y="134388"/>
                </a:cubicBezTo>
                <a:cubicBezTo>
                  <a:pt x="1214335" y="199473"/>
                  <a:pt x="1481860" y="324437"/>
                  <a:pt x="1645569" y="390513"/>
                </a:cubicBezTo>
                <a:cubicBezTo>
                  <a:pt x="1707130" y="401774"/>
                  <a:pt x="1939598" y="531972"/>
                  <a:pt x="1922331" y="530846"/>
                </a:cubicBezTo>
              </a:path>
            </a:pathLst>
          </a:custGeom>
          <a:noFill/>
          <a:ln w="19050">
            <a:solidFill>
              <a:srgbClr val="8F0010"/>
            </a:solidFill>
            <a:headEnd type="none" w="med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5A43F62-EFB1-47DA-A0C4-CC9E4CD4B8B7}"/>
              </a:ext>
            </a:extLst>
          </p:cNvPr>
          <p:cNvSpPr/>
          <p:nvPr/>
        </p:nvSpPr>
        <p:spPr>
          <a:xfrm>
            <a:off x="4585697" y="2695347"/>
            <a:ext cx="939204" cy="1735482"/>
          </a:xfrm>
          <a:custGeom>
            <a:avLst/>
            <a:gdLst>
              <a:gd name="connsiteX0" fmla="*/ 0 w 1146775"/>
              <a:gd name="connsiteY0" fmla="*/ 0 h 861025"/>
              <a:gd name="connsiteX1" fmla="*/ 653142 w 1146775"/>
              <a:gd name="connsiteY1" fmla="*/ 306302 h 861025"/>
              <a:gd name="connsiteX2" fmla="*/ 761249 w 1146775"/>
              <a:gd name="connsiteY2" fmla="*/ 792781 h 861025"/>
              <a:gd name="connsiteX3" fmla="*/ 1103586 w 1146775"/>
              <a:gd name="connsiteY3" fmla="*/ 851338 h 861025"/>
              <a:gd name="connsiteX4" fmla="*/ 1130612 w 1146775"/>
              <a:gd name="connsiteY4" fmla="*/ 860347 h 86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775" h="861025">
                <a:moveTo>
                  <a:pt x="0" y="0"/>
                </a:moveTo>
                <a:cubicBezTo>
                  <a:pt x="263133" y="87086"/>
                  <a:pt x="526267" y="174172"/>
                  <a:pt x="653142" y="306302"/>
                </a:cubicBezTo>
                <a:cubicBezTo>
                  <a:pt x="780017" y="438432"/>
                  <a:pt x="686175" y="701942"/>
                  <a:pt x="761249" y="792781"/>
                </a:cubicBezTo>
                <a:cubicBezTo>
                  <a:pt x="836323" y="883620"/>
                  <a:pt x="1042025" y="840077"/>
                  <a:pt x="1103586" y="851338"/>
                </a:cubicBezTo>
                <a:cubicBezTo>
                  <a:pt x="1165147" y="862599"/>
                  <a:pt x="1147879" y="861473"/>
                  <a:pt x="1130612" y="860347"/>
                </a:cubicBezTo>
              </a:path>
            </a:pathLst>
          </a:custGeom>
          <a:noFill/>
          <a:ln w="19050">
            <a:solidFill>
              <a:srgbClr val="8F0010"/>
            </a:solidFill>
            <a:headEnd type="none" w="med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48801F4-E96B-47F5-9E03-30B51B0C7587}"/>
              </a:ext>
            </a:extLst>
          </p:cNvPr>
          <p:cNvSpPr/>
          <p:nvPr/>
        </p:nvSpPr>
        <p:spPr>
          <a:xfrm>
            <a:off x="3858988" y="4966911"/>
            <a:ext cx="1611167" cy="1031476"/>
          </a:xfrm>
          <a:custGeom>
            <a:avLst/>
            <a:gdLst>
              <a:gd name="connsiteX0" fmla="*/ 0 w 1146775"/>
              <a:gd name="connsiteY0" fmla="*/ 0 h 861025"/>
              <a:gd name="connsiteX1" fmla="*/ 653142 w 1146775"/>
              <a:gd name="connsiteY1" fmla="*/ 306302 h 861025"/>
              <a:gd name="connsiteX2" fmla="*/ 761249 w 1146775"/>
              <a:gd name="connsiteY2" fmla="*/ 792781 h 861025"/>
              <a:gd name="connsiteX3" fmla="*/ 1103586 w 1146775"/>
              <a:gd name="connsiteY3" fmla="*/ 851338 h 861025"/>
              <a:gd name="connsiteX4" fmla="*/ 1130612 w 1146775"/>
              <a:gd name="connsiteY4" fmla="*/ 860347 h 861025"/>
              <a:gd name="connsiteX0" fmla="*/ 0 w 1917239"/>
              <a:gd name="connsiteY0" fmla="*/ 608902 h 616653"/>
              <a:gd name="connsiteX1" fmla="*/ 1423606 w 1917239"/>
              <a:gd name="connsiteY1" fmla="*/ 718 h 616653"/>
              <a:gd name="connsiteX2" fmla="*/ 1531713 w 1917239"/>
              <a:gd name="connsiteY2" fmla="*/ 487197 h 616653"/>
              <a:gd name="connsiteX3" fmla="*/ 1874050 w 1917239"/>
              <a:gd name="connsiteY3" fmla="*/ 545754 h 616653"/>
              <a:gd name="connsiteX4" fmla="*/ 1901076 w 1917239"/>
              <a:gd name="connsiteY4" fmla="*/ 554763 h 616653"/>
              <a:gd name="connsiteX0" fmla="*/ 0 w 1917239"/>
              <a:gd name="connsiteY0" fmla="*/ 125805 h 202428"/>
              <a:gd name="connsiteX1" fmla="*/ 1014464 w 1917239"/>
              <a:gd name="connsiteY1" fmla="*/ 190950 h 202428"/>
              <a:gd name="connsiteX2" fmla="*/ 1531713 w 1917239"/>
              <a:gd name="connsiteY2" fmla="*/ 4100 h 202428"/>
              <a:gd name="connsiteX3" fmla="*/ 1874050 w 1917239"/>
              <a:gd name="connsiteY3" fmla="*/ 62657 h 202428"/>
              <a:gd name="connsiteX4" fmla="*/ 1901076 w 1917239"/>
              <a:gd name="connsiteY4" fmla="*/ 71666 h 202428"/>
              <a:gd name="connsiteX0" fmla="*/ 0 w 1917239"/>
              <a:gd name="connsiteY0" fmla="*/ 63575 h 229211"/>
              <a:gd name="connsiteX1" fmla="*/ 1014464 w 1917239"/>
              <a:gd name="connsiteY1" fmla="*/ 128720 h 229211"/>
              <a:gd name="connsiteX2" fmla="*/ 1377620 w 1917239"/>
              <a:gd name="connsiteY2" fmla="*/ 226006 h 229211"/>
              <a:gd name="connsiteX3" fmla="*/ 1874050 w 1917239"/>
              <a:gd name="connsiteY3" fmla="*/ 427 h 229211"/>
              <a:gd name="connsiteX4" fmla="*/ 1901076 w 1917239"/>
              <a:gd name="connsiteY4" fmla="*/ 9436 h 229211"/>
              <a:gd name="connsiteX0" fmla="*/ 0 w 1890100"/>
              <a:gd name="connsiteY0" fmla="*/ 63575 h 527566"/>
              <a:gd name="connsiteX1" fmla="*/ 1014464 w 1890100"/>
              <a:gd name="connsiteY1" fmla="*/ 128720 h 527566"/>
              <a:gd name="connsiteX2" fmla="*/ 1377620 w 1890100"/>
              <a:gd name="connsiteY2" fmla="*/ 226006 h 527566"/>
              <a:gd name="connsiteX3" fmla="*/ 1874050 w 1890100"/>
              <a:gd name="connsiteY3" fmla="*/ 427 h 527566"/>
              <a:gd name="connsiteX4" fmla="*/ 1784178 w 1890100"/>
              <a:gd name="connsiteY4" fmla="*/ 527565 h 527566"/>
              <a:gd name="connsiteX0" fmla="*/ 0 w 1785376"/>
              <a:gd name="connsiteY0" fmla="*/ 0 h 464004"/>
              <a:gd name="connsiteX1" fmla="*/ 1014464 w 1785376"/>
              <a:gd name="connsiteY1" fmla="*/ 65145 h 464004"/>
              <a:gd name="connsiteX2" fmla="*/ 1377620 w 1785376"/>
              <a:gd name="connsiteY2" fmla="*/ 162431 h 464004"/>
              <a:gd name="connsiteX3" fmla="*/ 1565865 w 1785376"/>
              <a:gd name="connsiteY3" fmla="*/ 390513 h 464004"/>
              <a:gd name="connsiteX4" fmla="*/ 1784178 w 1785376"/>
              <a:gd name="connsiteY4" fmla="*/ 463990 h 464004"/>
              <a:gd name="connsiteX0" fmla="*/ 0 w 1907115"/>
              <a:gd name="connsiteY0" fmla="*/ 0 h 490265"/>
              <a:gd name="connsiteX1" fmla="*/ 1014464 w 1907115"/>
              <a:gd name="connsiteY1" fmla="*/ 65145 h 490265"/>
              <a:gd name="connsiteX2" fmla="*/ 1377620 w 1907115"/>
              <a:gd name="connsiteY2" fmla="*/ 162431 h 490265"/>
              <a:gd name="connsiteX3" fmla="*/ 1565865 w 1907115"/>
              <a:gd name="connsiteY3" fmla="*/ 390513 h 490265"/>
              <a:gd name="connsiteX4" fmla="*/ 1906390 w 1907115"/>
              <a:gd name="connsiteY4" fmla="*/ 490255 h 490265"/>
              <a:gd name="connsiteX0" fmla="*/ 0 w 1907115"/>
              <a:gd name="connsiteY0" fmla="*/ 0 h 490265"/>
              <a:gd name="connsiteX1" fmla="*/ 1014464 w 1907115"/>
              <a:gd name="connsiteY1" fmla="*/ 65145 h 490265"/>
              <a:gd name="connsiteX2" fmla="*/ 1281977 w 1907115"/>
              <a:gd name="connsiteY2" fmla="*/ 164818 h 490265"/>
              <a:gd name="connsiteX3" fmla="*/ 1565865 w 1907115"/>
              <a:gd name="connsiteY3" fmla="*/ 390513 h 490265"/>
              <a:gd name="connsiteX4" fmla="*/ 1906390 w 1907115"/>
              <a:gd name="connsiteY4" fmla="*/ 490255 h 490265"/>
              <a:gd name="connsiteX0" fmla="*/ 0 w 1907303"/>
              <a:gd name="connsiteY0" fmla="*/ 0 h 490262"/>
              <a:gd name="connsiteX1" fmla="*/ 1014464 w 1907303"/>
              <a:gd name="connsiteY1" fmla="*/ 65145 h 490262"/>
              <a:gd name="connsiteX2" fmla="*/ 1281977 w 1907303"/>
              <a:gd name="connsiteY2" fmla="*/ 164818 h 490262"/>
              <a:gd name="connsiteX3" fmla="*/ 1629628 w 1907303"/>
              <a:gd name="connsiteY3" fmla="*/ 349922 h 490262"/>
              <a:gd name="connsiteX4" fmla="*/ 1906390 w 1907303"/>
              <a:gd name="connsiteY4" fmla="*/ 490255 h 490262"/>
              <a:gd name="connsiteX0" fmla="*/ 0 w 1907303"/>
              <a:gd name="connsiteY0" fmla="*/ 0 h 490262"/>
              <a:gd name="connsiteX1" fmla="*/ 924133 w 1907303"/>
              <a:gd name="connsiteY1" fmla="*/ 93797 h 490262"/>
              <a:gd name="connsiteX2" fmla="*/ 1281977 w 1907303"/>
              <a:gd name="connsiteY2" fmla="*/ 164818 h 490262"/>
              <a:gd name="connsiteX3" fmla="*/ 1629628 w 1907303"/>
              <a:gd name="connsiteY3" fmla="*/ 349922 h 490262"/>
              <a:gd name="connsiteX4" fmla="*/ 1906390 w 1907303"/>
              <a:gd name="connsiteY4" fmla="*/ 490255 h 490262"/>
              <a:gd name="connsiteX0" fmla="*/ 0 w 1907303"/>
              <a:gd name="connsiteY0" fmla="*/ 0 h 490262"/>
              <a:gd name="connsiteX1" fmla="*/ 924133 w 1907303"/>
              <a:gd name="connsiteY1" fmla="*/ 93797 h 490262"/>
              <a:gd name="connsiteX2" fmla="*/ 1629628 w 1907303"/>
              <a:gd name="connsiteY2" fmla="*/ 349922 h 490262"/>
              <a:gd name="connsiteX3" fmla="*/ 1906390 w 1907303"/>
              <a:gd name="connsiteY3" fmla="*/ 490255 h 490262"/>
              <a:gd name="connsiteX0" fmla="*/ 0 w 1923244"/>
              <a:gd name="connsiteY0" fmla="*/ 0 h 530853"/>
              <a:gd name="connsiteX1" fmla="*/ 940074 w 1923244"/>
              <a:gd name="connsiteY1" fmla="*/ 134388 h 530853"/>
              <a:gd name="connsiteX2" fmla="*/ 1645569 w 1923244"/>
              <a:gd name="connsiteY2" fmla="*/ 390513 h 530853"/>
              <a:gd name="connsiteX3" fmla="*/ 1922331 w 1923244"/>
              <a:gd name="connsiteY3" fmla="*/ 530846 h 530853"/>
              <a:gd name="connsiteX0" fmla="*/ 0 w 1939185"/>
              <a:gd name="connsiteY0" fmla="*/ 120329 h 398087"/>
              <a:gd name="connsiteX1" fmla="*/ 956015 w 1939185"/>
              <a:gd name="connsiteY1" fmla="*/ 1622 h 398087"/>
              <a:gd name="connsiteX2" fmla="*/ 1661510 w 1939185"/>
              <a:gd name="connsiteY2" fmla="*/ 257747 h 398087"/>
              <a:gd name="connsiteX3" fmla="*/ 1938272 w 1939185"/>
              <a:gd name="connsiteY3" fmla="*/ 398080 h 398087"/>
              <a:gd name="connsiteX0" fmla="*/ 0 w 1939185"/>
              <a:gd name="connsiteY0" fmla="*/ 0 h 277758"/>
              <a:gd name="connsiteX1" fmla="*/ 1067600 w 1939185"/>
              <a:gd name="connsiteY1" fmla="*/ 143938 h 277758"/>
              <a:gd name="connsiteX2" fmla="*/ 1661510 w 1939185"/>
              <a:gd name="connsiteY2" fmla="*/ 137418 h 277758"/>
              <a:gd name="connsiteX3" fmla="*/ 1938272 w 1939185"/>
              <a:gd name="connsiteY3" fmla="*/ 277751 h 277758"/>
              <a:gd name="connsiteX0" fmla="*/ 0 w 1939022"/>
              <a:gd name="connsiteY0" fmla="*/ 0 h 384121"/>
              <a:gd name="connsiteX1" fmla="*/ 1067600 w 1939022"/>
              <a:gd name="connsiteY1" fmla="*/ 143938 h 384121"/>
              <a:gd name="connsiteX2" fmla="*/ 1608375 w 1939022"/>
              <a:gd name="connsiteY2" fmla="*/ 383350 h 384121"/>
              <a:gd name="connsiteX3" fmla="*/ 1938272 w 1939022"/>
              <a:gd name="connsiteY3" fmla="*/ 277751 h 384121"/>
              <a:gd name="connsiteX0" fmla="*/ 0 w 1790986"/>
              <a:gd name="connsiteY0" fmla="*/ 0 h 492652"/>
              <a:gd name="connsiteX1" fmla="*/ 1067600 w 1790986"/>
              <a:gd name="connsiteY1" fmla="*/ 143938 h 492652"/>
              <a:gd name="connsiteX2" fmla="*/ 1608375 w 1790986"/>
              <a:gd name="connsiteY2" fmla="*/ 383350 h 492652"/>
              <a:gd name="connsiteX3" fmla="*/ 1789492 w 1790986"/>
              <a:gd name="connsiteY3" fmla="*/ 492643 h 492652"/>
              <a:gd name="connsiteX0" fmla="*/ 0 w 1780472"/>
              <a:gd name="connsiteY0" fmla="*/ 0 h 511752"/>
              <a:gd name="connsiteX1" fmla="*/ 1067600 w 1780472"/>
              <a:gd name="connsiteY1" fmla="*/ 143938 h 511752"/>
              <a:gd name="connsiteX2" fmla="*/ 1608375 w 1780472"/>
              <a:gd name="connsiteY2" fmla="*/ 383350 h 511752"/>
              <a:gd name="connsiteX3" fmla="*/ 1778865 w 1780472"/>
              <a:gd name="connsiteY3" fmla="*/ 511745 h 511752"/>
              <a:gd name="connsiteX0" fmla="*/ 0 w 1778864"/>
              <a:gd name="connsiteY0" fmla="*/ 0 h 511745"/>
              <a:gd name="connsiteX1" fmla="*/ 1067600 w 1778864"/>
              <a:gd name="connsiteY1" fmla="*/ 143938 h 511745"/>
              <a:gd name="connsiteX2" fmla="*/ 1459595 w 1778864"/>
              <a:gd name="connsiteY2" fmla="*/ 452593 h 511745"/>
              <a:gd name="connsiteX3" fmla="*/ 1778865 w 1778864"/>
              <a:gd name="connsiteY3" fmla="*/ 511745 h 511745"/>
              <a:gd name="connsiteX0" fmla="*/ 0 w 1778865"/>
              <a:gd name="connsiteY0" fmla="*/ 0 h 511745"/>
              <a:gd name="connsiteX1" fmla="*/ 1067600 w 1778865"/>
              <a:gd name="connsiteY1" fmla="*/ 143938 h 511745"/>
              <a:gd name="connsiteX2" fmla="*/ 1422399 w 1778865"/>
              <a:gd name="connsiteY2" fmla="*/ 464531 h 511745"/>
              <a:gd name="connsiteX3" fmla="*/ 1778865 w 1778865"/>
              <a:gd name="connsiteY3" fmla="*/ 511745 h 51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865" h="511745">
                <a:moveTo>
                  <a:pt x="0" y="0"/>
                </a:moveTo>
                <a:cubicBezTo>
                  <a:pt x="263133" y="87086"/>
                  <a:pt x="830534" y="66516"/>
                  <a:pt x="1067600" y="143938"/>
                </a:cubicBezTo>
                <a:cubicBezTo>
                  <a:pt x="1304666" y="221360"/>
                  <a:pt x="1258690" y="398455"/>
                  <a:pt x="1422399" y="464531"/>
                </a:cubicBezTo>
                <a:lnTo>
                  <a:pt x="1778865" y="511745"/>
                </a:lnTo>
              </a:path>
            </a:pathLst>
          </a:custGeom>
          <a:noFill/>
          <a:ln w="19050">
            <a:solidFill>
              <a:srgbClr val="8F0010"/>
            </a:solidFill>
            <a:headEnd type="none" w="med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9E8DFD6-64E9-4B80-8AB3-3B655402664C}"/>
              </a:ext>
            </a:extLst>
          </p:cNvPr>
          <p:cNvSpPr/>
          <p:nvPr/>
        </p:nvSpPr>
        <p:spPr>
          <a:xfrm flipV="1">
            <a:off x="4783755" y="4820586"/>
            <a:ext cx="698455" cy="1231539"/>
          </a:xfrm>
          <a:custGeom>
            <a:avLst/>
            <a:gdLst>
              <a:gd name="connsiteX0" fmla="*/ 0 w 1146775"/>
              <a:gd name="connsiteY0" fmla="*/ 0 h 861025"/>
              <a:gd name="connsiteX1" fmla="*/ 653142 w 1146775"/>
              <a:gd name="connsiteY1" fmla="*/ 306302 h 861025"/>
              <a:gd name="connsiteX2" fmla="*/ 761249 w 1146775"/>
              <a:gd name="connsiteY2" fmla="*/ 792781 h 861025"/>
              <a:gd name="connsiteX3" fmla="*/ 1103586 w 1146775"/>
              <a:gd name="connsiteY3" fmla="*/ 851338 h 861025"/>
              <a:gd name="connsiteX4" fmla="*/ 1130612 w 1146775"/>
              <a:gd name="connsiteY4" fmla="*/ 860347 h 861025"/>
              <a:gd name="connsiteX0" fmla="*/ 0 w 1917239"/>
              <a:gd name="connsiteY0" fmla="*/ 608902 h 616653"/>
              <a:gd name="connsiteX1" fmla="*/ 1423606 w 1917239"/>
              <a:gd name="connsiteY1" fmla="*/ 718 h 616653"/>
              <a:gd name="connsiteX2" fmla="*/ 1531713 w 1917239"/>
              <a:gd name="connsiteY2" fmla="*/ 487197 h 616653"/>
              <a:gd name="connsiteX3" fmla="*/ 1874050 w 1917239"/>
              <a:gd name="connsiteY3" fmla="*/ 545754 h 616653"/>
              <a:gd name="connsiteX4" fmla="*/ 1901076 w 1917239"/>
              <a:gd name="connsiteY4" fmla="*/ 554763 h 616653"/>
              <a:gd name="connsiteX0" fmla="*/ 0 w 1917239"/>
              <a:gd name="connsiteY0" fmla="*/ 125805 h 202428"/>
              <a:gd name="connsiteX1" fmla="*/ 1014464 w 1917239"/>
              <a:gd name="connsiteY1" fmla="*/ 190950 h 202428"/>
              <a:gd name="connsiteX2" fmla="*/ 1531713 w 1917239"/>
              <a:gd name="connsiteY2" fmla="*/ 4100 h 202428"/>
              <a:gd name="connsiteX3" fmla="*/ 1874050 w 1917239"/>
              <a:gd name="connsiteY3" fmla="*/ 62657 h 202428"/>
              <a:gd name="connsiteX4" fmla="*/ 1901076 w 1917239"/>
              <a:gd name="connsiteY4" fmla="*/ 71666 h 202428"/>
              <a:gd name="connsiteX0" fmla="*/ 0 w 1917239"/>
              <a:gd name="connsiteY0" fmla="*/ 63575 h 229211"/>
              <a:gd name="connsiteX1" fmla="*/ 1014464 w 1917239"/>
              <a:gd name="connsiteY1" fmla="*/ 128720 h 229211"/>
              <a:gd name="connsiteX2" fmla="*/ 1377620 w 1917239"/>
              <a:gd name="connsiteY2" fmla="*/ 226006 h 229211"/>
              <a:gd name="connsiteX3" fmla="*/ 1874050 w 1917239"/>
              <a:gd name="connsiteY3" fmla="*/ 427 h 229211"/>
              <a:gd name="connsiteX4" fmla="*/ 1901076 w 1917239"/>
              <a:gd name="connsiteY4" fmla="*/ 9436 h 229211"/>
              <a:gd name="connsiteX0" fmla="*/ 0 w 1890100"/>
              <a:gd name="connsiteY0" fmla="*/ 63575 h 527566"/>
              <a:gd name="connsiteX1" fmla="*/ 1014464 w 1890100"/>
              <a:gd name="connsiteY1" fmla="*/ 128720 h 527566"/>
              <a:gd name="connsiteX2" fmla="*/ 1377620 w 1890100"/>
              <a:gd name="connsiteY2" fmla="*/ 226006 h 527566"/>
              <a:gd name="connsiteX3" fmla="*/ 1874050 w 1890100"/>
              <a:gd name="connsiteY3" fmla="*/ 427 h 527566"/>
              <a:gd name="connsiteX4" fmla="*/ 1784178 w 1890100"/>
              <a:gd name="connsiteY4" fmla="*/ 527565 h 527566"/>
              <a:gd name="connsiteX0" fmla="*/ 0 w 1785376"/>
              <a:gd name="connsiteY0" fmla="*/ 0 h 464004"/>
              <a:gd name="connsiteX1" fmla="*/ 1014464 w 1785376"/>
              <a:gd name="connsiteY1" fmla="*/ 65145 h 464004"/>
              <a:gd name="connsiteX2" fmla="*/ 1377620 w 1785376"/>
              <a:gd name="connsiteY2" fmla="*/ 162431 h 464004"/>
              <a:gd name="connsiteX3" fmla="*/ 1565865 w 1785376"/>
              <a:gd name="connsiteY3" fmla="*/ 390513 h 464004"/>
              <a:gd name="connsiteX4" fmla="*/ 1784178 w 1785376"/>
              <a:gd name="connsiteY4" fmla="*/ 463990 h 464004"/>
              <a:gd name="connsiteX0" fmla="*/ 0 w 1907115"/>
              <a:gd name="connsiteY0" fmla="*/ 0 h 490265"/>
              <a:gd name="connsiteX1" fmla="*/ 1014464 w 1907115"/>
              <a:gd name="connsiteY1" fmla="*/ 65145 h 490265"/>
              <a:gd name="connsiteX2" fmla="*/ 1377620 w 1907115"/>
              <a:gd name="connsiteY2" fmla="*/ 162431 h 490265"/>
              <a:gd name="connsiteX3" fmla="*/ 1565865 w 1907115"/>
              <a:gd name="connsiteY3" fmla="*/ 390513 h 490265"/>
              <a:gd name="connsiteX4" fmla="*/ 1906390 w 1907115"/>
              <a:gd name="connsiteY4" fmla="*/ 490255 h 490265"/>
              <a:gd name="connsiteX0" fmla="*/ 0 w 1907115"/>
              <a:gd name="connsiteY0" fmla="*/ 0 h 490265"/>
              <a:gd name="connsiteX1" fmla="*/ 1014464 w 1907115"/>
              <a:gd name="connsiteY1" fmla="*/ 65145 h 490265"/>
              <a:gd name="connsiteX2" fmla="*/ 1281977 w 1907115"/>
              <a:gd name="connsiteY2" fmla="*/ 164818 h 490265"/>
              <a:gd name="connsiteX3" fmla="*/ 1565865 w 1907115"/>
              <a:gd name="connsiteY3" fmla="*/ 390513 h 490265"/>
              <a:gd name="connsiteX4" fmla="*/ 1906390 w 1907115"/>
              <a:gd name="connsiteY4" fmla="*/ 490255 h 490265"/>
              <a:gd name="connsiteX0" fmla="*/ 0 w 1907303"/>
              <a:gd name="connsiteY0" fmla="*/ 0 h 490262"/>
              <a:gd name="connsiteX1" fmla="*/ 1014464 w 1907303"/>
              <a:gd name="connsiteY1" fmla="*/ 65145 h 490262"/>
              <a:gd name="connsiteX2" fmla="*/ 1281977 w 1907303"/>
              <a:gd name="connsiteY2" fmla="*/ 164818 h 490262"/>
              <a:gd name="connsiteX3" fmla="*/ 1629628 w 1907303"/>
              <a:gd name="connsiteY3" fmla="*/ 349922 h 490262"/>
              <a:gd name="connsiteX4" fmla="*/ 1906390 w 1907303"/>
              <a:gd name="connsiteY4" fmla="*/ 490255 h 490262"/>
              <a:gd name="connsiteX0" fmla="*/ 0 w 1907303"/>
              <a:gd name="connsiteY0" fmla="*/ 0 h 490262"/>
              <a:gd name="connsiteX1" fmla="*/ 924133 w 1907303"/>
              <a:gd name="connsiteY1" fmla="*/ 93797 h 490262"/>
              <a:gd name="connsiteX2" fmla="*/ 1281977 w 1907303"/>
              <a:gd name="connsiteY2" fmla="*/ 164818 h 490262"/>
              <a:gd name="connsiteX3" fmla="*/ 1629628 w 1907303"/>
              <a:gd name="connsiteY3" fmla="*/ 349922 h 490262"/>
              <a:gd name="connsiteX4" fmla="*/ 1906390 w 1907303"/>
              <a:gd name="connsiteY4" fmla="*/ 490255 h 490262"/>
              <a:gd name="connsiteX0" fmla="*/ 0 w 1907303"/>
              <a:gd name="connsiteY0" fmla="*/ 0 h 490262"/>
              <a:gd name="connsiteX1" fmla="*/ 924133 w 1907303"/>
              <a:gd name="connsiteY1" fmla="*/ 93797 h 490262"/>
              <a:gd name="connsiteX2" fmla="*/ 1629628 w 1907303"/>
              <a:gd name="connsiteY2" fmla="*/ 349922 h 490262"/>
              <a:gd name="connsiteX3" fmla="*/ 1906390 w 1907303"/>
              <a:gd name="connsiteY3" fmla="*/ 490255 h 490262"/>
              <a:gd name="connsiteX0" fmla="*/ 0 w 1923244"/>
              <a:gd name="connsiteY0" fmla="*/ 0 h 530853"/>
              <a:gd name="connsiteX1" fmla="*/ 940074 w 1923244"/>
              <a:gd name="connsiteY1" fmla="*/ 134388 h 530853"/>
              <a:gd name="connsiteX2" fmla="*/ 1645569 w 1923244"/>
              <a:gd name="connsiteY2" fmla="*/ 390513 h 530853"/>
              <a:gd name="connsiteX3" fmla="*/ 1922331 w 1923244"/>
              <a:gd name="connsiteY3" fmla="*/ 530846 h 530853"/>
              <a:gd name="connsiteX0" fmla="*/ 0 w 1939185"/>
              <a:gd name="connsiteY0" fmla="*/ 120329 h 398087"/>
              <a:gd name="connsiteX1" fmla="*/ 956015 w 1939185"/>
              <a:gd name="connsiteY1" fmla="*/ 1622 h 398087"/>
              <a:gd name="connsiteX2" fmla="*/ 1661510 w 1939185"/>
              <a:gd name="connsiteY2" fmla="*/ 257747 h 398087"/>
              <a:gd name="connsiteX3" fmla="*/ 1938272 w 1939185"/>
              <a:gd name="connsiteY3" fmla="*/ 398080 h 398087"/>
              <a:gd name="connsiteX0" fmla="*/ 0 w 1939185"/>
              <a:gd name="connsiteY0" fmla="*/ 0 h 277758"/>
              <a:gd name="connsiteX1" fmla="*/ 1067600 w 1939185"/>
              <a:gd name="connsiteY1" fmla="*/ 143938 h 277758"/>
              <a:gd name="connsiteX2" fmla="*/ 1661510 w 1939185"/>
              <a:gd name="connsiteY2" fmla="*/ 137418 h 277758"/>
              <a:gd name="connsiteX3" fmla="*/ 1938272 w 1939185"/>
              <a:gd name="connsiteY3" fmla="*/ 277751 h 277758"/>
              <a:gd name="connsiteX0" fmla="*/ 0 w 1939022"/>
              <a:gd name="connsiteY0" fmla="*/ 0 h 384121"/>
              <a:gd name="connsiteX1" fmla="*/ 1067600 w 1939022"/>
              <a:gd name="connsiteY1" fmla="*/ 143938 h 384121"/>
              <a:gd name="connsiteX2" fmla="*/ 1608375 w 1939022"/>
              <a:gd name="connsiteY2" fmla="*/ 383350 h 384121"/>
              <a:gd name="connsiteX3" fmla="*/ 1938272 w 1939022"/>
              <a:gd name="connsiteY3" fmla="*/ 277751 h 384121"/>
              <a:gd name="connsiteX0" fmla="*/ 0 w 1790986"/>
              <a:gd name="connsiteY0" fmla="*/ 0 h 492652"/>
              <a:gd name="connsiteX1" fmla="*/ 1067600 w 1790986"/>
              <a:gd name="connsiteY1" fmla="*/ 143938 h 492652"/>
              <a:gd name="connsiteX2" fmla="*/ 1608375 w 1790986"/>
              <a:gd name="connsiteY2" fmla="*/ 383350 h 492652"/>
              <a:gd name="connsiteX3" fmla="*/ 1789492 w 1790986"/>
              <a:gd name="connsiteY3" fmla="*/ 492643 h 492652"/>
              <a:gd name="connsiteX0" fmla="*/ 0 w 1780472"/>
              <a:gd name="connsiteY0" fmla="*/ 0 h 511752"/>
              <a:gd name="connsiteX1" fmla="*/ 1067600 w 1780472"/>
              <a:gd name="connsiteY1" fmla="*/ 143938 h 511752"/>
              <a:gd name="connsiteX2" fmla="*/ 1608375 w 1780472"/>
              <a:gd name="connsiteY2" fmla="*/ 383350 h 511752"/>
              <a:gd name="connsiteX3" fmla="*/ 1778865 w 1780472"/>
              <a:gd name="connsiteY3" fmla="*/ 511745 h 511752"/>
              <a:gd name="connsiteX0" fmla="*/ 0 w 1778864"/>
              <a:gd name="connsiteY0" fmla="*/ 0 h 511745"/>
              <a:gd name="connsiteX1" fmla="*/ 1067600 w 1778864"/>
              <a:gd name="connsiteY1" fmla="*/ 143938 h 511745"/>
              <a:gd name="connsiteX2" fmla="*/ 1459595 w 1778864"/>
              <a:gd name="connsiteY2" fmla="*/ 452593 h 511745"/>
              <a:gd name="connsiteX3" fmla="*/ 1778865 w 1778864"/>
              <a:gd name="connsiteY3" fmla="*/ 511745 h 511745"/>
              <a:gd name="connsiteX0" fmla="*/ 0 w 1778865"/>
              <a:gd name="connsiteY0" fmla="*/ 0 h 511745"/>
              <a:gd name="connsiteX1" fmla="*/ 1067600 w 1778865"/>
              <a:gd name="connsiteY1" fmla="*/ 143938 h 511745"/>
              <a:gd name="connsiteX2" fmla="*/ 1422399 w 1778865"/>
              <a:gd name="connsiteY2" fmla="*/ 464531 h 511745"/>
              <a:gd name="connsiteX3" fmla="*/ 1778865 w 1778865"/>
              <a:gd name="connsiteY3" fmla="*/ 511745 h 511745"/>
              <a:gd name="connsiteX0" fmla="*/ 0 w 2949036"/>
              <a:gd name="connsiteY0" fmla="*/ 0 h 458969"/>
              <a:gd name="connsiteX1" fmla="*/ 2237771 w 2949036"/>
              <a:gd name="connsiteY1" fmla="*/ 91162 h 458969"/>
              <a:gd name="connsiteX2" fmla="*/ 2592570 w 2949036"/>
              <a:gd name="connsiteY2" fmla="*/ 411755 h 458969"/>
              <a:gd name="connsiteX3" fmla="*/ 2949036 w 2949036"/>
              <a:gd name="connsiteY3" fmla="*/ 458969 h 458969"/>
              <a:gd name="connsiteX0" fmla="*/ 0 w 2949036"/>
              <a:gd name="connsiteY0" fmla="*/ 0 h 458969"/>
              <a:gd name="connsiteX1" fmla="*/ 1819857 w 2949036"/>
              <a:gd name="connsiteY1" fmla="*/ 212546 h 458969"/>
              <a:gd name="connsiteX2" fmla="*/ 2592570 w 2949036"/>
              <a:gd name="connsiteY2" fmla="*/ 411755 h 458969"/>
              <a:gd name="connsiteX3" fmla="*/ 2949036 w 2949036"/>
              <a:gd name="connsiteY3" fmla="*/ 458969 h 458969"/>
              <a:gd name="connsiteX0" fmla="*/ 0 w 2949036"/>
              <a:gd name="connsiteY0" fmla="*/ 0 h 458969"/>
              <a:gd name="connsiteX1" fmla="*/ 1819857 w 2949036"/>
              <a:gd name="connsiteY1" fmla="*/ 212546 h 458969"/>
              <a:gd name="connsiteX2" fmla="*/ 2007488 w 2949036"/>
              <a:gd name="connsiteY2" fmla="*/ 418792 h 458969"/>
              <a:gd name="connsiteX3" fmla="*/ 2949036 w 2949036"/>
              <a:gd name="connsiteY3" fmla="*/ 458969 h 458969"/>
              <a:gd name="connsiteX0" fmla="*/ 0 w 3032617"/>
              <a:gd name="connsiteY0" fmla="*/ 0 h 450173"/>
              <a:gd name="connsiteX1" fmla="*/ 1819857 w 3032617"/>
              <a:gd name="connsiteY1" fmla="*/ 212546 h 450173"/>
              <a:gd name="connsiteX2" fmla="*/ 2007488 w 3032617"/>
              <a:gd name="connsiteY2" fmla="*/ 418792 h 450173"/>
              <a:gd name="connsiteX3" fmla="*/ 3032617 w 3032617"/>
              <a:gd name="connsiteY3" fmla="*/ 450173 h 45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2617" h="450173">
                <a:moveTo>
                  <a:pt x="0" y="0"/>
                </a:moveTo>
                <a:cubicBezTo>
                  <a:pt x="263133" y="87086"/>
                  <a:pt x="1485276" y="142747"/>
                  <a:pt x="1819857" y="212546"/>
                </a:cubicBezTo>
                <a:cubicBezTo>
                  <a:pt x="2154438" y="282345"/>
                  <a:pt x="1843779" y="352716"/>
                  <a:pt x="2007488" y="418792"/>
                </a:cubicBezTo>
                <a:lnTo>
                  <a:pt x="3032617" y="450173"/>
                </a:lnTo>
              </a:path>
            </a:pathLst>
          </a:custGeom>
          <a:noFill/>
          <a:ln w="19050">
            <a:solidFill>
              <a:srgbClr val="8F0010"/>
            </a:solidFill>
            <a:headEnd type="none" w="med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430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8A246-C04D-4F2A-B847-E33E8D3F1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Symboleo Ontology (1/3)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0B40C2-22F9-43D5-BEE6-7454594BB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Contract Specification and Verification: Experience with the Symboleo Language.   VMBO 2021, March 5, 2021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FBD01-977A-47BB-8B89-9524A5BF2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89E6-1AC4-4B9E-BB97-D378F1988968}" type="slidenum">
              <a:rPr lang="en-CA" smtClean="0"/>
              <a:t>8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AB9E22-8D74-4B66-AD7B-98D347F24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2" y="1038783"/>
            <a:ext cx="6574944" cy="5659773"/>
          </a:xfrm>
          <a:prstGeom prst="rect">
            <a:avLst/>
          </a:prstGeom>
        </p:spPr>
      </p:pic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FD8A9A9D-5BEE-40FF-AFB5-F14EE64E27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80506" y="1561155"/>
            <a:ext cx="5257800" cy="5031234"/>
          </a:xfrm>
        </p:spPr>
        <p:txBody>
          <a:bodyPr>
            <a:normAutofit/>
          </a:bodyPr>
          <a:lstStyle/>
          <a:p>
            <a:r>
              <a:rPr lang="en-CA" dirty="0"/>
              <a:t>Inspired from a legal foundational ontology </a:t>
            </a:r>
          </a:p>
          <a:p>
            <a:pPr lvl="1"/>
            <a:r>
              <a:rPr lang="en-CA" dirty="0"/>
              <a:t>Unified Foundational Ontology – Legal (UFO-L), in gray</a:t>
            </a:r>
          </a:p>
          <a:p>
            <a:pPr lvl="1"/>
            <a:r>
              <a:rPr lang="en-CA" dirty="0"/>
              <a:t>C. Griffo, J.P.A. Almeida, and G. Guizzardi. “Conceptual Modeling of Legal Relations.” </a:t>
            </a:r>
            <a:r>
              <a:rPr lang="en-CA" i="1" dirty="0"/>
              <a:t>ER 2018</a:t>
            </a:r>
            <a:r>
              <a:rPr lang="en-CA" dirty="0"/>
              <a:t>, 169–183.</a:t>
            </a:r>
          </a:p>
          <a:p>
            <a:r>
              <a:rPr lang="en-CA" dirty="0"/>
              <a:t>Extensive for legal aspects in general, but needs more specialized contractual concepts</a:t>
            </a:r>
          </a:p>
          <a:p>
            <a:r>
              <a:rPr lang="en-CA" dirty="0"/>
              <a:t>UFO-L not all implemented…</a:t>
            </a:r>
          </a:p>
          <a:p>
            <a:pPr lvl="1"/>
            <a:r>
              <a:rPr lang="en-CA" dirty="0"/>
              <a:t>Focus on contract-specific concepts</a:t>
            </a:r>
          </a:p>
          <a:p>
            <a:endParaRPr lang="en-C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098BBAF-2A83-4A91-A65A-0D9C6ACE7DC8}"/>
                  </a:ext>
                </a:extLst>
              </p14:cNvPr>
              <p14:cNvContentPartPr/>
              <p14:nvPr/>
            </p14:nvContentPartPr>
            <p14:xfrm>
              <a:off x="2337062" y="2115939"/>
              <a:ext cx="487080" cy="38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098BBAF-2A83-4A91-A65A-0D9C6ACE7D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05742" y="2052939"/>
                <a:ext cx="5497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E3F954F-95A0-488C-A890-BAC777C99171}"/>
                  </a:ext>
                </a:extLst>
              </p14:cNvPr>
              <p14:cNvContentPartPr/>
              <p14:nvPr/>
            </p14:nvContentPartPr>
            <p14:xfrm>
              <a:off x="3706108" y="1340564"/>
              <a:ext cx="564120" cy="22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E3F954F-95A0-488C-A890-BAC777C991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74788" y="1285550"/>
                <a:ext cx="626760" cy="132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2246F70-1FE0-4A87-960C-92E9EA9F8EF5}"/>
                  </a:ext>
                </a:extLst>
              </p14:cNvPr>
              <p14:cNvContentPartPr/>
              <p14:nvPr/>
            </p14:nvContentPartPr>
            <p14:xfrm>
              <a:off x="4589492" y="6196730"/>
              <a:ext cx="309240" cy="5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2246F70-1FE0-4A87-960C-92E9EA9F8EF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58172" y="6133730"/>
                <a:ext cx="3718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1E0E87C-ABE3-472D-A014-44156D463EF3}"/>
                  </a:ext>
                </a:extLst>
              </p14:cNvPr>
              <p14:cNvContentPartPr/>
              <p14:nvPr/>
            </p14:nvContentPartPr>
            <p14:xfrm>
              <a:off x="3216824" y="6188270"/>
              <a:ext cx="444240" cy="27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1E0E87C-ABE3-472D-A014-44156D463EF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85504" y="6125270"/>
                <a:ext cx="5068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47A4E89-67AB-49DF-ABCF-3746384142FB}"/>
                  </a:ext>
                </a:extLst>
              </p14:cNvPr>
              <p14:cNvContentPartPr/>
              <p14:nvPr/>
            </p14:nvContentPartPr>
            <p14:xfrm>
              <a:off x="3216824" y="6169010"/>
              <a:ext cx="444240" cy="27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47A4E89-67AB-49DF-ABCF-3746384142F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85504" y="6106010"/>
                <a:ext cx="5068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6B5EB2D-5841-446B-A345-FE27AF75F14D}"/>
                  </a:ext>
                </a:extLst>
              </p14:cNvPr>
              <p14:cNvContentPartPr/>
              <p14:nvPr/>
            </p14:nvContentPartPr>
            <p14:xfrm>
              <a:off x="1336644" y="5334748"/>
              <a:ext cx="444240" cy="27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6B5EB2D-5841-446B-A345-FE27AF75F14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05324" y="5271748"/>
                <a:ext cx="506880" cy="15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2881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8A246-C04D-4F2A-B847-E33E8D3F1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Symboleo Ontology (2/3)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0B40C2-22F9-43D5-BEE6-7454594BB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Contract Specification and Verification: Experience with the Symboleo Language.   VMBO 2021, March 5, 2021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FBD01-977A-47BB-8B89-9524A5BF2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89E6-1AC4-4B9E-BB97-D378F1988968}" type="slidenum">
              <a:rPr lang="en-CA" smtClean="0"/>
              <a:t>9</a:t>
            </a:fld>
            <a:endParaRPr lang="en-CA"/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FD8A9A9D-5BEE-40FF-AFB5-F14EE64E27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99519" y="1528801"/>
            <a:ext cx="4522809" cy="4615027"/>
          </a:xfrm>
        </p:spPr>
        <p:txBody>
          <a:bodyPr/>
          <a:lstStyle/>
          <a:p>
            <a:r>
              <a:rPr lang="en-CA" dirty="0">
                <a:highlight>
                  <a:srgbClr val="00FFFF"/>
                </a:highlight>
              </a:rPr>
              <a:t>Contract</a:t>
            </a:r>
            <a:r>
              <a:rPr lang="en-CA" dirty="0"/>
              <a:t>, </a:t>
            </a:r>
            <a:r>
              <a:rPr lang="en-CA" dirty="0">
                <a:highlight>
                  <a:srgbClr val="00FFFF"/>
                </a:highlight>
              </a:rPr>
              <a:t>Party</a:t>
            </a:r>
            <a:r>
              <a:rPr lang="en-CA" dirty="0"/>
              <a:t>, </a:t>
            </a:r>
            <a:r>
              <a:rPr lang="en-CA" dirty="0">
                <a:highlight>
                  <a:srgbClr val="00FFFF"/>
                </a:highlight>
              </a:rPr>
              <a:t>Role</a:t>
            </a:r>
            <a:r>
              <a:rPr lang="en-CA" dirty="0"/>
              <a:t>, and </a:t>
            </a:r>
            <a:r>
              <a:rPr lang="en-CA" dirty="0">
                <a:highlight>
                  <a:srgbClr val="00FFFF"/>
                </a:highlight>
              </a:rPr>
              <a:t>Asset</a:t>
            </a:r>
          </a:p>
          <a:p>
            <a:pPr lvl="1"/>
            <a:r>
              <a:rPr lang="en-CA" dirty="0"/>
              <a:t>Common to all contracts</a:t>
            </a:r>
          </a:p>
          <a:p>
            <a:r>
              <a:rPr lang="en-CA" dirty="0">
                <a:highlight>
                  <a:srgbClr val="FFFF00"/>
                </a:highlight>
              </a:rPr>
              <a:t>Obligation</a:t>
            </a:r>
            <a:r>
              <a:rPr lang="en-CA" dirty="0"/>
              <a:t> and </a:t>
            </a:r>
            <a:r>
              <a:rPr lang="en-CA" dirty="0">
                <a:highlight>
                  <a:srgbClr val="FFFF00"/>
                </a:highlight>
              </a:rPr>
              <a:t>Power</a:t>
            </a:r>
          </a:p>
          <a:p>
            <a:pPr lvl="1"/>
            <a:r>
              <a:rPr lang="en-CA" dirty="0"/>
              <a:t>A power can create, suspend, or terminate obligations and other powers</a:t>
            </a:r>
          </a:p>
          <a:p>
            <a:r>
              <a:rPr lang="en-CA" dirty="0">
                <a:highlight>
                  <a:srgbClr val="FF00FF"/>
                </a:highlight>
              </a:rPr>
              <a:t>Situation</a:t>
            </a:r>
            <a:r>
              <a:rPr lang="en-CA" dirty="0"/>
              <a:t>, </a:t>
            </a:r>
            <a:r>
              <a:rPr lang="en-CA" dirty="0">
                <a:highlight>
                  <a:srgbClr val="FF00FF"/>
                </a:highlight>
              </a:rPr>
              <a:t>Event</a:t>
            </a:r>
            <a:r>
              <a:rPr lang="en-CA" dirty="0"/>
              <a:t>, </a:t>
            </a:r>
            <a:r>
              <a:rPr lang="en-CA" dirty="0">
                <a:highlight>
                  <a:srgbClr val="FF00FF"/>
                </a:highlight>
              </a:rPr>
              <a:t>Interval</a:t>
            </a:r>
          </a:p>
          <a:p>
            <a:pPr lvl="1"/>
            <a:r>
              <a:rPr lang="en-CA" dirty="0"/>
              <a:t>The vast majority of contracts include time concepts</a:t>
            </a:r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2B04D07D-48E4-4A17-AA44-DA2607329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2" y="1357901"/>
            <a:ext cx="7494314" cy="438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93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3049</TotalTime>
  <Words>2353</Words>
  <Application>Microsoft Office PowerPoint</Application>
  <PresentationFormat>Widescreen</PresentationFormat>
  <Paragraphs>279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Brush Script MT</vt:lpstr>
      <vt:lpstr>Calibri</vt:lpstr>
      <vt:lpstr>Calibri Light</vt:lpstr>
      <vt:lpstr>CMR12</vt:lpstr>
      <vt:lpstr>DIN Web</vt:lpstr>
      <vt:lpstr>Dubai Medium</vt:lpstr>
      <vt:lpstr>NimbusRomNo9L-Regu</vt:lpstr>
      <vt:lpstr>Symbol</vt:lpstr>
      <vt:lpstr>Office Theme</vt:lpstr>
      <vt:lpstr>Contract Specification and Verification: Experience with the Symboleo Language </vt:lpstr>
      <vt:lpstr>Contract Specification and Monitoring Lab @ uOttawa</vt:lpstr>
      <vt:lpstr>On Legal and Smart Contracts</vt:lpstr>
      <vt:lpstr>Research Questions</vt:lpstr>
      <vt:lpstr>Our proposed language:  Symboleo </vt:lpstr>
      <vt:lpstr>PowerPoint Presentation</vt:lpstr>
      <vt:lpstr>Meat Purchase Contract Template in Symboleo</vt:lpstr>
      <vt:lpstr>Symboleo Ontology (1/3)</vt:lpstr>
      <vt:lpstr>Symboleo Ontology (2/3)</vt:lpstr>
      <vt:lpstr>Symboleo Ontology (3/3)</vt:lpstr>
      <vt:lpstr>State/Event View of Contracts</vt:lpstr>
      <vt:lpstr>Formal Axiomatic Semantics (38+ Axioms)</vt:lpstr>
      <vt:lpstr>Jurisdiction- Specific  Axioms</vt:lpstr>
      <vt:lpstr>Symboleo’s Syntax by Example (1/4)</vt:lpstr>
      <vt:lpstr>Symboleo’s Syntax by Example (2/4)</vt:lpstr>
      <vt:lpstr>Symboleo’s Syntax by Example (3/4)</vt:lpstr>
      <vt:lpstr>Symboleo’s Syntax by Example (4/4)</vt:lpstr>
      <vt:lpstr>Application Example: Transactive Energy (TE)</vt:lpstr>
      <vt:lpstr>Sample Clauses of a Transactive Energy Agreement</vt:lpstr>
      <vt:lpstr>Symboleo Specification of a Transactive Energy Contract</vt:lpstr>
      <vt:lpstr>Great!  Now, what can we verify in such contract specifications?</vt:lpstr>
      <vt:lpstr>Verification with Model Checking</vt:lpstr>
      <vt:lpstr>From Symboleo to nuXmv</vt:lpstr>
      <vt:lpstr>Overview</vt:lpstr>
      <vt:lpstr>Primitive Symboleo Concepts  in nuXmv: Timer and Event</vt:lpstr>
      <vt:lpstr>Primitive Axioms for  the Obligation  Concept in nuXmv</vt:lpstr>
      <vt:lpstr>Tracking of Relations between a Party and Legal Positions (Obligation/Power)</vt:lpstr>
      <vt:lpstr>Contract-Specific Axioms in nuXmv</vt:lpstr>
      <vt:lpstr>Contract-Specific Obligations/Powers</vt:lpstr>
      <vt:lpstr>Example of Successful CTL Property</vt:lpstr>
      <vt:lpstr>Example of Failing LTL Property</vt:lpstr>
      <vt:lpstr>How Scalable is Verification of Symboleo Contracts?</vt:lpstr>
      <vt:lpstr>Verification in the Presence of Dependencies</vt:lpstr>
      <vt:lpstr>Comparison with Formal Contractual Languages</vt:lpstr>
      <vt:lpstr>Conclusions and Future Work</vt:lpstr>
      <vt:lpstr>PowerPoint Presentation</vt:lpstr>
      <vt:lpstr>Research Opportunities</vt:lpstr>
      <vt:lpstr>With 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Amyot</dc:creator>
  <cp:lastModifiedBy>Daniel Amyot</cp:lastModifiedBy>
  <cp:revision>118</cp:revision>
  <dcterms:created xsi:type="dcterms:W3CDTF">2020-06-22T19:54:27Z</dcterms:created>
  <dcterms:modified xsi:type="dcterms:W3CDTF">2021-03-05T02:57:54Z</dcterms:modified>
</cp:coreProperties>
</file>